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e5c6c4fc_0_8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e5c6c4f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8aa46a849_0_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8aa46a8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8aa46a849_0_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8aa46a84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f68e5e8df_0_9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f68e5e8d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8aa46a849_0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8aa46a8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7d15826d6_0_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7d15826d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be5c6c4fc_0_3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be5c6c4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be5c6c4fc_0_4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be5c6c4f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7d15826d6_0_8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7d15826d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be5c6c4fc_0_6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be5c6c4f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be5c6c4fc_0_7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be5c6c4f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8.gif"/><Relationship Id="rId5" Type="http://schemas.openxmlformats.org/officeDocument/2006/relationships/image" Target="../media/image4.jpg"/><Relationship Id="rId6" Type="http://schemas.openxmlformats.org/officeDocument/2006/relationships/image" Target="../media/image3.png"/><Relationship Id="rId7" Type="http://schemas.openxmlformats.org/officeDocument/2006/relationships/image" Target="../media/image1.jpg"/><Relationship Id="rId8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rfgenealogie.com/infos/un-nouvel-outil-d-interrogation-de-la-presse-dans-les-yvelines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rchives28.fr/archives-et-inventaires-en-ligne/histoire-des-individus-des-populations-et-genealogie/les-listes-electorales?fbclid=IwAR1tAPnQ0xDdvrQxlWnk6Uln6n3jUQ7DlLu0gwhoCwvheLGTIRTOgeC3FHI&amp;arko_default_623b42124b532--ficheFocus=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chives.yonne.fr/Actualites/Acces-aux-archives-en-ligne-en-France-apres-20-h-et-le-week-end-et-depuis-l-etranger" TargetMode="External"/><Relationship Id="rId4" Type="http://schemas.openxmlformats.org/officeDocument/2006/relationships/hyperlink" Target="https://www.rfgenealogie.com/infos/archives-nationales-la-salle-des-inventaires-virtuelle-de-nouveau-fonctionnelle" TargetMode="External"/><Relationship Id="rId5" Type="http://schemas.openxmlformats.org/officeDocument/2006/relationships/hyperlink" Target="https://archivesenligne.yonne.f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nedrive.live.com/view.aspx?resid=455D310C258026BA!221&amp;ithint=file%2cxlsx&amp;authkey=!ACvEKNysYHREAL4" TargetMode="External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gle.com/maps/d/u/0/viewer?fbclid=IwAR34Kx4o-m3bNhOK1x1BIwpvd_dy2bTpVMgw4R7fV5Y1vRYJst94tV0TuFY&amp;mid=1-SKqdnKMRZO3RhPWBf9AZrBLpChC5oc&amp;ll=18.345501589143772%2C25.80316575000002&amp;z=4" TargetMode="External"/><Relationship Id="rId4" Type="http://schemas.openxmlformats.org/officeDocument/2006/relationships/hyperlink" Target="https://www.facebook.com/GeneAscendants" TargetMode="External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maps/d/u/0/viewer?fbclid=IwAR2oarqmpikipMVobkS1LiSvSo4czPpuA2VXkKWUM9qUki0UD9SQXbi5qwo&amp;mid=1BdpkjQaOVFsFc_z9NE67LuPpy8HUUQE&amp;ll=47.42923425798382%2C2.385805199999993&amp;z=7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ogle.com/maps/d/u/0/viewer?fbclid=IwAR33NcBBP5ZlmmX5TiINAXpWCSVukRfQ5MBPN2enLZrOxxb2p3TxnbKKRHs&amp;mid=1JdGnkYj9gh_VvHlXlANSgj_RsFtzn6I&amp;ll=18.43530252044467%2C-3.1171435499999944&amp;z=3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eneanet.org/blog/post/2023/03/les-mises-en-ligne-de-la-semaine-145" TargetMode="External"/><Relationship Id="rId4" Type="http://schemas.openxmlformats.org/officeDocument/2006/relationships/hyperlink" Target="https://www.rfgenealogie.com/infos/un-nouvel-outil-d-interrogation-de-la-presse-dans-les-yvelines" TargetMode="External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eneanet.org/registres/geo/FRA/F78/france-yvelines?category=archives%23acte_tables_contratsmariages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eneanet.org/registres/geo/FRA/F78/france-yvelines?category=archives%23acte_tables_successions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5273"/>
            <a:ext cx="8520600" cy="13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Actualités généalogiques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2"/>
                </a:solidFill>
              </a:rPr>
              <a:t>8 avril</a:t>
            </a:r>
            <a:r>
              <a:rPr lang="fr" sz="2800">
                <a:solidFill>
                  <a:schemeClr val="dk2"/>
                </a:solidFill>
              </a:rPr>
              <a:t> 2023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859325" y="6463467"/>
            <a:ext cx="37518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MCG - </a:t>
            </a:r>
            <a:r>
              <a:rPr i="1" lang="fr"/>
              <a:t>Gérard Fontaine</a:t>
            </a:r>
            <a:endParaRPr i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463" y="1670788"/>
            <a:ext cx="6917070" cy="4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287000" y="2461125"/>
            <a:ext cx="56451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UcParenR"/>
            </a:pPr>
            <a:r>
              <a:rPr b="1" lang="fr" sz="2000"/>
              <a:t>Accessibilité des sites d'archives</a:t>
            </a:r>
            <a:endParaRPr sz="1600"/>
          </a:p>
          <a:p>
            <a:pPr indent="-355600" lvl="0" marL="457200" rtl="0" algn="l">
              <a:spcBef>
                <a:spcPts val="5500"/>
              </a:spcBef>
              <a:spcAft>
                <a:spcPts val="0"/>
              </a:spcAft>
              <a:buSzPts val="2000"/>
              <a:buAutoNum type="alphaUcParenR"/>
            </a:pPr>
            <a:r>
              <a:rPr b="1" lang="fr" sz="2000"/>
              <a:t>Accès cartographiques aux archives</a:t>
            </a:r>
            <a:endParaRPr sz="1600"/>
          </a:p>
          <a:p>
            <a:pPr indent="-355600" lvl="0" marL="457200" rtl="0" algn="l">
              <a:spcBef>
                <a:spcPts val="5500"/>
              </a:spcBef>
              <a:spcAft>
                <a:spcPts val="0"/>
              </a:spcAft>
              <a:buSzPts val="2000"/>
              <a:buAutoNum type="alphaUcParenR"/>
            </a:pPr>
            <a:r>
              <a:rPr b="1" lang="fr" sz="2000"/>
              <a:t>Du nouveau dans les Yvelines</a:t>
            </a:r>
            <a:r>
              <a:rPr lang="fr" sz="2000"/>
              <a:t>  </a:t>
            </a:r>
            <a:endParaRPr sz="2000"/>
          </a:p>
          <a:p>
            <a:pPr indent="-355600" lvl="0" marL="457200" rtl="0" algn="l">
              <a:spcBef>
                <a:spcPts val="5500"/>
              </a:spcBef>
              <a:spcAft>
                <a:spcPts val="5500"/>
              </a:spcAft>
              <a:buSzPts val="2000"/>
              <a:buAutoNum type="alphaUcParenR"/>
            </a:pPr>
            <a:r>
              <a:rPr b="1" lang="fr" sz="2000"/>
              <a:t>Les listes électorales en Eure-et-Loir</a:t>
            </a:r>
            <a:endParaRPr b="1" sz="20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70" y="4466276"/>
            <a:ext cx="2513701" cy="5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75" y="3316575"/>
            <a:ext cx="875950" cy="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862" y="2457488"/>
            <a:ext cx="2037526" cy="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9350" y="3183372"/>
            <a:ext cx="1135050" cy="112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7438" y="5470448"/>
            <a:ext cx="14763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 rot="-2700010">
            <a:off x="688605" y="3522997"/>
            <a:ext cx="8191599" cy="4494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EN COURS DE REDACTION 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-36000" y="9600"/>
            <a:ext cx="9216000" cy="1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Du nouveau dans les Yvelines </a:t>
            </a:r>
            <a:r>
              <a:rPr i="1" lang="fr" sz="1800">
                <a:solidFill>
                  <a:srgbClr val="0000FF"/>
                </a:solidFill>
              </a:rPr>
              <a:t>(4/4)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rgbClr val="0000FF"/>
                </a:solidFill>
              </a:rPr>
              <a:t>Outil d'interrogation de la presse locale ancienne</a:t>
            </a:r>
            <a:br>
              <a:rPr i="1" lang="fr" sz="2000">
                <a:solidFill>
                  <a:srgbClr val="0000FF"/>
                </a:solidFill>
              </a:rPr>
            </a:br>
            <a:endParaRPr i="1" sz="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hlink"/>
                </a:solidFill>
                <a:hlinkClick r:id="rId3"/>
              </a:rPr>
              <a:t>https://www.rfgenealogie.com/infos/un-nouvel-outil-d-interrogation-de-la-presse-dans-les-yvelines</a:t>
            </a:r>
            <a:r>
              <a:rPr lang="fr" sz="1200">
                <a:solidFill>
                  <a:srgbClr val="0000FF"/>
                </a:solidFill>
              </a:rPr>
              <a:t> </a:t>
            </a:r>
            <a:r>
              <a:rPr lang="fr" sz="1200">
                <a:solidFill>
                  <a:srgbClr val="0000FF"/>
                </a:solidFill>
              </a:rPr>
              <a:t> </a:t>
            </a:r>
            <a:br>
              <a:rPr lang="fr" sz="1200">
                <a:solidFill>
                  <a:srgbClr val="0000FF"/>
                </a:solidFill>
              </a:rPr>
            </a:br>
            <a:endParaRPr i="1" sz="1200">
              <a:solidFill>
                <a:srgbClr val="0000FF"/>
              </a:solidFill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118500" y="1182600"/>
            <a:ext cx="89070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b="1" lang="fr" sz="1700">
                <a:solidFill>
                  <a:schemeClr val="dk1"/>
                </a:solidFill>
              </a:rPr>
              <a:t>Exemple “La Gazette de Seine-et-Oise”, n° du 3 juin 1926</a:t>
            </a:r>
            <a:br>
              <a:rPr b="1" lang="fr">
                <a:solidFill>
                  <a:schemeClr val="dk1"/>
                </a:solidFill>
              </a:rPr>
            </a:br>
            <a:br>
              <a:rPr lang="fr" sz="600">
                <a:solidFill>
                  <a:schemeClr val="dk1"/>
                </a:solidFill>
              </a:rPr>
            </a:br>
            <a:r>
              <a:rPr lang="fr" sz="1300">
                <a:solidFill>
                  <a:schemeClr val="dk1"/>
                </a:solidFill>
              </a:rPr>
              <a:t>I</a:t>
            </a:r>
            <a:r>
              <a:rPr lang="fr" sz="1400">
                <a:solidFill>
                  <a:schemeClr val="dk1"/>
                </a:solidFill>
              </a:rPr>
              <a:t>nformations concernant un Conseil Municipal</a:t>
            </a:r>
            <a:r>
              <a:rPr lang="fr" sz="1400">
                <a:solidFill>
                  <a:schemeClr val="dk1"/>
                </a:solidFill>
              </a:rPr>
              <a:t> d’</a:t>
            </a:r>
            <a:r>
              <a:rPr b="1" lang="fr" sz="1500">
                <a:solidFill>
                  <a:schemeClr val="dk1"/>
                </a:solidFill>
              </a:rPr>
              <a:t>Orsay</a:t>
            </a:r>
            <a:r>
              <a:rPr lang="fr" sz="1400">
                <a:solidFill>
                  <a:schemeClr val="dk1"/>
                </a:solidFill>
              </a:rPr>
              <a:t> :</a:t>
            </a:r>
            <a:endParaRPr sz="14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00" y="2161051"/>
            <a:ext cx="8649075" cy="427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-24150" y="228600"/>
            <a:ext cx="9144000" cy="10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D</a:t>
            </a:r>
            <a:r>
              <a:rPr i="1" lang="fr" sz="2500">
                <a:solidFill>
                  <a:srgbClr val="0000FF"/>
                </a:solidFill>
              </a:rPr>
              <a:t>) </a:t>
            </a:r>
            <a:r>
              <a:rPr i="1" lang="fr" sz="2500">
                <a:solidFill>
                  <a:srgbClr val="0000FF"/>
                </a:solidFill>
              </a:rPr>
              <a:t>Les listes électorales en Eure-et-Loir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0000FF"/>
                </a:solidFill>
              </a:rPr>
              <a:t>   </a:t>
            </a:r>
            <a:endParaRPr i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 u="sng">
                <a:solidFill>
                  <a:schemeClr val="hlink"/>
                </a:solidFill>
                <a:hlinkClick r:id="rId3"/>
              </a:rPr>
              <a:t>https://archives28.fr/archives-et-inventaires-en-ligne/histoire-des-individus-des-populations-et-genealogie/les-listes-electorales?fbclid=IwAR1tAPnQ0xDdvrQxlWnk6Uln6n3jUQ7DlLu0gwhoCwvheLGTIRTOgeC3FHI&amp;arko_default_623b42124b532--ficheFocus=</a:t>
            </a:r>
            <a:r>
              <a:rPr i="1" lang="fr" sz="1100">
                <a:solidFill>
                  <a:srgbClr val="0000FF"/>
                </a:solidFill>
              </a:rPr>
              <a:t> </a:t>
            </a:r>
            <a:endParaRPr i="1" sz="1100">
              <a:solidFill>
                <a:srgbClr val="0000FF"/>
              </a:solidFill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-24150" y="1434000"/>
            <a:ext cx="9045300" cy="3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1" lang="fr" sz="1700">
                <a:solidFill>
                  <a:srgbClr val="396159"/>
                </a:solidFill>
              </a:rPr>
              <a:t>Les Archives d’Eure-et-Loir ont procédé à la numérisation des listes électorales pour la période 1914-1973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/>
              <a:t>Conformément au décret 2018-1117 du 10 décembre 2018, les listes électorales jusqu'en 1959 sont désormais consultables en ligne.</a:t>
            </a:r>
            <a:br>
              <a:rPr lang="fr" sz="1700"/>
            </a:br>
            <a:br>
              <a:rPr lang="fr" sz="1700">
                <a:solidFill>
                  <a:srgbClr val="396159"/>
                </a:solidFill>
              </a:rPr>
            </a:br>
            <a:r>
              <a:rPr lang="fr" sz="1700">
                <a:solidFill>
                  <a:srgbClr val="396159"/>
                </a:solidFill>
              </a:rPr>
              <a:t>Ces documents indiquent, pour chaque électeur, leurs nom, prénoms, date et lieu de naissance, profession et domicile.</a:t>
            </a:r>
            <a:endParaRPr sz="1700">
              <a:solidFill>
                <a:srgbClr val="39615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396159"/>
                </a:solidFill>
              </a:rPr>
              <a:t>Attention</a:t>
            </a:r>
            <a:r>
              <a:rPr lang="fr" sz="1700">
                <a:solidFill>
                  <a:srgbClr val="396159"/>
                </a:solidFill>
              </a:rPr>
              <a:t> : les femmes n’y figurent pas avant la fin de la Seconde guerre mondiale puisque le droit de vote leur est accordé par une ordonnance du 21 avril 1944.</a:t>
            </a:r>
            <a:endParaRPr sz="1700">
              <a:solidFill>
                <a:srgbClr val="39615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rgbClr val="396159"/>
                </a:solidFill>
              </a:rPr>
              <a:t>Exemples à Dreux en 1959 :</a:t>
            </a:r>
            <a:endParaRPr sz="1700">
              <a:solidFill>
                <a:srgbClr val="39615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96159"/>
              </a:solidFill>
            </a:endParaRPr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4841100"/>
            <a:ext cx="3824975" cy="1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375" y="4841100"/>
            <a:ext cx="4230151" cy="1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1714500" y="5047200"/>
            <a:ext cx="5715000" cy="6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396159"/>
                </a:solidFill>
              </a:rPr>
              <a:t>Le printemps est là, profitez du beau temps !</a:t>
            </a:r>
            <a:endParaRPr sz="1600"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750" y="1513800"/>
            <a:ext cx="7264500" cy="30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5192425" y="2539350"/>
            <a:ext cx="86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4CCCC"/>
                </a:solidFill>
              </a:rPr>
              <a:t>MCG</a:t>
            </a:r>
            <a:endParaRPr sz="2300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-24150" y="228600"/>
            <a:ext cx="9144000" cy="1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A</a:t>
            </a:r>
            <a:r>
              <a:rPr i="1" lang="fr" sz="2500">
                <a:solidFill>
                  <a:srgbClr val="0000FF"/>
                </a:solidFill>
              </a:rPr>
              <a:t>) Accessibilité des sites d'archives </a:t>
            </a:r>
            <a:endParaRPr i="1" sz="2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r" sz="1300">
                <a:solidFill>
                  <a:srgbClr val="0000FF"/>
                </a:solidFill>
              </a:rPr>
            </a:br>
            <a:r>
              <a:rPr i="1" lang="fr" sz="1300" u="sng">
                <a:solidFill>
                  <a:schemeClr val="hlink"/>
                </a:solidFill>
                <a:hlinkClick r:id="rId3"/>
              </a:rPr>
              <a:t>https://archives.yonne.fr/Actualites/Acces-aux-archives-en-ligne-en-France-apres-20-h-et-le-week-end-et-depuis-l-etranger</a:t>
            </a:r>
            <a:r>
              <a:rPr i="1" lang="fr" sz="1300">
                <a:solidFill>
                  <a:srgbClr val="0000FF"/>
                </a:solidFill>
              </a:rPr>
              <a:t> </a:t>
            </a:r>
            <a:endParaRPr i="1" sz="13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400" u="sng">
                <a:solidFill>
                  <a:schemeClr val="hlink"/>
                </a:solidFill>
                <a:hlinkClick r:id="rId4"/>
              </a:rPr>
              <a:t>https://www.rfgenealogie.com/infos/archives-nationales-la-salle-des-inventaires-virtuelle-de-nouveau-fonctionnelle</a:t>
            </a:r>
            <a:endParaRPr i="1" sz="1300">
              <a:solidFill>
                <a:srgbClr val="0000FF"/>
              </a:solidFill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0" y="1461000"/>
            <a:ext cx="9095700" cy="52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fr" sz="1600"/>
              <a:t>Actualités de décembre 2022 : </a:t>
            </a:r>
            <a:br>
              <a:rPr lang="fr" sz="1600"/>
            </a:br>
            <a:r>
              <a:rPr b="1" lang="fr"/>
              <a:t>Cyber-attaques contre le Conseil départemental de l'Yonne :</a:t>
            </a:r>
            <a:br>
              <a:rPr lang="fr"/>
            </a:br>
            <a:br>
              <a:rPr lang="fr" sz="600"/>
            </a:br>
            <a:r>
              <a:rPr lang="fr"/>
              <a:t>Mesures de protection :</a:t>
            </a:r>
            <a:r>
              <a:rPr lang="fr" sz="1700"/>
              <a:t> </a:t>
            </a:r>
            <a:br>
              <a:rPr lang="fr" sz="1700"/>
            </a:br>
            <a:r>
              <a:rPr lang="fr" sz="1700"/>
              <a:t>- l'accès aux archives possible seulement depuis la France, </a:t>
            </a:r>
            <a:br>
              <a:rPr lang="fr" sz="1700"/>
            </a:br>
            <a:r>
              <a:rPr lang="fr" sz="1700"/>
              <a:t>- restreint aux heures ouvrables de semaine,</a:t>
            </a:r>
            <a:br>
              <a:rPr lang="fr" sz="1700"/>
            </a:br>
            <a:r>
              <a:rPr lang="fr" sz="1700"/>
              <a:t>- impossible le soir et le week-end.</a:t>
            </a:r>
            <a:br>
              <a:rPr lang="fr" sz="1700"/>
            </a:br>
            <a:br>
              <a:rPr lang="fr" sz="600"/>
            </a:br>
            <a:r>
              <a:rPr lang="fr" sz="1700">
                <a:solidFill>
                  <a:srgbClr val="0000FF"/>
                </a:solidFill>
              </a:rPr>
              <a:t>• Le site Web des archives en ligne est désormais externalisé </a:t>
            </a:r>
            <a:br>
              <a:rPr lang="fr" sz="1700">
                <a:solidFill>
                  <a:srgbClr val="0000FF"/>
                </a:solidFill>
              </a:rPr>
            </a:br>
            <a:r>
              <a:rPr lang="fr" sz="1700">
                <a:solidFill>
                  <a:srgbClr val="0000FF"/>
                </a:solidFill>
              </a:rPr>
              <a:t>  et confié à un prestataire compétent en sécurité.</a:t>
            </a:r>
            <a:br>
              <a:rPr lang="fr" sz="1700">
                <a:solidFill>
                  <a:srgbClr val="0000FF"/>
                </a:solidFill>
              </a:rPr>
            </a:br>
            <a:r>
              <a:rPr lang="fr" sz="1700">
                <a:solidFill>
                  <a:srgbClr val="0000FF"/>
                </a:solidFill>
              </a:rPr>
              <a:t>• Depuis le 29 mars, il est réouvert 7j/7 24h/24, depuis la France et l'étranger</a:t>
            </a:r>
            <a:br>
              <a:rPr lang="fr" sz="1700">
                <a:solidFill>
                  <a:srgbClr val="0000FF"/>
                </a:solidFill>
              </a:rPr>
            </a:br>
            <a:r>
              <a:rPr lang="fr" sz="1700">
                <a:solidFill>
                  <a:srgbClr val="0000FF"/>
                </a:solidFill>
              </a:rPr>
              <a:t>avec une nouvelle adresse :</a:t>
            </a:r>
            <a:r>
              <a:rPr lang="fr" sz="1700"/>
              <a:t> </a:t>
            </a:r>
            <a:r>
              <a:rPr b="1" lang="fr" sz="1700" u="sng">
                <a:solidFill>
                  <a:schemeClr val="hlink"/>
                </a:solidFill>
                <a:hlinkClick r:id="rId5"/>
              </a:rPr>
              <a:t>https://archivesenligne.yonne.fr</a:t>
            </a:r>
            <a:r>
              <a:rPr lang="fr" sz="1700"/>
              <a:t> </a:t>
            </a:r>
            <a:br>
              <a:rPr lang="fr" sz="1700"/>
            </a:br>
            <a:r>
              <a:rPr lang="fr" sz="1700">
                <a:solidFill>
                  <a:srgbClr val="0000FF"/>
                </a:solidFill>
              </a:rPr>
              <a:t>qui complète l'ancienne : https://archives.yonne.fr (toujours en accès restreint).</a:t>
            </a:r>
            <a:br>
              <a:rPr lang="fr" sz="1700">
                <a:solidFill>
                  <a:srgbClr val="0000FF"/>
                </a:solidFill>
              </a:rPr>
            </a:br>
            <a:endParaRPr sz="6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■"/>
            </a:pPr>
            <a:r>
              <a:rPr b="1" lang="fr"/>
              <a:t>SIV (Salle des Inventaires Virtuelle) des Archives Nationales :</a:t>
            </a:r>
            <a:endParaRPr sz="1700"/>
          </a:p>
          <a:p>
            <a:pPr indent="0" lvl="0" marL="45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/>
              <a:t>- Plus de cinq jours de "</a:t>
            </a:r>
            <a:r>
              <a:rPr b="1" lang="fr" sz="1700"/>
              <a:t>black-out</a:t>
            </a:r>
            <a:r>
              <a:rPr lang="fr" sz="1700"/>
              <a:t>" du 3 au 8 mars 2023 !</a:t>
            </a:r>
            <a:br>
              <a:rPr lang="fr" sz="1200"/>
            </a:br>
            <a:r>
              <a:rPr lang="fr" sz="1700"/>
              <a:t>- Le service a été interrompu aussi bien localement que sur Internet.</a:t>
            </a:r>
            <a:br>
              <a:rPr lang="fr" sz="1700"/>
            </a:br>
            <a:br>
              <a:rPr lang="fr" sz="600"/>
            </a:br>
            <a:r>
              <a:rPr lang="fr" sz="1700">
                <a:solidFill>
                  <a:srgbClr val="0000FF"/>
                </a:solidFill>
              </a:rPr>
              <a:t>• Ce n'était pas une Cyber-attaque mais un dysfonctionnement de l’infrastructure informatique (réseau, serveurs) lié à sa complexité...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-24150" y="228600"/>
            <a:ext cx="914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B</a:t>
            </a:r>
            <a:r>
              <a:rPr i="1" lang="fr" sz="2500">
                <a:solidFill>
                  <a:srgbClr val="0000FF"/>
                </a:solidFill>
              </a:rPr>
              <a:t>) </a:t>
            </a:r>
            <a:r>
              <a:rPr i="1" lang="fr" sz="2500">
                <a:solidFill>
                  <a:srgbClr val="0000FF"/>
                </a:solidFill>
              </a:rPr>
              <a:t>Accès cartographiques aux archives </a:t>
            </a:r>
            <a:r>
              <a:rPr i="1" lang="fr" sz="1800">
                <a:solidFill>
                  <a:srgbClr val="0000FF"/>
                </a:solidFill>
              </a:rPr>
              <a:t>(1/4)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r" sz="1000">
                <a:solidFill>
                  <a:srgbClr val="0000FF"/>
                </a:solidFill>
              </a:rPr>
            </a:br>
            <a:r>
              <a:rPr lang="fr" sz="1200" u="sng">
                <a:solidFill>
                  <a:schemeClr val="hlink"/>
                </a:solidFill>
                <a:hlinkClick r:id="rId3"/>
              </a:rPr>
              <a:t>https://onedrive.live.com/view.aspx?resid=455D310C258026BA!221&amp;ithint=file%2cxlsx&amp;authkey=!ACvEKNysYHREAL4</a:t>
            </a:r>
            <a:r>
              <a:rPr lang="fr" sz="1200">
                <a:solidFill>
                  <a:srgbClr val="0000FF"/>
                </a:solidFill>
              </a:rPr>
              <a:t> 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76200" y="1077725"/>
            <a:ext cx="8943300" cy="17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fr" sz="1600">
                <a:solidFill>
                  <a:srgbClr val="396159"/>
                </a:solidFill>
              </a:rPr>
              <a:t>Actualités de mars 2023</a:t>
            </a:r>
            <a:br>
              <a:rPr b="1" lang="fr" sz="1700">
                <a:solidFill>
                  <a:srgbClr val="396159"/>
                </a:solidFill>
              </a:rPr>
            </a:br>
            <a:r>
              <a:rPr b="1" lang="fr" sz="1700">
                <a:solidFill>
                  <a:srgbClr val="396159"/>
                </a:solidFill>
              </a:rPr>
              <a:t>Accès facilité aux TSA </a:t>
            </a:r>
            <a:r>
              <a:rPr lang="fr" sz="1700">
                <a:solidFill>
                  <a:srgbClr val="396159"/>
                </a:solidFill>
              </a:rPr>
              <a:t>(</a:t>
            </a:r>
            <a:r>
              <a:rPr i="1" lang="fr" sz="1600">
                <a:solidFill>
                  <a:srgbClr val="396159"/>
                </a:solidFill>
              </a:rPr>
              <a:t>Tables de successions et absences</a:t>
            </a:r>
            <a:r>
              <a:rPr lang="fr" sz="1700">
                <a:solidFill>
                  <a:srgbClr val="396159"/>
                </a:solidFill>
              </a:rPr>
              <a:t>) par une carte interactive (Valérie Thuillier).</a:t>
            </a:r>
            <a:br>
              <a:rPr lang="fr"/>
            </a:br>
            <a:br>
              <a:rPr lang="fr" sz="800"/>
            </a:br>
            <a:r>
              <a:rPr lang="fr" sz="1700">
                <a:solidFill>
                  <a:srgbClr val="0000FF"/>
                </a:solidFill>
              </a:rPr>
              <a:t>Cette carte a été mise à jour (</a:t>
            </a:r>
            <a:r>
              <a:rPr i="1" lang="fr" sz="1600">
                <a:solidFill>
                  <a:srgbClr val="0000FF"/>
                </a:solidFill>
              </a:rPr>
              <a:t>ajout de la Dordogne</a:t>
            </a:r>
            <a:r>
              <a:rPr lang="fr" sz="1700">
                <a:solidFill>
                  <a:srgbClr val="0000FF"/>
                </a:solidFill>
              </a:rPr>
              <a:t>) et complétée par un tableau des AD ne proposant </a:t>
            </a:r>
            <a:r>
              <a:rPr b="1" lang="fr" sz="1700">
                <a:solidFill>
                  <a:srgbClr val="0000FF"/>
                </a:solidFill>
              </a:rPr>
              <a:t>pas</a:t>
            </a:r>
            <a:r>
              <a:rPr lang="fr" sz="1700">
                <a:solidFill>
                  <a:srgbClr val="0000FF"/>
                </a:solidFill>
              </a:rPr>
              <a:t> encore de TSA sur leur site, avec les perspectives d'évolution.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789925"/>
            <a:ext cx="8836200" cy="40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-24150" y="152400"/>
            <a:ext cx="91440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Accès cartographiques aux archives</a:t>
            </a:r>
            <a:r>
              <a:rPr i="1" lang="fr" sz="2500">
                <a:solidFill>
                  <a:srgbClr val="0000FF"/>
                </a:solidFill>
              </a:rPr>
              <a:t> </a:t>
            </a:r>
            <a:r>
              <a:rPr i="1" lang="fr" sz="1800">
                <a:solidFill>
                  <a:srgbClr val="0000FF"/>
                </a:solidFill>
              </a:rPr>
              <a:t>(2/4)</a:t>
            </a:r>
            <a:r>
              <a:rPr i="1" lang="fr" sz="2500">
                <a:solidFill>
                  <a:srgbClr val="0000FF"/>
                </a:solidFill>
              </a:rPr>
              <a:t> </a:t>
            </a:r>
            <a:br>
              <a:rPr i="1" lang="fr" sz="1400">
                <a:solidFill>
                  <a:schemeClr val="dk2"/>
                </a:solidFill>
              </a:rPr>
            </a:br>
            <a:endParaRPr i="1" sz="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hlinkClick r:id="rId3"/>
              </a:rPr>
              <a:t>https://www.google.com/maps/d/u/0/viewer?fbclid=IwAR34Kx4o-m3bNhOK1x1BIwpvd_dy2bTpVMgw4R7fV5Y1vRYJst94tV0TuFY&amp;mid=1-SKqdnKMRZO3RhPWBf9AZrBLpChC5oc&amp;ll=18.345501589143772%2C25.80316575000002&amp;z=4</a:t>
            </a:r>
            <a:r>
              <a:rPr lang="fr" sz="1300">
                <a:solidFill>
                  <a:srgbClr val="0000FF"/>
                </a:solidFill>
              </a:rPr>
              <a:t> </a:t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2000" y="1107225"/>
            <a:ext cx="91200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b="1" lang="fr" sz="1700">
                <a:solidFill>
                  <a:srgbClr val="396159"/>
                </a:solidFill>
              </a:rPr>
              <a:t>Accès facilité aux recensements militaires sur les AD</a:t>
            </a:r>
            <a:r>
              <a:rPr lang="fr" sz="1600"/>
              <a:t>		</a:t>
            </a:r>
            <a:br>
              <a:rPr lang="fr" sz="1600"/>
            </a:br>
            <a:r>
              <a:rPr lang="fr" sz="1700"/>
              <a:t>Dans le même esprit que pour les TSA, Valérie Thuillier </a:t>
            </a:r>
            <a:r>
              <a:rPr lang="fr" sz="1100"/>
              <a:t>(</a:t>
            </a:r>
            <a:r>
              <a:rPr lang="fr" sz="1100" u="sng">
                <a:solidFill>
                  <a:schemeClr val="hlink"/>
                </a:solidFill>
                <a:hlinkClick r:id="rId4"/>
              </a:rPr>
              <a:t>https://www.facebook.com/GeneAscendants</a:t>
            </a:r>
            <a:r>
              <a:rPr lang="fr" sz="1100"/>
              <a:t>)</a:t>
            </a:r>
            <a:r>
              <a:rPr lang="fr" sz="1700"/>
              <a:t> a mis à disposition une carte interactive pour accéder directement aux registres matricules du recensement militaire :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950" y="2514225"/>
            <a:ext cx="8495800" cy="6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-24150" y="152400"/>
            <a:ext cx="91440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Accès cartographiques aux archives </a:t>
            </a:r>
            <a:r>
              <a:rPr i="1" lang="fr" sz="1800">
                <a:solidFill>
                  <a:srgbClr val="0000FF"/>
                </a:solidFill>
              </a:rPr>
              <a:t>(3/4)</a:t>
            </a:r>
            <a:r>
              <a:rPr i="1" lang="fr" sz="2500">
                <a:solidFill>
                  <a:srgbClr val="0000FF"/>
                </a:solidFill>
              </a:rPr>
              <a:t> </a:t>
            </a:r>
            <a:br>
              <a:rPr i="1" lang="fr" sz="1400">
                <a:solidFill>
                  <a:schemeClr val="dk2"/>
                </a:solidFill>
              </a:rPr>
            </a:br>
            <a:endParaRPr i="1" sz="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hlinkClick r:id="rId3"/>
              </a:rPr>
              <a:t>https://www.google.com/maps/d/u/0/viewer?fbclid=IwAR2oarqmpikipMVobkS1LiSvSo4czPpuA2VXkKWUM9qUki0UD9SQXbi5qwo&amp;mid=1BdpkjQaOVFsFc_z9NE67LuPpy8HUUQE&amp;ll=47.42923425798382%2C2.385805199999993&amp;z=7</a:t>
            </a:r>
            <a:r>
              <a:rPr lang="fr" sz="1300">
                <a:solidFill>
                  <a:srgbClr val="0000FF"/>
                </a:solidFill>
              </a:rPr>
              <a:t> </a:t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2000" y="1107225"/>
            <a:ext cx="91200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b="1" lang="fr" sz="1700">
                <a:solidFill>
                  <a:srgbClr val="396159"/>
                </a:solidFill>
              </a:rPr>
              <a:t>Accès facilité aux cartes du combattant</a:t>
            </a:r>
            <a:r>
              <a:rPr lang="fr" sz="1600"/>
              <a:t>		</a:t>
            </a:r>
            <a:br>
              <a:rPr lang="fr" sz="1600"/>
            </a:br>
            <a:r>
              <a:rPr lang="fr" sz="1700"/>
              <a:t>De façon similaire,</a:t>
            </a:r>
            <a:r>
              <a:rPr lang="fr" sz="1700"/>
              <a:t> Valérie Thuillier a créé une carte interactive pour accéder directement aux rares cartes du combattant en ligne sur les sites des AD dont certaines sont indexées par Geneanet :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2487825"/>
            <a:ext cx="8080029" cy="42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95" y="4982350"/>
            <a:ext cx="2790300" cy="17232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-24150" y="152400"/>
            <a:ext cx="91440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Accès cartographiques aux archives </a:t>
            </a:r>
            <a:r>
              <a:rPr i="1" lang="fr" sz="1800">
                <a:solidFill>
                  <a:srgbClr val="0000FF"/>
                </a:solidFill>
              </a:rPr>
              <a:t>(4/4)</a:t>
            </a:r>
            <a:r>
              <a:rPr i="1" lang="fr" sz="2500">
                <a:solidFill>
                  <a:srgbClr val="0000FF"/>
                </a:solidFill>
              </a:rPr>
              <a:t> </a:t>
            </a:r>
            <a:br>
              <a:rPr i="1" lang="fr" sz="1400">
                <a:solidFill>
                  <a:schemeClr val="dk2"/>
                </a:solidFill>
              </a:rPr>
            </a:br>
            <a:endParaRPr i="1" sz="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hlinkClick r:id="rId3"/>
              </a:rPr>
              <a:t>https://www.google.com/maps/d/u/0/viewer?fbclid=IwAR33NcBBP5ZlmmX5TiINAXpWCSVukRfQ5MBPN2enLZrOxxb2p3TxnbKKRHs&amp;mid=1JdGnkYj9gh_VvHlXlANSgj_RsFtzn6I&amp;ll=18.43530252044467%2C-3.1171435499999944&amp;z=3</a:t>
            </a:r>
            <a:r>
              <a:rPr lang="fr" sz="1300">
                <a:solidFill>
                  <a:srgbClr val="0000FF"/>
                </a:solidFill>
              </a:rPr>
              <a:t> </a:t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2000" y="1107225"/>
            <a:ext cx="91200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b="1" lang="fr" sz="1700">
                <a:solidFill>
                  <a:srgbClr val="396159"/>
                </a:solidFill>
              </a:rPr>
              <a:t>Accès facilité aux AD dans leur ensemble</a:t>
            </a:r>
            <a:r>
              <a:rPr lang="fr" sz="1600"/>
              <a:t>		</a:t>
            </a:r>
            <a:br>
              <a:rPr lang="fr" sz="1600"/>
            </a:br>
            <a:r>
              <a:rPr lang="fr" sz="1700"/>
              <a:t>Une autre carte interactive créée par Valérie Thuillier permet par un simple clic d'aller sur la page d'accueil de chaque AD.</a:t>
            </a:r>
            <a:br>
              <a:rPr lang="fr" sz="1700"/>
            </a:br>
            <a:r>
              <a:rPr lang="fr" sz="1700">
                <a:solidFill>
                  <a:srgbClr val="0000FF"/>
                </a:solidFill>
              </a:rPr>
              <a:t>- </a:t>
            </a:r>
            <a:r>
              <a:rPr lang="fr" sz="1500">
                <a:solidFill>
                  <a:srgbClr val="0000FF"/>
                </a:solidFill>
              </a:rPr>
              <a:t>Pour les AD de la Vienne (86) et des Deux-Sèvres (79) le lien est le même, car le site des AD </a:t>
            </a:r>
            <a:br>
              <a:rPr lang="fr" sz="1500">
                <a:solidFill>
                  <a:srgbClr val="0000FF"/>
                </a:solidFill>
              </a:rPr>
            </a:br>
            <a:r>
              <a:rPr lang="fr" sz="1500">
                <a:solidFill>
                  <a:srgbClr val="0000FF"/>
                </a:solidFill>
              </a:rPr>
              <a:t>a fusionné pour ces deux départements.</a:t>
            </a:r>
            <a:br>
              <a:rPr lang="fr" sz="1700">
                <a:solidFill>
                  <a:srgbClr val="0000FF"/>
                </a:solidFill>
              </a:rPr>
            </a:br>
            <a:r>
              <a:rPr lang="fr" sz="1500">
                <a:solidFill>
                  <a:srgbClr val="0000FF"/>
                </a:solidFill>
              </a:rPr>
              <a:t>- Pour la Corse-du-Sud et la Haute-Corse, les AD ont fusionné en un seul site.  Il y a donc un seul repère pour la Corse.</a:t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116975"/>
            <a:ext cx="8561600" cy="64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-36000" y="238200"/>
            <a:ext cx="9216000" cy="1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C) </a:t>
            </a:r>
            <a:r>
              <a:rPr i="1" lang="fr" sz="2500">
                <a:solidFill>
                  <a:srgbClr val="0000FF"/>
                </a:solidFill>
              </a:rPr>
              <a:t>Du nouveau dans les Yvelines </a:t>
            </a:r>
            <a:r>
              <a:rPr i="1" lang="fr" sz="1800">
                <a:solidFill>
                  <a:srgbClr val="0000FF"/>
                </a:solidFill>
              </a:rPr>
              <a:t>(1/4)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rgbClr val="0000FF"/>
                </a:solidFill>
              </a:rPr>
              <a:t>Des mises en ligne sur Geneanet + Outil d'interrogation de la presse locale</a:t>
            </a:r>
            <a:endParaRPr i="1" sz="2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r" sz="500">
                <a:solidFill>
                  <a:srgbClr val="0000FF"/>
                </a:solidFill>
              </a:rPr>
            </a:br>
            <a:r>
              <a:rPr i="1" lang="fr" sz="1300" u="sng">
                <a:solidFill>
                  <a:schemeClr val="hlink"/>
                </a:solidFill>
                <a:hlinkClick r:id="rId3"/>
              </a:rPr>
              <a:t>https://www.geneanet.org/blog/post/2023/03/les-mises-en-ligne-de-la-semaine-145</a:t>
            </a:r>
            <a:r>
              <a:rPr i="1" lang="fr" sz="1300">
                <a:solidFill>
                  <a:srgbClr val="0000FF"/>
                </a:solidFill>
              </a:rPr>
              <a:t> </a:t>
            </a:r>
            <a:endParaRPr i="1" sz="13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 u="sng">
                <a:solidFill>
                  <a:schemeClr val="hlink"/>
                </a:solidFill>
                <a:hlinkClick r:id="rId4"/>
              </a:rPr>
              <a:t>https://www.rfgenealogie.com/infos/un-nouvel-outil-d-interrogation-de-la-presse-dans-les-yvelines</a:t>
            </a:r>
            <a:r>
              <a:rPr i="1" lang="fr" sz="1300">
                <a:solidFill>
                  <a:srgbClr val="0000FF"/>
                </a:solidFill>
              </a:rPr>
              <a:t> </a:t>
            </a:r>
            <a:endParaRPr i="1" sz="1300">
              <a:solidFill>
                <a:srgbClr val="0000FF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114000" y="1842375"/>
            <a:ext cx="8907000" cy="4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b="1" lang="fr" sz="1700">
                <a:solidFill>
                  <a:srgbClr val="396159"/>
                </a:solidFill>
              </a:rPr>
              <a:t>Mise en ligne de registres sur Geneanet</a:t>
            </a:r>
            <a:br>
              <a:rPr b="1" lang="fr"/>
            </a:br>
            <a:br>
              <a:rPr b="1" lang="fr"/>
            </a:br>
            <a:r>
              <a:rPr lang="fr" sz="1700"/>
              <a:t>Ces registres sont bien sûr déjà présents sur le site des AD78, mais </a:t>
            </a:r>
            <a:r>
              <a:rPr b="1" lang="fr" sz="1700"/>
              <a:t>différence importante</a:t>
            </a:r>
            <a:r>
              <a:rPr lang="fr" sz="1700"/>
              <a:t> : Geneanet permet leur indexation et donc l'intégration de cette indexation à son moteur de recherche !</a:t>
            </a:r>
            <a:br>
              <a:rPr lang="fr" sz="1700"/>
            </a:br>
            <a:endParaRPr sz="17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b="1" lang="fr" sz="1700">
                <a:solidFill>
                  <a:srgbClr val="396159"/>
                </a:solidFill>
              </a:rPr>
              <a:t>Registres concernés :</a:t>
            </a:r>
            <a:br>
              <a:rPr b="1" lang="fr" sz="1700">
                <a:solidFill>
                  <a:srgbClr val="396159"/>
                </a:solidFill>
              </a:rPr>
            </a:br>
            <a:br>
              <a:rPr b="1" lang="fr"/>
            </a:br>
            <a:r>
              <a:rPr lang="fr" sz="1700"/>
              <a:t>- Répertoires de notaires (1738 registres)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/>
              <a:t>- Enregistrements / Contrôle des actes (603 registres)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/>
              <a:t>- Tables des contrats de mariages (42 registres)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/>
              <a:t>- Tables de successions et absences (430 registres)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7300" y="4046775"/>
            <a:ext cx="2551300" cy="169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-36000" y="9600"/>
            <a:ext cx="9216000" cy="1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Du nouveau dans les Yvelines </a:t>
            </a:r>
            <a:r>
              <a:rPr i="1" lang="fr" sz="1800">
                <a:solidFill>
                  <a:srgbClr val="0000FF"/>
                </a:solidFill>
              </a:rPr>
              <a:t>(2/4)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rgbClr val="0000FF"/>
                </a:solidFill>
              </a:rPr>
              <a:t>M</a:t>
            </a:r>
            <a:r>
              <a:rPr i="1" lang="fr" sz="2000">
                <a:solidFill>
                  <a:srgbClr val="0000FF"/>
                </a:solidFill>
              </a:rPr>
              <a:t>ises en ligne sur Geneanet</a:t>
            </a:r>
            <a:br>
              <a:rPr i="1" lang="fr" sz="2000">
                <a:solidFill>
                  <a:srgbClr val="0000FF"/>
                </a:solidFill>
              </a:rPr>
            </a:br>
            <a:endParaRPr i="1" sz="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hlink"/>
                </a:solidFill>
                <a:hlinkClick r:id="rId3"/>
              </a:rPr>
              <a:t>https://www.geneanet.org/registres/geo/FRA/F78/france-yvelines?category=archives%23acte_tables_contratsmariages</a:t>
            </a:r>
            <a:r>
              <a:rPr lang="fr" sz="1200">
                <a:solidFill>
                  <a:srgbClr val="0000FF"/>
                </a:solidFill>
              </a:rPr>
              <a:t> </a:t>
            </a:r>
            <a:br>
              <a:rPr lang="fr" sz="1200">
                <a:solidFill>
                  <a:srgbClr val="0000FF"/>
                </a:solidFill>
              </a:rPr>
            </a:br>
            <a:endParaRPr i="1" sz="1200">
              <a:solidFill>
                <a:srgbClr val="0000FF"/>
              </a:solidFill>
            </a:endParaRPr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118500" y="1182600"/>
            <a:ext cx="89070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b="1" lang="fr" sz="1700">
                <a:solidFill>
                  <a:schemeClr val="dk1"/>
                </a:solidFill>
              </a:rPr>
              <a:t>Exemple de Table des contrats de mariages indexable</a:t>
            </a:r>
            <a:r>
              <a:rPr b="1" lang="fr" sz="1700">
                <a:solidFill>
                  <a:schemeClr val="dk1"/>
                </a:solidFill>
              </a:rPr>
              <a:t> sur Geneanet</a:t>
            </a:r>
            <a:br>
              <a:rPr b="1" lang="fr">
                <a:solidFill>
                  <a:schemeClr val="dk1"/>
                </a:solidFill>
              </a:rPr>
            </a:br>
            <a:br>
              <a:rPr lang="fr" sz="600">
                <a:solidFill>
                  <a:schemeClr val="dk1"/>
                </a:solidFill>
              </a:rPr>
            </a:br>
            <a:r>
              <a:rPr lang="fr" sz="1300">
                <a:solidFill>
                  <a:schemeClr val="dk1"/>
                </a:solidFill>
              </a:rPr>
              <a:t>[9Q 394] - </a:t>
            </a:r>
            <a:r>
              <a:rPr b="1" lang="fr" sz="1500">
                <a:solidFill>
                  <a:schemeClr val="dk1"/>
                </a:solidFill>
              </a:rPr>
              <a:t>Chevreuse</a:t>
            </a:r>
            <a:r>
              <a:rPr lang="fr" sz="1300">
                <a:solidFill>
                  <a:schemeClr val="dk1"/>
                </a:solidFill>
              </a:rPr>
              <a:t> (Yvelines, France) - Table des contrats de mariages | 1760 - 1803   Vue 62/71 :</a:t>
            </a:r>
            <a:endParaRPr sz="16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21800"/>
            <a:ext cx="854392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238" y="4603925"/>
            <a:ext cx="7369532" cy="20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-36000" y="9600"/>
            <a:ext cx="9216000" cy="1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solidFill>
                  <a:srgbClr val="0000FF"/>
                </a:solidFill>
              </a:rPr>
              <a:t>Du nouveau dans les Yvelines </a:t>
            </a:r>
            <a:r>
              <a:rPr i="1" lang="fr" sz="1800">
                <a:solidFill>
                  <a:srgbClr val="0000FF"/>
                </a:solidFill>
              </a:rPr>
              <a:t>(3/4)</a:t>
            </a:r>
            <a:endParaRPr i="1"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rgbClr val="0000FF"/>
                </a:solidFill>
              </a:rPr>
              <a:t>Mises en ligne sur Geneanet</a:t>
            </a:r>
            <a:br>
              <a:rPr i="1" lang="fr" sz="2000">
                <a:solidFill>
                  <a:srgbClr val="0000FF"/>
                </a:solidFill>
              </a:rPr>
            </a:br>
            <a:endParaRPr i="1" sz="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hlink"/>
                </a:solidFill>
                <a:hlinkClick r:id="rId3"/>
              </a:rPr>
              <a:t>https://www.geneanet.org/registres/geo/FRA/F78/france-yvelines?category=archives%23acte_tables_successions</a:t>
            </a:r>
            <a:r>
              <a:rPr lang="fr" sz="1200">
                <a:solidFill>
                  <a:srgbClr val="0000FF"/>
                </a:solidFill>
              </a:rPr>
              <a:t> </a:t>
            </a:r>
            <a:br>
              <a:rPr lang="fr" sz="1200">
                <a:solidFill>
                  <a:srgbClr val="0000FF"/>
                </a:solidFill>
              </a:rPr>
            </a:br>
            <a:endParaRPr i="1" sz="1200">
              <a:solidFill>
                <a:srgbClr val="0000FF"/>
              </a:solidFill>
            </a:endParaRPr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18500" y="1182600"/>
            <a:ext cx="89070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b="1" lang="fr" sz="1700">
                <a:solidFill>
                  <a:schemeClr val="dk1"/>
                </a:solidFill>
              </a:rPr>
              <a:t>Exemple de Table </a:t>
            </a:r>
            <a:r>
              <a:rPr b="1" lang="fr" sz="1700">
                <a:solidFill>
                  <a:schemeClr val="dk1"/>
                </a:solidFill>
              </a:rPr>
              <a:t>de successions et absences</a:t>
            </a:r>
            <a:r>
              <a:rPr b="1" lang="fr" sz="1700">
                <a:solidFill>
                  <a:schemeClr val="dk1"/>
                </a:solidFill>
              </a:rPr>
              <a:t> indexable sur Geneanet</a:t>
            </a:r>
            <a:br>
              <a:rPr b="1" lang="fr">
                <a:solidFill>
                  <a:schemeClr val="dk1"/>
                </a:solidFill>
              </a:rPr>
            </a:br>
            <a:br>
              <a:rPr lang="fr" sz="600">
                <a:solidFill>
                  <a:schemeClr val="dk1"/>
                </a:solidFill>
              </a:rPr>
            </a:br>
            <a:r>
              <a:rPr lang="fr" sz="1300">
                <a:solidFill>
                  <a:schemeClr val="dk1"/>
                </a:solidFill>
              </a:rPr>
              <a:t>Pour </a:t>
            </a:r>
            <a:r>
              <a:rPr lang="fr" sz="1300">
                <a:solidFill>
                  <a:schemeClr val="dk1"/>
                </a:solidFill>
              </a:rPr>
              <a:t> </a:t>
            </a:r>
            <a:r>
              <a:rPr b="1" lang="fr" sz="1500">
                <a:solidFill>
                  <a:schemeClr val="dk1"/>
                </a:solidFill>
              </a:rPr>
              <a:t>Chevreuse</a:t>
            </a:r>
            <a:r>
              <a:rPr lang="fr" sz="1300">
                <a:solidFill>
                  <a:schemeClr val="dk1"/>
                </a:solidFill>
              </a:rPr>
              <a:t> il y a 16 registres allant </a:t>
            </a:r>
            <a:r>
              <a:rPr b="1" lang="fr" sz="1500">
                <a:solidFill>
                  <a:schemeClr val="dk1"/>
                </a:solidFill>
              </a:rPr>
              <a:t>de 1789 à 1968</a:t>
            </a:r>
            <a:r>
              <a:rPr lang="fr" sz="1300">
                <a:solidFill>
                  <a:schemeClr val="dk1"/>
                </a:solidFill>
              </a:rPr>
              <a:t> !</a:t>
            </a:r>
            <a:r>
              <a:rPr lang="fr" sz="1300">
                <a:solidFill>
                  <a:schemeClr val="dk1"/>
                </a:solidFill>
              </a:rPr>
              <a:t>  | </a:t>
            </a:r>
            <a:r>
              <a:rPr lang="fr" sz="1300">
                <a:solidFill>
                  <a:schemeClr val="dk1"/>
                </a:solidFill>
              </a:rPr>
              <a:t>Vue 7/143 du registre [1963 - 1968]</a:t>
            </a:r>
            <a:r>
              <a:rPr lang="fr" sz="1300">
                <a:solidFill>
                  <a:schemeClr val="dk1"/>
                </a:solidFill>
              </a:rPr>
              <a:t> :</a:t>
            </a:r>
            <a:endParaRPr sz="16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88" y="2145600"/>
            <a:ext cx="87344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95" y="4668325"/>
            <a:ext cx="7905255" cy="21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