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8" r:id="rId4"/>
    <p:sldId id="267" r:id="rId5"/>
    <p:sldId id="283" r:id="rId6"/>
    <p:sldId id="282" r:id="rId7"/>
    <p:sldId id="280" r:id="rId8"/>
    <p:sldId id="257" r:id="rId9"/>
    <p:sldId id="273" r:id="rId10"/>
    <p:sldId id="270" r:id="rId11"/>
    <p:sldId id="274" r:id="rId12"/>
    <p:sldId id="278" r:id="rId13"/>
    <p:sldId id="279" r:id="rId14"/>
    <p:sldId id="264" r:id="rId15"/>
    <p:sldId id="260" r:id="rId16"/>
    <p:sldId id="261" r:id="rId17"/>
    <p:sldId id="262" r:id="rId18"/>
    <p:sldId id="266" r:id="rId19"/>
    <p:sldId id="268" r:id="rId20"/>
    <p:sldId id="26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96" autoAdjust="0"/>
  </p:normalViewPr>
  <p:slideViewPr>
    <p:cSldViewPr>
      <p:cViewPr varScale="1">
        <p:scale>
          <a:sx n="77" d="100"/>
          <a:sy n="77" d="100"/>
        </p:scale>
        <p:origin x="16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317147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329195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24165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1723716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2641261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A3A4F70-6174-47BA-89E1-C97E85C60911}" type="datetimeFigureOut">
              <a:rPr lang="fr-FR" smtClean="0"/>
              <a:t>18/09/2021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378145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A3A4F70-6174-47BA-89E1-C97E85C60911}" type="datetimeFigureOut">
              <a:rPr lang="fr-FR" smtClean="0"/>
              <a:t>18/09/2021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162700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A3A4F70-6174-47BA-89E1-C97E85C60911}" type="datetimeFigureOut">
              <a:rPr lang="fr-FR" smtClean="0"/>
              <a:t>18/09/2021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138437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A3A4F70-6174-47BA-89E1-C97E85C60911}" type="datetimeFigureOut">
              <a:rPr lang="fr-FR" smtClean="0"/>
              <a:t>18/09/2021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2757202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3A4F70-6174-47BA-89E1-C97E85C60911}" type="datetimeFigureOut">
              <a:rPr lang="fr-FR" smtClean="0"/>
              <a:t>18/09/2021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223563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A3A4F70-6174-47BA-89E1-C97E85C60911}" type="datetimeFigureOut">
              <a:rPr lang="fr-FR" smtClean="0"/>
              <a:t>18/09/2021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79C08D0-A395-40AB-B0B9-C99D79638D4C}" type="slidenum">
              <a:rPr lang="fr-FR" smtClean="0"/>
              <a:t>‹N°›</a:t>
            </a:fld>
            <a:endParaRPr lang="fr-FR"/>
          </a:p>
        </p:txBody>
      </p:sp>
    </p:spTree>
    <p:extLst>
      <p:ext uri="{BB962C8B-B14F-4D97-AF65-F5344CB8AC3E}">
        <p14:creationId xmlns:p14="http://schemas.microsoft.com/office/powerpoint/2010/main" val="245198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A4F70-6174-47BA-89E1-C97E85C60911}" type="datetimeFigureOut">
              <a:rPr lang="fr-FR" smtClean="0"/>
              <a:t>18/09/2021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C08D0-A395-40AB-B0B9-C99D79638D4C}" type="slidenum">
              <a:rPr lang="fr-FR" smtClean="0"/>
              <a:t>‹N°›</a:t>
            </a:fld>
            <a:endParaRPr lang="fr-FR"/>
          </a:p>
        </p:txBody>
      </p:sp>
    </p:spTree>
    <p:extLst>
      <p:ext uri="{BB962C8B-B14F-4D97-AF65-F5344CB8AC3E}">
        <p14:creationId xmlns:p14="http://schemas.microsoft.com/office/powerpoint/2010/main" val="1473836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620688"/>
            <a:ext cx="7772400" cy="4752528"/>
          </a:xfrm>
        </p:spPr>
        <p:txBody>
          <a:bodyPr>
            <a:normAutofit/>
          </a:bodyPr>
          <a:lstStyle/>
          <a:p>
            <a:r>
              <a:rPr lang="fr-FR" dirty="0"/>
              <a:t>HISTOIRE DES FRERES </a:t>
            </a:r>
            <a:br>
              <a:rPr lang="fr-FR" dirty="0"/>
            </a:br>
            <a:r>
              <a:rPr lang="fr-FR" sz="6600" dirty="0"/>
              <a:t>SAPHARY</a:t>
            </a:r>
            <a:br>
              <a:rPr lang="fr-FR" sz="7300" dirty="0"/>
            </a:br>
            <a:r>
              <a:rPr lang="fr-FR" sz="3600" dirty="0"/>
              <a:t>cousins de mon arrière grand-mère paternelle et de la  participation d’Antoine au siège de CADIX dans la guerre d’Espagne </a:t>
            </a:r>
            <a:br>
              <a:rPr lang="fr-FR" sz="3600" dirty="0"/>
            </a:br>
            <a:r>
              <a:rPr lang="fr-FR" sz="3600" dirty="0"/>
              <a:t>de 1808 à 1814.</a:t>
            </a:r>
          </a:p>
        </p:txBody>
      </p:sp>
      <p:sp>
        <p:nvSpPr>
          <p:cNvPr id="3" name="Sous-titre 2"/>
          <p:cNvSpPr>
            <a:spLocks noGrp="1"/>
          </p:cNvSpPr>
          <p:nvPr>
            <p:ph type="subTitle" idx="1"/>
          </p:nvPr>
        </p:nvSpPr>
        <p:spPr>
          <a:xfrm>
            <a:off x="1371600" y="5445224"/>
            <a:ext cx="6400800" cy="193576"/>
          </a:xfrm>
        </p:spPr>
        <p:txBody>
          <a:bodyPr>
            <a:normAutofit fontScale="25000" lnSpcReduction="20000"/>
          </a:bodyPr>
          <a:lstStyle/>
          <a:p>
            <a:endParaRPr lang="fr-FR" dirty="0"/>
          </a:p>
        </p:txBody>
      </p:sp>
    </p:spTree>
    <p:extLst>
      <p:ext uri="{BB962C8B-B14F-4D97-AF65-F5344CB8AC3E}">
        <p14:creationId xmlns:p14="http://schemas.microsoft.com/office/powerpoint/2010/main" val="4129790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colonne de la grande armée</a:t>
            </a:r>
          </a:p>
        </p:txBody>
      </p:sp>
      <p:sp>
        <p:nvSpPr>
          <p:cNvPr id="3" name="Espace réservé du contenu 2"/>
          <p:cNvSpPr>
            <a:spLocks noGrp="1"/>
          </p:cNvSpPr>
          <p:nvPr>
            <p:ph idx="1"/>
          </p:nvPr>
        </p:nvSpPr>
        <p:spPr/>
        <p:txBody>
          <a:bodyPr>
            <a:normAutofit/>
          </a:bodyPr>
          <a:lstStyle/>
          <a:p>
            <a:pPr lvl="8"/>
            <a:r>
              <a:rPr lang="fr-FR" sz="3600" dirty="0" err="1"/>
              <a:t>Wimille</a:t>
            </a:r>
            <a:endParaRPr lang="fr-FR"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53" y="1628800"/>
            <a:ext cx="287508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708920"/>
            <a:ext cx="3679097"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044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9CB65-49A3-40E3-B9F8-2C4E021A0C63}"/>
              </a:ext>
            </a:extLst>
          </p:cNvPr>
          <p:cNvSpPr>
            <a:spLocks noGrp="1"/>
          </p:cNvSpPr>
          <p:nvPr>
            <p:ph type="title"/>
          </p:nvPr>
        </p:nvSpPr>
        <p:spPr>
          <a:xfrm>
            <a:off x="457200" y="274638"/>
            <a:ext cx="8229600" cy="274042"/>
          </a:xfrm>
        </p:spPr>
        <p:txBody>
          <a:bodyPr>
            <a:normAutofit fontScale="90000"/>
          </a:bodyPr>
          <a:lstStyle/>
          <a:p>
            <a:r>
              <a:rPr lang="fr-FR" dirty="0"/>
              <a:t>Le conflit</a:t>
            </a:r>
          </a:p>
        </p:txBody>
      </p:sp>
      <p:sp>
        <p:nvSpPr>
          <p:cNvPr id="3" name="Espace réservé du contenu 2">
            <a:extLst>
              <a:ext uri="{FF2B5EF4-FFF2-40B4-BE49-F238E27FC236}">
                <a16:creationId xmlns:a16="http://schemas.microsoft.com/office/drawing/2014/main" id="{176F4274-71D7-4D78-A519-E129ECBBEFD7}"/>
              </a:ext>
            </a:extLst>
          </p:cNvPr>
          <p:cNvSpPr>
            <a:spLocks noGrp="1"/>
          </p:cNvSpPr>
          <p:nvPr>
            <p:ph idx="1"/>
          </p:nvPr>
        </p:nvSpPr>
        <p:spPr>
          <a:xfrm>
            <a:off x="457200" y="764704"/>
            <a:ext cx="8229600" cy="10297144"/>
          </a:xfrm>
        </p:spPr>
        <p:txBody>
          <a:bodyPr>
            <a:noAutofit/>
          </a:bodyPr>
          <a:lstStyle/>
          <a:p>
            <a:r>
              <a:rPr lang="fr-FR" sz="2400" dirty="0"/>
              <a:t>En 1805 après la rupture de la paix d’Amiens, Napoléon forme alors celle qu’on appellera La Grande Armée en reconstituant l’armée des Côtes de l’Océan soit 185.000 hommes.</a:t>
            </a:r>
          </a:p>
          <a:p>
            <a:r>
              <a:rPr lang="fr-FR" sz="2400" dirty="0"/>
              <a:t>Napoléon veut contrôler le Portugal qui est lié économiquement au Royaume Uni mais celui-ci refuse.</a:t>
            </a:r>
          </a:p>
          <a:p>
            <a:pPr marL="0" indent="0">
              <a:buNone/>
            </a:pPr>
            <a:r>
              <a:rPr lang="fr-FR" sz="2400" dirty="0"/>
              <a:t>      En 1806  </a:t>
            </a:r>
            <a:r>
              <a:rPr lang="fr-FR" sz="2400" b="1" dirty="0"/>
              <a:t>Antoine SAPHARY </a:t>
            </a:r>
            <a:r>
              <a:rPr lang="fr-FR" sz="2400" dirty="0"/>
              <a:t>entre dans cette armée.</a:t>
            </a:r>
          </a:p>
          <a:p>
            <a:pPr marL="0" indent="0">
              <a:buNone/>
            </a:pPr>
            <a:r>
              <a:rPr lang="fr-FR" sz="2400" dirty="0"/>
              <a:t>      C’est la période des campagnes de Prusse et de Pologne.</a:t>
            </a:r>
          </a:p>
          <a:p>
            <a:r>
              <a:rPr lang="fr-FR" sz="2400" dirty="0"/>
              <a:t>En novembre 1807 l’armée française traverse l’Espagne et envahit le Portugal.</a:t>
            </a:r>
          </a:p>
          <a:p>
            <a:r>
              <a:rPr lang="fr-FR" sz="2400" dirty="0"/>
              <a:t>18/03/1808 après de violentes émeutes populaires à Aranjuez (communauté de Madrid) Charles IV abdique en faveur de son fils Ferdinand VII.</a:t>
            </a:r>
          </a:p>
          <a:p>
            <a:r>
              <a:rPr lang="fr-FR" sz="2400" dirty="0"/>
              <a:t>2 mai 1808 soulèvement des madrilènes. Une junte s’installe à Séville puis à Cadix et demande l’aide des britanniques. </a:t>
            </a:r>
          </a:p>
        </p:txBody>
      </p:sp>
    </p:spTree>
    <p:extLst>
      <p:ext uri="{BB962C8B-B14F-4D97-AF65-F5344CB8AC3E}">
        <p14:creationId xmlns:p14="http://schemas.microsoft.com/office/powerpoint/2010/main" val="2224315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C44D3-742E-44D8-9500-8BCDD119FE71}"/>
              </a:ext>
            </a:extLst>
          </p:cNvPr>
          <p:cNvSpPr>
            <a:spLocks noGrp="1"/>
          </p:cNvSpPr>
          <p:nvPr>
            <p:ph type="title"/>
          </p:nvPr>
        </p:nvSpPr>
        <p:spPr>
          <a:xfrm flipV="1">
            <a:off x="457200" y="116632"/>
            <a:ext cx="8229600" cy="144016"/>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13D4B646-B060-40ED-9207-E6411972A3E4}"/>
              </a:ext>
            </a:extLst>
          </p:cNvPr>
          <p:cNvSpPr>
            <a:spLocks noGrp="1"/>
          </p:cNvSpPr>
          <p:nvPr>
            <p:ph idx="1"/>
          </p:nvPr>
        </p:nvSpPr>
        <p:spPr>
          <a:xfrm>
            <a:off x="449198" y="404664"/>
            <a:ext cx="8229600" cy="6336704"/>
          </a:xfrm>
        </p:spPr>
        <p:txBody>
          <a:bodyPr>
            <a:normAutofit fontScale="85000" lnSpcReduction="20000"/>
          </a:bodyPr>
          <a:lstStyle/>
          <a:p>
            <a:r>
              <a:rPr lang="fr-FR" sz="2800" dirty="0"/>
              <a:t>La répression faite par Murat ensanglante Madrid et marque le début de la guerre d’indépendance espagnole..</a:t>
            </a:r>
          </a:p>
          <a:p>
            <a:r>
              <a:rPr lang="fr-FR" sz="2800" dirty="0"/>
              <a:t>Le 2 juillet 1808 l’armée française encerclé à </a:t>
            </a:r>
            <a:r>
              <a:rPr lang="fr-FR" sz="2800" dirty="0" err="1"/>
              <a:t>Bailen</a:t>
            </a:r>
            <a:r>
              <a:rPr lang="fr-FR" sz="2800" dirty="0"/>
              <a:t> capitule.</a:t>
            </a:r>
          </a:p>
          <a:p>
            <a:r>
              <a:rPr lang="fr-FR" sz="2800" dirty="0"/>
              <a:t>Napoléon quitte l’Espagne.</a:t>
            </a:r>
          </a:p>
          <a:p>
            <a:r>
              <a:rPr lang="fr-FR" sz="2800" dirty="0"/>
              <a:t>En 1809 le Maréchal Soult envahit le Portugal; il est stoppé par le général Wellesley lors des batailles de </a:t>
            </a:r>
            <a:r>
              <a:rPr lang="fr-FR" sz="2800" dirty="0" err="1"/>
              <a:t>Oporto</a:t>
            </a:r>
            <a:r>
              <a:rPr lang="fr-FR" sz="2800" dirty="0"/>
              <a:t> et Talavera.</a:t>
            </a:r>
          </a:p>
          <a:p>
            <a:r>
              <a:rPr lang="fr-FR" sz="2800" dirty="0"/>
              <a:t>Les 18 et 19 novembre 1809 énorme  défaite des espagnols  à Ocana. Ces derniers  perdent 19000 hommes sur 50000 et vont se replier sur Cadix.</a:t>
            </a:r>
          </a:p>
          <a:p>
            <a:r>
              <a:rPr lang="fr-FR" sz="2800" b="1" dirty="0"/>
              <a:t>Antoine</a:t>
            </a:r>
            <a:r>
              <a:rPr lang="fr-FR" sz="2800" dirty="0"/>
              <a:t> va combattre jusqu’en 1811 en participant au siège de Cadix. En avril 1811 il est promu au grade de caporal des voltigeurs. Les batailles de </a:t>
            </a:r>
            <a:r>
              <a:rPr lang="fr-FR" sz="2800" dirty="0" err="1"/>
              <a:t>Fuengirola</a:t>
            </a:r>
            <a:r>
              <a:rPr lang="fr-FR" sz="2800" dirty="0"/>
              <a:t> (octobre1810) de </a:t>
            </a:r>
            <a:r>
              <a:rPr lang="fr-FR" sz="2800" dirty="0" err="1"/>
              <a:t>Barrosa</a:t>
            </a:r>
            <a:r>
              <a:rPr lang="fr-FR" sz="2800" dirty="0"/>
              <a:t>(mars 1811) et de Tarifa (automne 1811) sont un échec de l’armée napoléonienne. La guerre de la péninsule devient une impasse. Les postes espagnols se renforcent.</a:t>
            </a:r>
          </a:p>
          <a:p>
            <a:r>
              <a:rPr lang="fr-FR" sz="2800" dirty="0"/>
              <a:t> </a:t>
            </a:r>
            <a:r>
              <a:rPr lang="fr-FR" sz="2800" b="1" dirty="0"/>
              <a:t>Antoine SAPHARY </a:t>
            </a:r>
            <a:r>
              <a:rPr lang="fr-FR" sz="2800" dirty="0"/>
              <a:t>décède le 8 novembre 1811 à l’hôpital de La </a:t>
            </a:r>
            <a:r>
              <a:rPr lang="fr-FR" sz="2800" dirty="0" err="1"/>
              <a:t>Sangras</a:t>
            </a:r>
            <a:r>
              <a:rPr lang="fr-FR" sz="2800" dirty="0"/>
              <a:t> à  </a:t>
            </a:r>
            <a:r>
              <a:rPr lang="fr-FR" sz="2800" dirty="0" err="1"/>
              <a:t>Seville</a:t>
            </a:r>
            <a:r>
              <a:rPr lang="fr-FR" sz="2800" dirty="0"/>
              <a:t> des suites de fièvre.</a:t>
            </a:r>
          </a:p>
          <a:p>
            <a:endParaRPr lang="fr-FR" sz="2400" dirty="0"/>
          </a:p>
          <a:p>
            <a:endParaRPr lang="fr-FR" sz="2400" dirty="0"/>
          </a:p>
        </p:txBody>
      </p:sp>
    </p:spTree>
    <p:extLst>
      <p:ext uri="{BB962C8B-B14F-4D97-AF65-F5344CB8AC3E}">
        <p14:creationId xmlns:p14="http://schemas.microsoft.com/office/powerpoint/2010/main" val="3496568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1861B-E58E-40DB-A4DB-FC0717FDD85D}"/>
              </a:ext>
            </a:extLst>
          </p:cNvPr>
          <p:cNvSpPr>
            <a:spLocks noGrp="1"/>
          </p:cNvSpPr>
          <p:nvPr>
            <p:ph type="title"/>
          </p:nvPr>
        </p:nvSpPr>
        <p:spPr>
          <a:xfrm>
            <a:off x="457200" y="274638"/>
            <a:ext cx="8229600" cy="202034"/>
          </a:xfrm>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5ACA9A78-24E2-418D-8F0D-0D6ACBB9A77A}"/>
              </a:ext>
            </a:extLst>
          </p:cNvPr>
          <p:cNvSpPr>
            <a:spLocks noGrp="1"/>
          </p:cNvSpPr>
          <p:nvPr>
            <p:ph idx="1"/>
          </p:nvPr>
        </p:nvSpPr>
        <p:spPr>
          <a:xfrm>
            <a:off x="323528" y="476672"/>
            <a:ext cx="8229600" cy="6192688"/>
          </a:xfrm>
        </p:spPr>
        <p:txBody>
          <a:bodyPr>
            <a:normAutofit fontScale="85000" lnSpcReduction="10000"/>
          </a:bodyPr>
          <a:lstStyle/>
          <a:p>
            <a:r>
              <a:rPr lang="fr-FR" dirty="0"/>
              <a:t>Le 22 juillet 1812 le général Wellesley remporte une victoire décisive sur les troupes françaises commandées par le maréchal Marmont lors de la </a:t>
            </a:r>
            <a:r>
              <a:rPr lang="fr-FR" sz="3100" dirty="0"/>
              <a:t>bataille d</a:t>
            </a:r>
            <a:r>
              <a:rPr lang="fr-FR" dirty="0"/>
              <a:t>es </a:t>
            </a:r>
            <a:r>
              <a:rPr lang="fr-FR" dirty="0" err="1"/>
              <a:t>Arapiles</a:t>
            </a:r>
            <a:r>
              <a:rPr lang="fr-FR" dirty="0"/>
              <a:t>.</a:t>
            </a:r>
          </a:p>
          <a:p>
            <a:pPr marL="0" indent="0">
              <a:buNone/>
            </a:pPr>
            <a:r>
              <a:rPr lang="fr-FR" dirty="0"/>
              <a:t>    C’est l’abandon de Cadix après un bombardement    général de la ville.</a:t>
            </a:r>
          </a:p>
          <a:p>
            <a:r>
              <a:rPr lang="fr-FR" dirty="0"/>
              <a:t>Cette défaite de l'armée française à la bataille des </a:t>
            </a:r>
            <a:r>
              <a:rPr lang="fr-FR" dirty="0" err="1"/>
              <a:t>Arapiles</a:t>
            </a:r>
            <a:r>
              <a:rPr lang="fr-FR" dirty="0"/>
              <a:t> force les troupes stationnées en Andalousie, sous le commandement de Soult, à se retirer vers la France de peur d'être coupées par les armées alliées. </a:t>
            </a:r>
          </a:p>
          <a:p>
            <a:pPr marL="0" indent="0">
              <a:buNone/>
            </a:pPr>
            <a:r>
              <a:rPr lang="fr-FR" dirty="0"/>
              <a:t>    La défaite française aux </a:t>
            </a:r>
            <a:r>
              <a:rPr lang="fr-FR" dirty="0" err="1"/>
              <a:t>Arapiles</a:t>
            </a:r>
            <a:r>
              <a:rPr lang="fr-FR" dirty="0"/>
              <a:t> contribue ainsi de  façon décisive à la fin de l'occupation militaire française et amorce le début de la libération de l'Espagne.</a:t>
            </a:r>
          </a:p>
          <a:p>
            <a:r>
              <a:rPr lang="fr-FR" dirty="0"/>
              <a:t>En 1813 Napoléon reconnait Ferdinand VII en tant que roi d’Espagne</a:t>
            </a:r>
          </a:p>
          <a:p>
            <a:endParaRPr lang="fr-FR" dirty="0"/>
          </a:p>
          <a:p>
            <a:endParaRPr lang="fr-FR" dirty="0"/>
          </a:p>
        </p:txBody>
      </p:sp>
    </p:spTree>
    <p:extLst>
      <p:ext uri="{BB962C8B-B14F-4D97-AF65-F5344CB8AC3E}">
        <p14:creationId xmlns:p14="http://schemas.microsoft.com/office/powerpoint/2010/main" val="911566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ANDALOUSIE</a:t>
            </a:r>
            <a:br>
              <a:rPr lang="fr-FR" dirty="0"/>
            </a:br>
            <a:r>
              <a:rPr lang="fr-FR" dirty="0"/>
              <a:t>Le siège de Cadix et la bataille finale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102" y="1772816"/>
            <a:ext cx="8183475" cy="4525963"/>
          </a:xfrm>
        </p:spPr>
      </p:pic>
    </p:spTree>
    <p:extLst>
      <p:ext uri="{BB962C8B-B14F-4D97-AF65-F5344CB8AC3E}">
        <p14:creationId xmlns:p14="http://schemas.microsoft.com/office/powerpoint/2010/main" val="334857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HOPITAL DE LA SANGRE</a:t>
            </a:r>
          </a:p>
        </p:txBody>
      </p:sp>
      <p:sp>
        <p:nvSpPr>
          <p:cNvPr id="3" name="Espace réservé du contenu 2"/>
          <p:cNvSpPr>
            <a:spLocks noGrp="1"/>
          </p:cNvSpPr>
          <p:nvPr>
            <p:ph idx="1"/>
          </p:nvPr>
        </p:nvSpPr>
        <p:spPr>
          <a:xfrm>
            <a:off x="457200" y="1600200"/>
            <a:ext cx="8229600" cy="4781128"/>
          </a:xfrm>
        </p:spPr>
        <p:txBody>
          <a:bodyPr>
            <a:normAutofit/>
          </a:bodyPr>
          <a:lstStyle/>
          <a:p>
            <a:r>
              <a:rPr lang="fr-FR" sz="2600" dirty="0"/>
              <a:t>La construction commence en 1546 sous l’égide de différents architectes. Il prendra dès le début le nom de La Sangra (sang), puis Cinco Llagas(les cinq plaies du Christ). Les travaux vont durer un siècle. Le bâtiment de style Renaissance sera considéré comme le plus moderne et le plus grand hôpital d’Europe pendant 2 siècles. (accueil de 3000 places, alimentation en eau par un aqueduc, égouts, etc.). </a:t>
            </a:r>
          </a:p>
          <a:p>
            <a:r>
              <a:rPr lang="fr-FR" sz="2600" dirty="0"/>
              <a:t>Au XIX° siècle l’hôpital entre dans une phase de déclin après sa nationalisation.</a:t>
            </a:r>
          </a:p>
          <a:p>
            <a:endParaRPr lang="fr-FR" dirty="0"/>
          </a:p>
        </p:txBody>
      </p:sp>
    </p:spTree>
    <p:extLst>
      <p:ext uri="{BB962C8B-B14F-4D97-AF65-F5344CB8AC3E}">
        <p14:creationId xmlns:p14="http://schemas.microsoft.com/office/powerpoint/2010/main" val="171910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548680"/>
            <a:ext cx="8229600" cy="5577483"/>
          </a:xfrm>
        </p:spPr>
        <p:txBody>
          <a:bodyPr/>
          <a:lstStyle/>
          <a:p>
            <a:r>
              <a:rPr lang="fr-FR" sz="2400" dirty="0"/>
              <a:t>En 1982 le bâtiment est cédé à la junte andalouse, il sera restauré et adapté à sa nouvelle fonction : le siège du Parlement autonome andalou</a:t>
            </a:r>
            <a:r>
              <a:rPr lang="fr-FR" dirty="0"/>
              <a:t>.</a:t>
            </a:r>
          </a:p>
        </p:txBody>
      </p:sp>
    </p:spTree>
    <p:extLst>
      <p:ext uri="{BB962C8B-B14F-4D97-AF65-F5344CB8AC3E}">
        <p14:creationId xmlns:p14="http://schemas.microsoft.com/office/powerpoint/2010/main" val="215279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Autofit/>
          </a:bodyPr>
          <a:lstStyle/>
          <a:p>
            <a:r>
              <a:rPr lang="es-ES" sz="3200" dirty="0"/>
              <a:t>Fachada del Hospital de las Cinco Llagas, sede del Parlamento de Andalucía</a:t>
            </a:r>
            <a:endParaRPr lang="fr-FR"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757238"/>
            <a:ext cx="714375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72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4" name="Espace réservé du contenu 3"/>
          <p:cNvSpPr>
            <a:spLocks noGrp="1"/>
          </p:cNvSpPr>
          <p:nvPr>
            <p:ph idx="1"/>
          </p:nvPr>
        </p:nvSpPr>
        <p:spPr/>
        <p:txBody>
          <a:bodyPr/>
          <a:lstStyle/>
          <a:p>
            <a:endParaRPr lang="fr-F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1"/>
            <a:ext cx="8646593" cy="6512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3819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Guillaume ( Gui)</a:t>
            </a:r>
          </a:p>
        </p:txBody>
      </p:sp>
      <p:pic>
        <p:nvPicPr>
          <p:cNvPr id="1026" name="Picture 2" descr="C:\Users\Jean\Documents\genealogieHérédis\Actes scannerisés\FM SAPHARY Guillaume 18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411738"/>
            <a:ext cx="8229600" cy="2902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87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60337"/>
            <a:ext cx="7200800" cy="244327"/>
          </a:xfrm>
        </p:spPr>
        <p:txBody>
          <a:bodyPr>
            <a:normAutofit fontScale="90000"/>
          </a:bodyPr>
          <a:lstStyle/>
          <a:p>
            <a:endParaRPr lang="fr-FR"/>
          </a:p>
        </p:txBody>
      </p:sp>
      <p:sp>
        <p:nvSpPr>
          <p:cNvPr id="3" name="Espace réservé du contenu 2"/>
          <p:cNvSpPr>
            <a:spLocks noGrp="1"/>
          </p:cNvSpPr>
          <p:nvPr>
            <p:ph idx="1"/>
          </p:nvPr>
        </p:nvSpPr>
        <p:spPr>
          <a:xfrm>
            <a:off x="457200" y="620688"/>
            <a:ext cx="8229600" cy="5832648"/>
          </a:xfrm>
        </p:spPr>
        <p:txBody>
          <a:bodyPr/>
          <a:lstStyle/>
          <a:p>
            <a:pPr marL="0" indent="0">
              <a:buNone/>
            </a:pPr>
            <a:r>
              <a:rPr lang="fr-FR" dirty="0"/>
              <a:t>Ce conflit porte différents noms selon les pays :         « guerre d’Espagne » (à ne pas confondre avec d’autres conflits désignés sous le même terme) ou encore « campagne d’Espagne » pour les Français, </a:t>
            </a:r>
          </a:p>
          <a:p>
            <a:pPr marL="0" indent="0">
              <a:buNone/>
            </a:pPr>
            <a:r>
              <a:rPr lang="fr-FR" dirty="0"/>
              <a:t>« guerre d’indépendance » pour les Espagnols,</a:t>
            </a:r>
          </a:p>
          <a:p>
            <a:pPr marL="0" indent="0">
              <a:buNone/>
            </a:pPr>
            <a:r>
              <a:rPr lang="fr-FR" dirty="0"/>
              <a:t> « guerre péninsulaire » pour les Portugais et les anglophones et, pour finir,</a:t>
            </a:r>
          </a:p>
          <a:p>
            <a:pPr marL="0" indent="0">
              <a:buNone/>
            </a:pPr>
            <a:r>
              <a:rPr lang="fr-FR" dirty="0"/>
              <a:t> « guerre du Français » pour les Catalans. </a:t>
            </a:r>
          </a:p>
        </p:txBody>
      </p:sp>
    </p:spTree>
    <p:extLst>
      <p:ext uri="{BB962C8B-B14F-4D97-AF65-F5344CB8AC3E}">
        <p14:creationId xmlns:p14="http://schemas.microsoft.com/office/powerpoint/2010/main" val="3348786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8229600" cy="5544616"/>
          </a:xfrm>
        </p:spPr>
        <p:txBody>
          <a:bodyPr>
            <a:normAutofit lnSpcReduction="10000"/>
          </a:bodyPr>
          <a:lstStyle/>
          <a:p>
            <a:r>
              <a:rPr lang="fr-FR" sz="2400" dirty="0"/>
              <a:t>D’après la FM Guillaume est né le 14 thermidor AN II soit le aout 1794 et est le fils de Jeanne SUQUET et Jacques SAPHARY. Dans les registres on ne trouve pas son acte de naissance, par contre on trouve l’acte de Gui SAPHARY né le 10 septembre 1794 issu des mêmes parents. La FM semble être une fausse déclaration préméditée puisque l’on s’aperçoit que le 16/9/1814 il déserte chose courante dans le Cantal à cette époque car il se faisait avec le soutien de la population essentiellement paysanne.</a:t>
            </a:r>
          </a:p>
          <a:p>
            <a:r>
              <a:rPr lang="fr-FR" sz="2400" dirty="0"/>
              <a:t>Il se mariera plus tard le 22/10/1822 avec Marie BESSIERE.</a:t>
            </a:r>
          </a:p>
          <a:p>
            <a:r>
              <a:rPr lang="fr-FR" sz="2400" dirty="0"/>
              <a:t>Son frère Jacques a eu une vie moins mouvementée et se mariera le 2/6/1824 avec Marguerite BESSIERE.</a:t>
            </a:r>
          </a:p>
          <a:p>
            <a:pPr marL="2743200" lvl="6" indent="0">
              <a:buNone/>
            </a:pPr>
            <a:r>
              <a:rPr lang="fr-FR" sz="4400" dirty="0"/>
              <a:t>FIN</a:t>
            </a:r>
          </a:p>
          <a:p>
            <a:pPr marL="0" indent="0">
              <a:buNone/>
            </a:pPr>
            <a:r>
              <a:rPr lang="fr-FR" sz="2400" dirty="0"/>
              <a:t>			</a:t>
            </a:r>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3296442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Famille SAPHARY/ SUQUET</a:t>
            </a:r>
          </a:p>
        </p:txBody>
      </p:sp>
      <p:sp>
        <p:nvSpPr>
          <p:cNvPr id="3" name="Espace réservé du contenu 2"/>
          <p:cNvSpPr>
            <a:spLocks noGrp="1"/>
          </p:cNvSpPr>
          <p:nvPr>
            <p:ph idx="1"/>
          </p:nvPr>
        </p:nvSpPr>
        <p:spPr/>
        <p:txBody>
          <a:bodyPr/>
          <a:lstStyle/>
          <a:p>
            <a:r>
              <a:rPr lang="fr-FR" sz="2400" dirty="0"/>
              <a:t>Jacques SAPHARY et Jeanne SUQUET eurent </a:t>
            </a:r>
          </a:p>
          <a:p>
            <a:pPr marL="0" indent="0">
              <a:buNone/>
            </a:pPr>
            <a:r>
              <a:rPr lang="fr-FR" sz="2400" dirty="0"/>
              <a:t>    7 enfants dont 3 garçons nés à Lascelle dans le Cantal :</a:t>
            </a:r>
          </a:p>
          <a:p>
            <a:r>
              <a:rPr lang="fr-FR" sz="2400" b="1" dirty="0"/>
              <a:t>Antoine </a:t>
            </a:r>
            <a:r>
              <a:rPr lang="fr-FR" sz="2400" dirty="0"/>
              <a:t>né le 2/3/1785.</a:t>
            </a:r>
          </a:p>
          <a:p>
            <a:pPr marL="0" indent="0">
              <a:buNone/>
            </a:pPr>
            <a:r>
              <a:rPr lang="fr-FR" sz="2400" dirty="0"/>
              <a:t>     Il  entrera dans l’armée à 18 ans dans la 40° demi- brigade de     ligne. </a:t>
            </a:r>
          </a:p>
          <a:p>
            <a:r>
              <a:rPr lang="fr-FR" sz="2400" b="1" dirty="0"/>
              <a:t>Gui</a:t>
            </a:r>
            <a:r>
              <a:rPr lang="fr-FR" sz="2400" dirty="0"/>
              <a:t> né le 10/9/1794 </a:t>
            </a:r>
          </a:p>
          <a:p>
            <a:r>
              <a:rPr lang="fr-FR" sz="2400" dirty="0"/>
              <a:t>Il entrera à 19 ans dans le 29°regiment d’infanterie de ligne.</a:t>
            </a:r>
          </a:p>
          <a:p>
            <a:r>
              <a:rPr lang="fr-FR" sz="2400" b="1" dirty="0"/>
              <a:t>Jacques</a:t>
            </a:r>
            <a:r>
              <a:rPr lang="fr-FR" sz="2400" dirty="0"/>
              <a:t> né le 27/4/1797 qui ne sera pas dans les conscrits</a:t>
            </a:r>
            <a:r>
              <a:rPr lang="fr-FR" dirty="0"/>
              <a:t>.</a:t>
            </a:r>
          </a:p>
          <a:p>
            <a:endParaRPr lang="fr-FR" dirty="0"/>
          </a:p>
        </p:txBody>
      </p:sp>
    </p:spTree>
    <p:extLst>
      <p:ext uri="{BB962C8B-B14F-4D97-AF65-F5344CB8AC3E}">
        <p14:creationId xmlns:p14="http://schemas.microsoft.com/office/powerpoint/2010/main" val="266290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Fiche matricule d’Antoine</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54" y="1997944"/>
            <a:ext cx="8737892" cy="2862111"/>
          </a:xfrm>
        </p:spPr>
      </p:pic>
      <p:pic>
        <p:nvPicPr>
          <p:cNvPr id="5" name="Image 4">
            <a:extLst>
              <a:ext uri="{FF2B5EF4-FFF2-40B4-BE49-F238E27FC236}">
                <a16:creationId xmlns:a16="http://schemas.microsoft.com/office/drawing/2014/main" id="{A28E341D-9BD1-4A06-B6E8-9C766F84E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1433"/>
            <a:ext cx="9144000" cy="2995133"/>
          </a:xfrm>
          <a:prstGeom prst="rect">
            <a:avLst/>
          </a:prstGeom>
        </p:spPr>
      </p:pic>
    </p:spTree>
    <p:extLst>
      <p:ext uri="{BB962C8B-B14F-4D97-AF65-F5344CB8AC3E}">
        <p14:creationId xmlns:p14="http://schemas.microsoft.com/office/powerpoint/2010/main" val="313509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4B9772-5184-4618-901D-DA1B1E1DC99F}"/>
              </a:ext>
            </a:extLst>
          </p:cNvPr>
          <p:cNvSpPr>
            <a:spLocks noGrp="1"/>
          </p:cNvSpPr>
          <p:nvPr>
            <p:ph type="title"/>
          </p:nvPr>
        </p:nvSpPr>
        <p:spPr/>
        <p:txBody>
          <a:bodyPr/>
          <a:lstStyle/>
          <a:p>
            <a:endParaRPr lang="fr-FR"/>
          </a:p>
        </p:txBody>
      </p:sp>
      <p:pic>
        <p:nvPicPr>
          <p:cNvPr id="5" name="Espace réservé du contenu 4" descr="Une image contenant texte, journal&#10;&#10;Description générée automatiquement">
            <a:extLst>
              <a:ext uri="{FF2B5EF4-FFF2-40B4-BE49-F238E27FC236}">
                <a16:creationId xmlns:a16="http://schemas.microsoft.com/office/drawing/2014/main" id="{EF1DC96B-8D0D-411D-AD04-63D72FF9D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514" y="1600200"/>
            <a:ext cx="6276971" cy="4525963"/>
          </a:xfrm>
        </p:spPr>
      </p:pic>
    </p:spTree>
    <p:extLst>
      <p:ext uri="{BB962C8B-B14F-4D97-AF65-F5344CB8AC3E}">
        <p14:creationId xmlns:p14="http://schemas.microsoft.com/office/powerpoint/2010/main" val="109285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1D2FAE-85C7-42AD-9939-44209A2DEC30}"/>
              </a:ext>
            </a:extLst>
          </p:cNvPr>
          <p:cNvSpPr>
            <a:spLocks noGrp="1"/>
          </p:cNvSpPr>
          <p:nvPr>
            <p:ph type="title"/>
          </p:nvPr>
        </p:nvSpPr>
        <p:spPr/>
        <p:txBody>
          <a:bodyPr/>
          <a:lstStyle/>
          <a:p>
            <a:endParaRPr lang="fr-FR"/>
          </a:p>
        </p:txBody>
      </p:sp>
      <p:pic>
        <p:nvPicPr>
          <p:cNvPr id="4" name="Espace réservé du contenu 3">
            <a:extLst>
              <a:ext uri="{FF2B5EF4-FFF2-40B4-BE49-F238E27FC236}">
                <a16:creationId xmlns:a16="http://schemas.microsoft.com/office/drawing/2014/main" id="{E704A9D5-2138-471F-A0F6-C929828BBA18}"/>
              </a:ext>
            </a:extLst>
          </p:cNvPr>
          <p:cNvPicPr>
            <a:picLocks noGrp="1" noChangeAspect="1"/>
          </p:cNvPicPr>
          <p:nvPr>
            <p:ph idx="1"/>
          </p:nvPr>
        </p:nvPicPr>
        <p:blipFill>
          <a:blip r:embed="rId2"/>
          <a:stretch>
            <a:fillRect/>
          </a:stretch>
        </p:blipFill>
        <p:spPr>
          <a:xfrm>
            <a:off x="457200" y="1756187"/>
            <a:ext cx="8229600" cy="4213988"/>
          </a:xfrm>
          <a:prstGeom prst="rect">
            <a:avLst/>
          </a:prstGeom>
        </p:spPr>
      </p:pic>
    </p:spTree>
    <p:extLst>
      <p:ext uri="{BB962C8B-B14F-4D97-AF65-F5344CB8AC3E}">
        <p14:creationId xmlns:p14="http://schemas.microsoft.com/office/powerpoint/2010/main" val="1401386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La guerre d'indépendance espagnole est une guerre qui, dans le contexte des guerres napoléoniennes, opposa l'Espagne, le Portugal et le Royaume-Uni à la France du Premier Empire entre 1808 et 1814</a:t>
            </a:r>
          </a:p>
          <a:p>
            <a:r>
              <a:rPr lang="fr-FR" dirty="0"/>
              <a:t>La guerre commença en 1808 lorsque Madrid se souleva contre l’armée française stationnée dans la capitale espagnole. L’insurrection se généralisa à tout le pays après que Napoléon eut obtenu l’abdication du roi d’Espagne au profit du frère de l’empereur, Joseph. </a:t>
            </a:r>
          </a:p>
        </p:txBody>
      </p:sp>
    </p:spTree>
    <p:extLst>
      <p:ext uri="{BB962C8B-B14F-4D97-AF65-F5344CB8AC3E}">
        <p14:creationId xmlns:p14="http://schemas.microsoft.com/office/powerpoint/2010/main" val="756576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229600" cy="72008"/>
          </a:xfrm>
        </p:spPr>
        <p:txBody>
          <a:bodyPr>
            <a:normAutofit fontScale="90000"/>
          </a:bodyPr>
          <a:lstStyle/>
          <a:p>
            <a:endParaRPr lang="fr-FR" dirty="0"/>
          </a:p>
        </p:txBody>
      </p:sp>
      <p:sp>
        <p:nvSpPr>
          <p:cNvPr id="3" name="Espace réservé du contenu 2"/>
          <p:cNvSpPr>
            <a:spLocks noGrp="1"/>
          </p:cNvSpPr>
          <p:nvPr>
            <p:ph idx="1"/>
          </p:nvPr>
        </p:nvSpPr>
        <p:spPr>
          <a:xfrm>
            <a:off x="539552" y="548680"/>
            <a:ext cx="8229600" cy="6192688"/>
          </a:xfrm>
        </p:spPr>
        <p:txBody>
          <a:bodyPr>
            <a:noAutofit/>
          </a:bodyPr>
          <a:lstStyle/>
          <a:p>
            <a:r>
              <a:rPr lang="fr-FR" sz="2400" dirty="0"/>
              <a:t>Le 16 mai 1803, les Britanniques, sans déclaration de guerre préalable, saisissent ou arraisonnent une centaine de navires français et Bataves. La France déclare la guerre à l'Angleterre. Bonaparte choisit alors Boulogne-sur-Mer comme base pour mener à bien l'invasion de l'Angleterre. </a:t>
            </a:r>
          </a:p>
          <a:p>
            <a:r>
              <a:rPr lang="fr-FR" sz="2400" dirty="0"/>
              <a:t>Le 31 mai 1803 </a:t>
            </a:r>
            <a:r>
              <a:rPr lang="fr-FR" sz="2400" b="1" dirty="0"/>
              <a:t>Antoine</a:t>
            </a:r>
            <a:r>
              <a:rPr lang="fr-FR" sz="2400" dirty="0"/>
              <a:t> </a:t>
            </a:r>
            <a:r>
              <a:rPr lang="fr-FR" sz="2400" b="1" dirty="0"/>
              <a:t>SAPHARY</a:t>
            </a:r>
            <a:r>
              <a:rPr lang="fr-FR" sz="2400" dirty="0"/>
              <a:t> entre au camp de Boulogne sur Mer et y restera jusqu’en 1805. Ce camp sera aménagé pour construire des bateaux afin d’envahir l’ Angleterre.</a:t>
            </a:r>
          </a:p>
          <a:p>
            <a:r>
              <a:rPr lang="fr-FR" sz="2400" dirty="0"/>
              <a:t>Le 16 aout 1804 Napoléon distribue les premières Légion d’Honneur et à l’initiative du maréchal SOULT  prend la décision de faire construire à Wimille une colonne de marbre avec sa statut tournant le dos à la mer.</a:t>
            </a:r>
          </a:p>
          <a:p>
            <a:r>
              <a:rPr lang="fr-FR" sz="2400" dirty="0"/>
              <a:t>Le financement sera assuré par prélèvement d’une partie de la solde de l’armée deux tiers pour les officiers un tiers pour la troupe.!!!!!!!!</a:t>
            </a:r>
          </a:p>
        </p:txBody>
      </p:sp>
    </p:spTree>
    <p:extLst>
      <p:ext uri="{BB962C8B-B14F-4D97-AF65-F5344CB8AC3E}">
        <p14:creationId xmlns:p14="http://schemas.microsoft.com/office/powerpoint/2010/main" val="402895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ECC503-9CD3-4475-AF2E-9607F2D599B1}"/>
              </a:ext>
            </a:extLst>
          </p:cNvPr>
          <p:cNvSpPr>
            <a:spLocks noGrp="1"/>
          </p:cNvSpPr>
          <p:nvPr>
            <p:ph type="title"/>
          </p:nvPr>
        </p:nvSpPr>
        <p:spPr>
          <a:xfrm>
            <a:off x="457200" y="274638"/>
            <a:ext cx="8229600" cy="850106"/>
          </a:xfrm>
        </p:spPr>
        <p:txBody>
          <a:bodyPr/>
          <a:lstStyle/>
          <a:p>
            <a:r>
              <a:rPr lang="fr-FR" dirty="0"/>
              <a:t>Histoire La colonne de </a:t>
            </a:r>
            <a:r>
              <a:rPr lang="fr-FR" dirty="0" err="1"/>
              <a:t>Vimille</a:t>
            </a:r>
            <a:endParaRPr lang="fr-FR" dirty="0"/>
          </a:p>
        </p:txBody>
      </p:sp>
      <p:sp>
        <p:nvSpPr>
          <p:cNvPr id="3" name="Espace réservé du contenu 2">
            <a:extLst>
              <a:ext uri="{FF2B5EF4-FFF2-40B4-BE49-F238E27FC236}">
                <a16:creationId xmlns:a16="http://schemas.microsoft.com/office/drawing/2014/main" id="{8E28AD63-C72A-4305-80A3-FC74F7FA5E43}"/>
              </a:ext>
            </a:extLst>
          </p:cNvPr>
          <p:cNvSpPr>
            <a:spLocks noGrp="1"/>
          </p:cNvSpPr>
          <p:nvPr>
            <p:ph idx="1"/>
          </p:nvPr>
        </p:nvSpPr>
        <p:spPr>
          <a:xfrm>
            <a:off x="457200" y="1916832"/>
            <a:ext cx="8229600" cy="4209331"/>
          </a:xfrm>
        </p:spPr>
        <p:txBody>
          <a:bodyPr>
            <a:normAutofit fontScale="92500" lnSpcReduction="20000"/>
          </a:bodyPr>
          <a:lstStyle/>
          <a:p>
            <a:endParaRPr lang="fr-FR" sz="2400" dirty="0"/>
          </a:p>
          <a:p>
            <a:r>
              <a:rPr lang="fr-FR" sz="2600" dirty="0"/>
              <a:t>9/11/1804 pose de la première pierre.</a:t>
            </a:r>
          </a:p>
          <a:p>
            <a:r>
              <a:rPr lang="fr-FR" sz="2600" dirty="0"/>
              <a:t>1805 arrêt des travaux à cause du départ des armées des Côtes de l’Océan pour  Austerlitz.</a:t>
            </a:r>
          </a:p>
          <a:p>
            <a:r>
              <a:rPr lang="fr-FR" sz="2600" dirty="0"/>
              <a:t>16/04/1814 chute de l’empire: la colonne ne s’élève qu’à</a:t>
            </a:r>
          </a:p>
          <a:p>
            <a:r>
              <a:rPr lang="fr-FR" sz="2600" dirty="0"/>
              <a:t>une hauteur de 20 mètres.</a:t>
            </a:r>
          </a:p>
          <a:p>
            <a:r>
              <a:rPr lang="fr-FR" sz="2600" dirty="0"/>
              <a:t>1819 reprise des travaux et pose de la plateforme en 1821.</a:t>
            </a:r>
          </a:p>
          <a:p>
            <a:r>
              <a:rPr lang="fr-FR" sz="2600" dirty="0"/>
              <a:t>1823 couronnement d’un globe royal en hommage à </a:t>
            </a:r>
          </a:p>
          <a:p>
            <a:r>
              <a:rPr lang="fr-FR" sz="2600" dirty="0"/>
              <a:t>Louis XVIII.</a:t>
            </a:r>
          </a:p>
          <a:p>
            <a:r>
              <a:rPr lang="fr-FR" sz="2600" dirty="0"/>
              <a:t>1841 pose de la statut de Napoléon. </a:t>
            </a:r>
          </a:p>
          <a:p>
            <a:r>
              <a:rPr lang="fr-FR" sz="2600" dirty="0"/>
              <a:t>2002 elle est frappée par la foudre. Elle sera restaurée.</a:t>
            </a:r>
          </a:p>
        </p:txBody>
      </p:sp>
    </p:spTree>
    <p:extLst>
      <p:ext uri="{BB962C8B-B14F-4D97-AF65-F5344CB8AC3E}">
        <p14:creationId xmlns:p14="http://schemas.microsoft.com/office/powerpoint/2010/main" val="32532488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TotalTime>
  <Words>1187</Words>
  <Application>Microsoft Office PowerPoint</Application>
  <PresentationFormat>Affichage à l'écran (4:3)</PresentationFormat>
  <Paragraphs>81</Paragraphs>
  <Slides>20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Arial</vt:lpstr>
      <vt:lpstr>Calibri</vt:lpstr>
      <vt:lpstr>Thème Office</vt:lpstr>
      <vt:lpstr>HISTOIRE DES FRERES  SAPHARY cousins de mon arrière grand-mère paternelle et de la  participation d’Antoine au siège de CADIX dans la guerre d’Espagne  de 1808 à 1814.</vt:lpstr>
      <vt:lpstr>Présentation PowerPoint</vt:lpstr>
      <vt:lpstr>Famille SAPHARY/ SUQUET</vt:lpstr>
      <vt:lpstr>Fiche matricule d’Antoine</vt:lpstr>
      <vt:lpstr>Présentation PowerPoint</vt:lpstr>
      <vt:lpstr>Présentation PowerPoint</vt:lpstr>
      <vt:lpstr>Présentation PowerPoint</vt:lpstr>
      <vt:lpstr>Présentation PowerPoint</vt:lpstr>
      <vt:lpstr>Histoire La colonne de Vimille</vt:lpstr>
      <vt:lpstr>La colonne de la grande armée</vt:lpstr>
      <vt:lpstr>Le conflit</vt:lpstr>
      <vt:lpstr>Présentation PowerPoint</vt:lpstr>
      <vt:lpstr>Présentation PowerPoint</vt:lpstr>
      <vt:lpstr>ANDALOUSIE Le siège de Cadix et la bataille finale</vt:lpstr>
      <vt:lpstr>HOPITAL DE LA SANGRE</vt:lpstr>
      <vt:lpstr>Présentation PowerPoint</vt:lpstr>
      <vt:lpstr>Fachada del Hospital de las Cinco Llagas, sede del Parlamento de Andalucía</vt:lpstr>
      <vt:lpstr>Présentation PowerPoint</vt:lpstr>
      <vt:lpstr>Guillaume ( Gui)</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HISTOIRE DES FRERES  SAPHARY</dc:title>
  <dc:creator>Jean</dc:creator>
  <cp:lastModifiedBy>33651430022</cp:lastModifiedBy>
  <cp:revision>104</cp:revision>
  <dcterms:created xsi:type="dcterms:W3CDTF">2019-01-05T08:59:14Z</dcterms:created>
  <dcterms:modified xsi:type="dcterms:W3CDTF">2021-09-18T05:59:33Z</dcterms:modified>
</cp:coreProperties>
</file>