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6" r:id="rId9"/>
    <p:sldId id="263" r:id="rId10"/>
    <p:sldId id="265" r:id="rId11"/>
    <p:sldId id="264" r:id="rId12"/>
    <p:sldId id="267" r:id="rId13"/>
    <p:sldId id="270" r:id="rId14"/>
    <p:sldId id="268" r:id="rId15"/>
    <p:sldId id="271" r:id="rId16"/>
    <p:sldId id="272" r:id="rId17"/>
    <p:sldId id="273" r:id="rId18"/>
    <p:sldId id="275" r:id="rId19"/>
    <p:sldId id="274" r:id="rId20"/>
    <p:sldId id="276" r:id="rId21"/>
    <p:sldId id="26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21C6C9C-FF83-45E3-A3BF-8A509962E5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1C6C9C-FF83-45E3-A3BF-8A509962E59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8" name="Espace réservé du numéro de diapositive 7"/>
          <p:cNvSpPr>
            <a:spLocks noGrp="1"/>
          </p:cNvSpPr>
          <p:nvPr>
            <p:ph type="sldNum" sz="quarter" idx="11"/>
          </p:nvPr>
        </p:nvSpPr>
        <p:spPr/>
        <p:txBody>
          <a:bodyPr/>
          <a:lstStyle/>
          <a:p>
            <a:fld id="{721C6C9C-FF83-45E3-A3BF-8A509962E59B}"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5770421-9789-447E-90A3-964961B27D03}" type="datetimeFigureOut">
              <a:rPr lang="fr-FR" smtClean="0"/>
              <a:pPr/>
              <a:t>21/10/2022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721C6C9C-FF83-45E3-A3BF-8A509962E59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5770421-9789-447E-90A3-964961B27D03}" type="datetimeFigureOut">
              <a:rPr lang="fr-FR" smtClean="0"/>
              <a:pPr/>
              <a:t>21/10/2022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1C6C9C-FF83-45E3-A3BF-8A509962E59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770421-9789-447E-90A3-964961B27D03}" type="datetimeFigureOut">
              <a:rPr lang="fr-FR" smtClean="0"/>
              <a:pPr/>
              <a:t>21/10/2022</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1C6C9C-FF83-45E3-A3BF-8A509962E59B}"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196752"/>
            <a:ext cx="8280920" cy="3816429"/>
          </a:xfrm>
          <a:prstGeom prst="rect">
            <a:avLst/>
          </a:prstGeom>
          <a:noFill/>
        </p:spPr>
        <p:txBody>
          <a:bodyPr wrap="square" rtlCol="0">
            <a:spAutoFit/>
          </a:bodyPr>
          <a:lstStyle/>
          <a:p>
            <a:r>
              <a:rPr lang="fr-FR" sz="4400" dirty="0" smtClean="0">
                <a:latin typeface="Broadway" pitchFamily="82" charset="0"/>
              </a:rPr>
              <a:t>	</a:t>
            </a:r>
            <a:r>
              <a:rPr lang="fr-FR" sz="4400" dirty="0" smtClean="0">
                <a:solidFill>
                  <a:srgbClr val="FFC000"/>
                </a:solidFill>
                <a:latin typeface="Comic Sans MS" pitchFamily="66" charset="0"/>
              </a:rPr>
              <a:t>LE PEUPLE</a:t>
            </a:r>
          </a:p>
          <a:p>
            <a:endParaRPr lang="fr-FR" sz="4400" dirty="0" smtClean="0">
              <a:solidFill>
                <a:srgbClr val="FFC000"/>
              </a:solidFill>
              <a:latin typeface="Comic Sans MS" pitchFamily="66" charset="0"/>
            </a:endParaRPr>
          </a:p>
          <a:p>
            <a:r>
              <a:rPr lang="fr-FR" sz="4400" dirty="0" smtClean="0">
                <a:solidFill>
                  <a:srgbClr val="FFC000"/>
                </a:solidFill>
                <a:latin typeface="Comic Sans MS" pitchFamily="66" charset="0"/>
              </a:rPr>
              <a:t>		PEINT	 PAR</a:t>
            </a:r>
          </a:p>
          <a:p>
            <a:pPr algn="ctr"/>
            <a:endParaRPr lang="fr-FR" sz="4400" dirty="0" smtClean="0">
              <a:solidFill>
                <a:srgbClr val="FFC000"/>
              </a:solidFill>
              <a:latin typeface="Comic Sans MS" pitchFamily="66" charset="0"/>
            </a:endParaRPr>
          </a:p>
          <a:p>
            <a:pPr algn="ctr"/>
            <a:r>
              <a:rPr lang="fr-FR" sz="6600" b="1" dirty="0" smtClean="0">
                <a:solidFill>
                  <a:srgbClr val="FFC000"/>
                </a:solidFill>
                <a:latin typeface="Comic Sans MS" pitchFamily="66" charset="0"/>
              </a:rPr>
              <a:t>Maximilien LUCE</a:t>
            </a:r>
            <a:endParaRPr lang="fr-FR" sz="6600" b="1" dirty="0">
              <a:solidFill>
                <a:srgbClr val="FFC000"/>
              </a:solidFill>
              <a:latin typeface="Comic Sans MS" pitchFamily="66" charset="0"/>
            </a:endParaRPr>
          </a:p>
        </p:txBody>
      </p:sp>
      <p:pic>
        <p:nvPicPr>
          <p:cNvPr id="5" name="Image 4" descr="M. Luce 10.jpg"/>
          <p:cNvPicPr>
            <a:picLocks noChangeAspect="1"/>
          </p:cNvPicPr>
          <p:nvPr/>
        </p:nvPicPr>
        <p:blipFill>
          <a:blip r:embed="rId2" cstate="print"/>
          <a:stretch>
            <a:fillRect/>
          </a:stretch>
        </p:blipFill>
        <p:spPr>
          <a:xfrm>
            <a:off x="6300192" y="404664"/>
            <a:ext cx="2414573" cy="3097138"/>
          </a:xfrm>
          <a:prstGeom prst="rect">
            <a:avLst/>
          </a:prstGeom>
        </p:spPr>
      </p:pic>
      <p:sp>
        <p:nvSpPr>
          <p:cNvPr id="6" name="ZoneTexte 5"/>
          <p:cNvSpPr txBox="1"/>
          <p:nvPr/>
        </p:nvSpPr>
        <p:spPr>
          <a:xfrm>
            <a:off x="1259632" y="5013176"/>
            <a:ext cx="6552728" cy="400110"/>
          </a:xfrm>
          <a:prstGeom prst="rect">
            <a:avLst/>
          </a:prstGeom>
          <a:noFill/>
        </p:spPr>
        <p:txBody>
          <a:bodyPr wrap="square" rtlCol="0">
            <a:spAutoFit/>
          </a:bodyPr>
          <a:lstStyle/>
          <a:p>
            <a:pPr algn="ctr"/>
            <a:r>
              <a:rPr lang="fr-FR" sz="2000" b="1" dirty="0" smtClean="0">
                <a:solidFill>
                  <a:srgbClr val="FFC000"/>
                </a:solidFill>
              </a:rPr>
              <a:t>1858 - 1941</a:t>
            </a:r>
            <a:endParaRPr lang="fr-FR" sz="20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uce Sacré- Cœur.jpg"/>
          <p:cNvPicPr>
            <a:picLocks noChangeAspect="1"/>
          </p:cNvPicPr>
          <p:nvPr/>
        </p:nvPicPr>
        <p:blipFill>
          <a:blip r:embed="rId2" cstate="print"/>
          <a:stretch>
            <a:fillRect/>
          </a:stretch>
        </p:blipFill>
        <p:spPr>
          <a:xfrm>
            <a:off x="683568" y="332656"/>
            <a:ext cx="2979733" cy="2225868"/>
          </a:xfrm>
          <a:prstGeom prst="rect">
            <a:avLst/>
          </a:prstGeom>
        </p:spPr>
      </p:pic>
      <p:pic>
        <p:nvPicPr>
          <p:cNvPr id="5" name="Image 4" descr="maximilien-luce-issy-les-moulineaux-chantier-pour-la-construction-du-m-tro-entre-1931-et-1934-mus-e.JPG!PinterestSmall.JPG"/>
          <p:cNvPicPr>
            <a:picLocks noChangeAspect="1"/>
          </p:cNvPicPr>
          <p:nvPr/>
        </p:nvPicPr>
        <p:blipFill>
          <a:blip r:embed="rId3" cstate="print"/>
          <a:stretch>
            <a:fillRect/>
          </a:stretch>
        </p:blipFill>
        <p:spPr>
          <a:xfrm>
            <a:off x="4283968" y="332656"/>
            <a:ext cx="4239723" cy="2160240"/>
          </a:xfrm>
          <a:prstGeom prst="rect">
            <a:avLst/>
          </a:prstGeom>
        </p:spPr>
      </p:pic>
      <p:sp>
        <p:nvSpPr>
          <p:cNvPr id="6" name="ZoneTexte 5"/>
          <p:cNvSpPr txBox="1"/>
          <p:nvPr/>
        </p:nvSpPr>
        <p:spPr>
          <a:xfrm>
            <a:off x="683568" y="2636912"/>
            <a:ext cx="8136904" cy="954107"/>
          </a:xfrm>
          <a:prstGeom prst="rect">
            <a:avLst/>
          </a:prstGeom>
          <a:noFill/>
        </p:spPr>
        <p:txBody>
          <a:bodyPr wrap="square" rtlCol="0">
            <a:spAutoFit/>
          </a:bodyPr>
          <a:lstStyle/>
          <a:p>
            <a:r>
              <a:rPr lang="fr-FR" sz="2800" dirty="0" smtClean="0">
                <a:solidFill>
                  <a:srgbClr val="FFC000"/>
                </a:solidFill>
                <a:latin typeface="Comic Sans MS" pitchFamily="66" charset="0"/>
              </a:rPr>
              <a:t>La construction	        La construction du métro</a:t>
            </a:r>
          </a:p>
          <a:p>
            <a:r>
              <a:rPr lang="fr-FR" sz="2800" dirty="0" smtClean="0">
                <a:solidFill>
                  <a:srgbClr val="FFC000"/>
                </a:solidFill>
                <a:latin typeface="Comic Sans MS" pitchFamily="66" charset="0"/>
              </a:rPr>
              <a:t>du Sacré-Cœur	        à Issy-les-Moulineaux</a:t>
            </a:r>
            <a:endParaRPr lang="fr-FR" sz="2800" dirty="0">
              <a:solidFill>
                <a:srgbClr val="FFC000"/>
              </a:solidFill>
              <a:latin typeface="Comic Sans MS" pitchFamily="66" charset="0"/>
            </a:endParaRPr>
          </a:p>
        </p:txBody>
      </p:sp>
      <p:pic>
        <p:nvPicPr>
          <p:cNvPr id="7" name="Image 6" descr="maximilien-luce-construction-quai-de-passy-1907-mus-e-de-l-h-tel-dieu-inv-98-04-16.JPG!PinterestSmall.JPG"/>
          <p:cNvPicPr>
            <a:picLocks noChangeAspect="1"/>
          </p:cNvPicPr>
          <p:nvPr/>
        </p:nvPicPr>
        <p:blipFill>
          <a:blip r:embed="rId4" cstate="print"/>
          <a:stretch>
            <a:fillRect/>
          </a:stretch>
        </p:blipFill>
        <p:spPr>
          <a:xfrm>
            <a:off x="3059832" y="3573016"/>
            <a:ext cx="2088232" cy="2745725"/>
          </a:xfrm>
          <a:prstGeom prst="rect">
            <a:avLst/>
          </a:prstGeom>
        </p:spPr>
      </p:pic>
      <p:sp>
        <p:nvSpPr>
          <p:cNvPr id="8" name="ZoneTexte 7"/>
          <p:cNvSpPr txBox="1"/>
          <p:nvPr/>
        </p:nvSpPr>
        <p:spPr>
          <a:xfrm>
            <a:off x="827584" y="6309320"/>
            <a:ext cx="7776864"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La construction du quai de Passy</a:t>
            </a:r>
            <a:endParaRPr lang="fr-F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n E. Varlin.jpg"/>
          <p:cNvPicPr>
            <a:picLocks noChangeAspect="1"/>
          </p:cNvPicPr>
          <p:nvPr/>
        </p:nvPicPr>
        <p:blipFill>
          <a:blip r:embed="rId2" cstate="print"/>
          <a:stretch>
            <a:fillRect/>
          </a:stretch>
        </p:blipFill>
        <p:spPr>
          <a:xfrm>
            <a:off x="323528" y="980728"/>
            <a:ext cx="2966852" cy="2304256"/>
          </a:xfrm>
          <a:prstGeom prst="rect">
            <a:avLst/>
          </a:prstGeom>
        </p:spPr>
      </p:pic>
      <p:pic>
        <p:nvPicPr>
          <p:cNvPr id="3" name="Image 2" descr="Fusil Commune.jpg"/>
          <p:cNvPicPr>
            <a:picLocks noChangeAspect="1"/>
          </p:cNvPicPr>
          <p:nvPr/>
        </p:nvPicPr>
        <p:blipFill>
          <a:blip r:embed="rId3" cstate="print"/>
          <a:stretch>
            <a:fillRect/>
          </a:stretch>
        </p:blipFill>
        <p:spPr>
          <a:xfrm>
            <a:off x="395536" y="3861048"/>
            <a:ext cx="3240360" cy="2624691"/>
          </a:xfrm>
          <a:prstGeom prst="rect">
            <a:avLst/>
          </a:prstGeom>
        </p:spPr>
      </p:pic>
      <p:pic>
        <p:nvPicPr>
          <p:cNvPr id="4" name="Image 3" descr="LUCE 18.jpg"/>
          <p:cNvPicPr>
            <a:picLocks noChangeAspect="1"/>
          </p:cNvPicPr>
          <p:nvPr/>
        </p:nvPicPr>
        <p:blipFill>
          <a:blip r:embed="rId4" cstate="print"/>
          <a:stretch>
            <a:fillRect/>
          </a:stretch>
        </p:blipFill>
        <p:spPr>
          <a:xfrm>
            <a:off x="5436096" y="3861048"/>
            <a:ext cx="3384376" cy="2638215"/>
          </a:xfrm>
          <a:prstGeom prst="rect">
            <a:avLst/>
          </a:prstGeom>
        </p:spPr>
      </p:pic>
      <p:pic>
        <p:nvPicPr>
          <p:cNvPr id="5" name="Image 4" descr="img-4-small517.jpg"/>
          <p:cNvPicPr>
            <a:picLocks noChangeAspect="1"/>
          </p:cNvPicPr>
          <p:nvPr/>
        </p:nvPicPr>
        <p:blipFill>
          <a:blip r:embed="rId5" cstate="print"/>
          <a:stretch>
            <a:fillRect/>
          </a:stretch>
        </p:blipFill>
        <p:spPr>
          <a:xfrm>
            <a:off x="3491880" y="836712"/>
            <a:ext cx="2056512" cy="2808312"/>
          </a:xfrm>
          <a:prstGeom prst="rect">
            <a:avLst/>
          </a:prstGeom>
        </p:spPr>
      </p:pic>
      <p:pic>
        <p:nvPicPr>
          <p:cNvPr id="8" name="Image 7" descr="mort E Varlin.JPG"/>
          <p:cNvPicPr>
            <a:picLocks noChangeAspect="1"/>
          </p:cNvPicPr>
          <p:nvPr/>
        </p:nvPicPr>
        <p:blipFill>
          <a:blip r:embed="rId6" cstate="print"/>
          <a:stretch>
            <a:fillRect/>
          </a:stretch>
        </p:blipFill>
        <p:spPr>
          <a:xfrm>
            <a:off x="5796136" y="908720"/>
            <a:ext cx="3039098" cy="2304256"/>
          </a:xfrm>
          <a:prstGeom prst="rect">
            <a:avLst/>
          </a:prstGeom>
        </p:spPr>
      </p:pic>
      <p:sp>
        <p:nvSpPr>
          <p:cNvPr id="9" name="ZoneTexte 8"/>
          <p:cNvSpPr txBox="1"/>
          <p:nvPr/>
        </p:nvSpPr>
        <p:spPr>
          <a:xfrm>
            <a:off x="0" y="188640"/>
            <a:ext cx="914400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La mort </a:t>
            </a:r>
            <a:r>
              <a:rPr lang="fr-FR" sz="2800" smtClean="0">
                <a:solidFill>
                  <a:srgbClr val="FFC000"/>
                </a:solidFill>
                <a:latin typeface="Comic Sans MS" pitchFamily="66" charset="0"/>
              </a:rPr>
              <a:t>d’Eugène Varlin</a:t>
            </a:r>
            <a:endParaRPr lang="fr-FR" sz="28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are_de_lest_sous_la_neige175285.jpg"/>
          <p:cNvPicPr>
            <a:picLocks noChangeAspect="1"/>
          </p:cNvPicPr>
          <p:nvPr/>
        </p:nvPicPr>
        <p:blipFill>
          <a:blip r:embed="rId2" cstate="print"/>
          <a:stretch>
            <a:fillRect/>
          </a:stretch>
        </p:blipFill>
        <p:spPr>
          <a:xfrm>
            <a:off x="323528" y="548680"/>
            <a:ext cx="2981325" cy="2381250"/>
          </a:xfrm>
          <a:prstGeom prst="rect">
            <a:avLst/>
          </a:prstGeom>
        </p:spPr>
      </p:pic>
      <p:pic>
        <p:nvPicPr>
          <p:cNvPr id="6" name="Image 5" descr="Luce 17.jpg"/>
          <p:cNvPicPr>
            <a:picLocks noChangeAspect="1"/>
          </p:cNvPicPr>
          <p:nvPr/>
        </p:nvPicPr>
        <p:blipFill>
          <a:blip r:embed="rId3" cstate="print"/>
          <a:stretch>
            <a:fillRect/>
          </a:stretch>
        </p:blipFill>
        <p:spPr>
          <a:xfrm>
            <a:off x="3131840" y="3861048"/>
            <a:ext cx="3356130" cy="2664296"/>
          </a:xfrm>
          <a:prstGeom prst="rect">
            <a:avLst/>
          </a:prstGeom>
        </p:spPr>
      </p:pic>
      <p:pic>
        <p:nvPicPr>
          <p:cNvPr id="7" name="Image 6" descr="M. Luce et la guerre.jpg"/>
          <p:cNvPicPr>
            <a:picLocks noChangeAspect="1"/>
          </p:cNvPicPr>
          <p:nvPr/>
        </p:nvPicPr>
        <p:blipFill>
          <a:blip r:embed="rId4" cstate="print"/>
          <a:stretch>
            <a:fillRect/>
          </a:stretch>
        </p:blipFill>
        <p:spPr>
          <a:xfrm>
            <a:off x="395536" y="3717032"/>
            <a:ext cx="2424047" cy="2924944"/>
          </a:xfrm>
          <a:prstGeom prst="rect">
            <a:avLst/>
          </a:prstGeom>
        </p:spPr>
      </p:pic>
      <p:pic>
        <p:nvPicPr>
          <p:cNvPr id="8" name="Image 7" descr="maximilien-luce-poilus-la-gare-de-l-est-1917-mus-e-de-l-h-tel-dieu-inv-98-04-32.JPG!PinterestSmall.JPG"/>
          <p:cNvPicPr>
            <a:picLocks noChangeAspect="1"/>
          </p:cNvPicPr>
          <p:nvPr/>
        </p:nvPicPr>
        <p:blipFill>
          <a:blip r:embed="rId5" cstate="print"/>
          <a:stretch>
            <a:fillRect/>
          </a:stretch>
        </p:blipFill>
        <p:spPr>
          <a:xfrm>
            <a:off x="6732240" y="3645024"/>
            <a:ext cx="2160240" cy="2962615"/>
          </a:xfrm>
          <a:prstGeom prst="rect">
            <a:avLst/>
          </a:prstGeom>
        </p:spPr>
      </p:pic>
      <p:pic>
        <p:nvPicPr>
          <p:cNvPr id="9" name="Image 8" descr="transport-d-un-bless-luce.jpg!PinterestSmall.jpg"/>
          <p:cNvPicPr>
            <a:picLocks noChangeAspect="1"/>
          </p:cNvPicPr>
          <p:nvPr/>
        </p:nvPicPr>
        <p:blipFill>
          <a:blip r:embed="rId6" cstate="print"/>
          <a:stretch>
            <a:fillRect/>
          </a:stretch>
        </p:blipFill>
        <p:spPr>
          <a:xfrm>
            <a:off x="5652120" y="548680"/>
            <a:ext cx="3158326" cy="2376264"/>
          </a:xfrm>
          <a:prstGeom prst="rect">
            <a:avLst/>
          </a:prstGeom>
        </p:spPr>
      </p:pic>
      <p:sp>
        <p:nvSpPr>
          <p:cNvPr id="12" name="ZoneTexte 11"/>
          <p:cNvSpPr txBox="1"/>
          <p:nvPr/>
        </p:nvSpPr>
        <p:spPr>
          <a:xfrm>
            <a:off x="3347864" y="260648"/>
            <a:ext cx="2304256" cy="954107"/>
          </a:xfrm>
          <a:prstGeom prst="rect">
            <a:avLst/>
          </a:prstGeom>
          <a:noFill/>
        </p:spPr>
        <p:txBody>
          <a:bodyPr wrap="square" rtlCol="0">
            <a:spAutoFit/>
          </a:bodyPr>
          <a:lstStyle/>
          <a:p>
            <a:pPr algn="ctr"/>
            <a:r>
              <a:rPr lang="fr-FR" sz="2800" dirty="0" smtClean="0">
                <a:solidFill>
                  <a:srgbClr val="FFC000"/>
                </a:solidFill>
                <a:latin typeface="Comic Sans MS" pitchFamily="66" charset="0"/>
              </a:rPr>
              <a:t>La Guerre</a:t>
            </a:r>
          </a:p>
          <a:p>
            <a:pPr algn="ctr"/>
            <a:r>
              <a:rPr lang="fr-FR" sz="2800" dirty="0" smtClean="0">
                <a:solidFill>
                  <a:srgbClr val="FFC000"/>
                </a:solidFill>
                <a:latin typeface="Comic Sans MS" pitchFamily="66" charset="0"/>
              </a:rPr>
              <a:t>14-18</a:t>
            </a:r>
            <a:endParaRPr lang="fr-FR" sz="2800" dirty="0">
              <a:solidFill>
                <a:srgbClr val="FFC000"/>
              </a:solidFill>
              <a:latin typeface="Comic Sans MS" pitchFamily="66" charset="0"/>
            </a:endParaRPr>
          </a:p>
        </p:txBody>
      </p:sp>
      <p:sp>
        <p:nvSpPr>
          <p:cNvPr id="10" name="ZoneTexte 9"/>
          <p:cNvSpPr txBox="1"/>
          <p:nvPr/>
        </p:nvSpPr>
        <p:spPr>
          <a:xfrm>
            <a:off x="251520" y="3068960"/>
            <a:ext cx="2952328"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La gare de l’Est</a:t>
            </a:r>
            <a:endParaRPr lang="fr-FR" sz="2800" dirty="0">
              <a:solidFill>
                <a:srgbClr val="FFC000"/>
              </a:solidFill>
              <a:latin typeface="Comic Sans MS" pitchFamily="66" charset="0"/>
            </a:endParaRPr>
          </a:p>
        </p:txBody>
      </p:sp>
      <p:pic>
        <p:nvPicPr>
          <p:cNvPr id="11" name="Image 10" descr="l'adieu maximilien luce.jpg"/>
          <p:cNvPicPr>
            <a:picLocks noChangeAspect="1"/>
          </p:cNvPicPr>
          <p:nvPr/>
        </p:nvPicPr>
        <p:blipFill>
          <a:blip r:embed="rId7" cstate="print"/>
          <a:stretch>
            <a:fillRect/>
          </a:stretch>
        </p:blipFill>
        <p:spPr>
          <a:xfrm>
            <a:off x="3491880" y="1196752"/>
            <a:ext cx="2088988" cy="25500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gé.jpg"/>
          <p:cNvPicPr>
            <a:picLocks noChangeAspect="1"/>
          </p:cNvPicPr>
          <p:nvPr/>
        </p:nvPicPr>
        <p:blipFill>
          <a:blip r:embed="rId2" cstate="print"/>
          <a:stretch>
            <a:fillRect/>
          </a:stretch>
        </p:blipFill>
        <p:spPr>
          <a:xfrm>
            <a:off x="3419872" y="3356992"/>
            <a:ext cx="2646108" cy="3240360"/>
          </a:xfrm>
          <a:prstGeom prst="rect">
            <a:avLst/>
          </a:prstGeom>
        </p:spPr>
      </p:pic>
      <p:pic>
        <p:nvPicPr>
          <p:cNvPr id="5" name="Image 4" descr="Grand'mère.jpg"/>
          <p:cNvPicPr>
            <a:picLocks noChangeAspect="1"/>
          </p:cNvPicPr>
          <p:nvPr/>
        </p:nvPicPr>
        <p:blipFill>
          <a:blip r:embed="rId3" cstate="print"/>
          <a:stretch>
            <a:fillRect/>
          </a:stretch>
        </p:blipFill>
        <p:spPr>
          <a:xfrm>
            <a:off x="6948264" y="692696"/>
            <a:ext cx="1876425" cy="2438400"/>
          </a:xfrm>
          <a:prstGeom prst="rect">
            <a:avLst/>
          </a:prstGeom>
        </p:spPr>
      </p:pic>
      <p:pic>
        <p:nvPicPr>
          <p:cNvPr id="6" name="Image 5" descr="La Mémé.jpg"/>
          <p:cNvPicPr>
            <a:picLocks noChangeAspect="1"/>
          </p:cNvPicPr>
          <p:nvPr/>
        </p:nvPicPr>
        <p:blipFill>
          <a:blip r:embed="rId4" cstate="print"/>
          <a:stretch>
            <a:fillRect/>
          </a:stretch>
        </p:blipFill>
        <p:spPr>
          <a:xfrm>
            <a:off x="323528" y="941512"/>
            <a:ext cx="2232248" cy="2232248"/>
          </a:xfrm>
          <a:prstGeom prst="rect">
            <a:avLst/>
          </a:prstGeom>
        </p:spPr>
      </p:pic>
      <p:pic>
        <p:nvPicPr>
          <p:cNvPr id="7" name="Image 6" descr="Petite Vieille.jpg"/>
          <p:cNvPicPr>
            <a:picLocks noChangeAspect="1"/>
          </p:cNvPicPr>
          <p:nvPr/>
        </p:nvPicPr>
        <p:blipFill>
          <a:blip r:embed="rId5" cstate="print"/>
          <a:stretch>
            <a:fillRect/>
          </a:stretch>
        </p:blipFill>
        <p:spPr>
          <a:xfrm>
            <a:off x="2987824" y="836712"/>
            <a:ext cx="3558043" cy="2304256"/>
          </a:xfrm>
          <a:prstGeom prst="rect">
            <a:avLst/>
          </a:prstGeom>
        </p:spPr>
      </p:pic>
      <p:pic>
        <p:nvPicPr>
          <p:cNvPr id="8" name="Image 7" descr="Un vieux.jpg"/>
          <p:cNvPicPr>
            <a:picLocks noChangeAspect="1"/>
          </p:cNvPicPr>
          <p:nvPr/>
        </p:nvPicPr>
        <p:blipFill>
          <a:blip r:embed="rId6" cstate="print"/>
          <a:stretch>
            <a:fillRect/>
          </a:stretch>
        </p:blipFill>
        <p:spPr>
          <a:xfrm>
            <a:off x="6660232" y="3645024"/>
            <a:ext cx="2160240" cy="2880319"/>
          </a:xfrm>
          <a:prstGeom prst="rect">
            <a:avLst/>
          </a:prstGeom>
        </p:spPr>
      </p:pic>
      <p:pic>
        <p:nvPicPr>
          <p:cNvPr id="9" name="Image 8" descr="Vieillard.jpg"/>
          <p:cNvPicPr>
            <a:picLocks noChangeAspect="1"/>
          </p:cNvPicPr>
          <p:nvPr/>
        </p:nvPicPr>
        <p:blipFill>
          <a:blip r:embed="rId7" cstate="print"/>
          <a:stretch>
            <a:fillRect/>
          </a:stretch>
        </p:blipFill>
        <p:spPr>
          <a:xfrm>
            <a:off x="539552" y="3645024"/>
            <a:ext cx="2306551" cy="2880320"/>
          </a:xfrm>
          <a:prstGeom prst="rect">
            <a:avLst/>
          </a:prstGeom>
        </p:spPr>
      </p:pic>
      <p:sp>
        <p:nvSpPr>
          <p:cNvPr id="10" name="ZoneTexte 9"/>
          <p:cNvSpPr txBox="1"/>
          <p:nvPr/>
        </p:nvSpPr>
        <p:spPr>
          <a:xfrm>
            <a:off x="0" y="260648"/>
            <a:ext cx="914400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Les petits vieux</a:t>
            </a:r>
            <a:endParaRPr lang="fr-FR" sz="28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s pauvres.jpg"/>
          <p:cNvPicPr>
            <a:picLocks noChangeAspect="1"/>
          </p:cNvPicPr>
          <p:nvPr/>
        </p:nvPicPr>
        <p:blipFill>
          <a:blip r:embed="rId2" cstate="print"/>
          <a:stretch>
            <a:fillRect/>
          </a:stretch>
        </p:blipFill>
        <p:spPr>
          <a:xfrm>
            <a:off x="755576" y="980728"/>
            <a:ext cx="3499867" cy="2603901"/>
          </a:xfrm>
          <a:prstGeom prst="rect">
            <a:avLst/>
          </a:prstGeom>
        </p:spPr>
      </p:pic>
      <p:pic>
        <p:nvPicPr>
          <p:cNvPr id="5" name="Image 4" descr="Luce 29.jpg"/>
          <p:cNvPicPr>
            <a:picLocks noChangeAspect="1"/>
          </p:cNvPicPr>
          <p:nvPr/>
        </p:nvPicPr>
        <p:blipFill>
          <a:blip r:embed="rId3" cstate="print"/>
          <a:stretch>
            <a:fillRect/>
          </a:stretch>
        </p:blipFill>
        <p:spPr>
          <a:xfrm>
            <a:off x="5004048" y="980728"/>
            <a:ext cx="3444406" cy="2592288"/>
          </a:xfrm>
          <a:prstGeom prst="rect">
            <a:avLst/>
          </a:prstGeom>
        </p:spPr>
      </p:pic>
      <p:pic>
        <p:nvPicPr>
          <p:cNvPr id="6" name="Image 5" descr="maximilien-luce-le-bon-samaritain-vers-1906-07-mus-e-de-l-h-tel-dieu-inv-98-04-12.JPG!Large.JPG"/>
          <p:cNvPicPr>
            <a:picLocks noChangeAspect="1"/>
          </p:cNvPicPr>
          <p:nvPr/>
        </p:nvPicPr>
        <p:blipFill>
          <a:blip r:embed="rId4" cstate="print"/>
          <a:stretch>
            <a:fillRect/>
          </a:stretch>
        </p:blipFill>
        <p:spPr>
          <a:xfrm>
            <a:off x="3347864" y="3356992"/>
            <a:ext cx="2466781" cy="3217540"/>
          </a:xfrm>
          <a:prstGeom prst="rect">
            <a:avLst/>
          </a:prstGeom>
        </p:spPr>
      </p:pic>
      <p:sp>
        <p:nvSpPr>
          <p:cNvPr id="7" name="ZoneTexte 6"/>
          <p:cNvSpPr txBox="1"/>
          <p:nvPr/>
        </p:nvSpPr>
        <p:spPr>
          <a:xfrm>
            <a:off x="0" y="260648"/>
            <a:ext cx="914400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Les pauvres</a:t>
            </a:r>
            <a:endParaRPr lang="fr-FR" sz="2800" dirty="0">
              <a:solidFill>
                <a:srgbClr val="FFC000"/>
              </a:solidFill>
              <a:latin typeface="Comic Sans MS" pitchFamily="66" charset="0"/>
            </a:endParaRPr>
          </a:p>
        </p:txBody>
      </p:sp>
      <p:sp>
        <p:nvSpPr>
          <p:cNvPr id="8" name="ZoneTexte 7"/>
          <p:cNvSpPr txBox="1"/>
          <p:nvPr/>
        </p:nvSpPr>
        <p:spPr>
          <a:xfrm>
            <a:off x="6228184" y="5589240"/>
            <a:ext cx="2520280" cy="830997"/>
          </a:xfrm>
          <a:prstGeom prst="rect">
            <a:avLst/>
          </a:prstGeom>
          <a:noFill/>
        </p:spPr>
        <p:txBody>
          <a:bodyPr wrap="square" rtlCol="0">
            <a:spAutoFit/>
          </a:bodyPr>
          <a:lstStyle/>
          <a:p>
            <a:pPr algn="ctr"/>
            <a:r>
              <a:rPr lang="fr-FR" sz="2400" dirty="0" smtClean="0"/>
              <a:t>Suit quelques œuvres en grand</a:t>
            </a:r>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rdonniers232522.jpg"/>
          <p:cNvPicPr>
            <a:picLocks noChangeAspect="1"/>
          </p:cNvPicPr>
          <p:nvPr/>
        </p:nvPicPr>
        <p:blipFill>
          <a:blip r:embed="rId2" cstate="print"/>
          <a:stretch>
            <a:fillRect/>
          </a:stretch>
        </p:blipFill>
        <p:spPr>
          <a:xfrm>
            <a:off x="1547664" y="620688"/>
            <a:ext cx="6518165" cy="52565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1475656" y="6093296"/>
            <a:ext cx="6696744" cy="461665"/>
          </a:xfrm>
          <a:prstGeom prst="rect">
            <a:avLst/>
          </a:prstGeom>
          <a:noFill/>
        </p:spPr>
        <p:txBody>
          <a:bodyPr wrap="square" rtlCol="0">
            <a:spAutoFit/>
          </a:bodyPr>
          <a:lstStyle/>
          <a:p>
            <a:pPr algn="ctr"/>
            <a:r>
              <a:rPr lang="fr-FR" sz="2400" dirty="0" smtClean="0"/>
              <a:t>Les cordonniers</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5949280"/>
            <a:ext cx="6336704" cy="461665"/>
          </a:xfrm>
          <a:prstGeom prst="rect">
            <a:avLst/>
          </a:prstGeom>
          <a:noFill/>
        </p:spPr>
        <p:txBody>
          <a:bodyPr wrap="square" rtlCol="0">
            <a:spAutoFit/>
          </a:bodyPr>
          <a:lstStyle/>
          <a:p>
            <a:pPr algn="ctr"/>
            <a:r>
              <a:rPr lang="fr-FR" sz="2400" dirty="0" smtClean="0"/>
              <a:t>La mère au foyer</a:t>
            </a:r>
            <a:endParaRPr lang="fr-FR" sz="2400" dirty="0"/>
          </a:p>
        </p:txBody>
      </p:sp>
      <p:pic>
        <p:nvPicPr>
          <p:cNvPr id="6" name="Image 5" descr="m-re-et-enfant-dans-la-cuisine.PNG!PinterestSmall.PNG"/>
          <p:cNvPicPr>
            <a:picLocks noChangeAspect="1"/>
          </p:cNvPicPr>
          <p:nvPr/>
        </p:nvPicPr>
        <p:blipFill>
          <a:blip r:embed="rId2" cstate="print"/>
          <a:stretch>
            <a:fillRect/>
          </a:stretch>
        </p:blipFill>
        <p:spPr>
          <a:xfrm>
            <a:off x="2699792" y="476672"/>
            <a:ext cx="3888432" cy="5246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ravaux de ferrme.jpg"/>
          <p:cNvPicPr>
            <a:picLocks noChangeAspect="1"/>
          </p:cNvPicPr>
          <p:nvPr/>
        </p:nvPicPr>
        <p:blipFill>
          <a:blip r:embed="rId2" cstate="print"/>
          <a:stretch>
            <a:fillRect/>
          </a:stretch>
        </p:blipFill>
        <p:spPr>
          <a:xfrm>
            <a:off x="2699792" y="620688"/>
            <a:ext cx="3901024" cy="50894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ZoneTexte 4"/>
          <p:cNvSpPr txBox="1"/>
          <p:nvPr/>
        </p:nvSpPr>
        <p:spPr>
          <a:xfrm>
            <a:off x="2555776" y="5949280"/>
            <a:ext cx="4176464" cy="461665"/>
          </a:xfrm>
          <a:prstGeom prst="rect">
            <a:avLst/>
          </a:prstGeom>
          <a:noFill/>
        </p:spPr>
        <p:txBody>
          <a:bodyPr wrap="square" rtlCol="0">
            <a:spAutoFit/>
          </a:bodyPr>
          <a:lstStyle/>
          <a:p>
            <a:pPr algn="ctr"/>
            <a:r>
              <a:rPr lang="fr-FR" sz="2400" dirty="0" smtClean="0"/>
              <a:t>Travaux à la ferme</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ravail maximilien luce.jpg"/>
          <p:cNvPicPr>
            <a:picLocks noChangeAspect="1"/>
          </p:cNvPicPr>
          <p:nvPr/>
        </p:nvPicPr>
        <p:blipFill>
          <a:blip r:embed="rId2" cstate="print"/>
          <a:stretch>
            <a:fillRect/>
          </a:stretch>
        </p:blipFill>
        <p:spPr>
          <a:xfrm>
            <a:off x="1619672" y="476672"/>
            <a:ext cx="6090326" cy="53138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1619672" y="5949280"/>
            <a:ext cx="6192688" cy="461665"/>
          </a:xfrm>
          <a:prstGeom prst="rect">
            <a:avLst/>
          </a:prstGeom>
          <a:noFill/>
        </p:spPr>
        <p:txBody>
          <a:bodyPr wrap="square" rtlCol="0">
            <a:spAutoFit/>
          </a:bodyPr>
          <a:lstStyle/>
          <a:p>
            <a:pPr algn="ctr"/>
            <a:r>
              <a:rPr lang="fr-FR" sz="2400" dirty="0" smtClean="0"/>
              <a:t>Les batteurs de pieux</a:t>
            </a:r>
            <a:endParaRPr lang="fr-F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_rue_mouffetard227833.jpg"/>
          <p:cNvPicPr>
            <a:picLocks noChangeAspect="1"/>
          </p:cNvPicPr>
          <p:nvPr/>
        </p:nvPicPr>
        <p:blipFill>
          <a:blip r:embed="rId2" cstate="print"/>
          <a:stretch>
            <a:fillRect/>
          </a:stretch>
        </p:blipFill>
        <p:spPr>
          <a:xfrm>
            <a:off x="2555776" y="548680"/>
            <a:ext cx="4274265" cy="52668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ZoneTexte 4"/>
          <p:cNvSpPr txBox="1"/>
          <p:nvPr/>
        </p:nvSpPr>
        <p:spPr>
          <a:xfrm>
            <a:off x="2483768" y="6021288"/>
            <a:ext cx="4392488" cy="461665"/>
          </a:xfrm>
          <a:prstGeom prst="rect">
            <a:avLst/>
          </a:prstGeom>
          <a:noFill/>
        </p:spPr>
        <p:txBody>
          <a:bodyPr wrap="square" rtlCol="0">
            <a:spAutoFit/>
          </a:bodyPr>
          <a:lstStyle/>
          <a:p>
            <a:pPr algn="ctr"/>
            <a:r>
              <a:rPr lang="fr-FR" sz="2400" dirty="0" smtClean="0"/>
              <a:t>La rue Mouffetard</a:t>
            </a:r>
            <a:endParaRPr lang="fr-F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620688"/>
            <a:ext cx="9144000" cy="954107"/>
          </a:xfrm>
          <a:prstGeom prst="rect">
            <a:avLst/>
          </a:prstGeom>
          <a:noFill/>
        </p:spPr>
        <p:txBody>
          <a:bodyPr wrap="square" rtlCol="0">
            <a:spAutoFit/>
          </a:bodyPr>
          <a:lstStyle/>
          <a:p>
            <a:pPr algn="ctr"/>
            <a:r>
              <a:rPr lang="fr-FR" sz="2800" dirty="0">
                <a:solidFill>
                  <a:srgbClr val="FFC000"/>
                </a:solidFill>
                <a:latin typeface="Comic Sans MS" pitchFamily="66" charset="0"/>
              </a:rPr>
              <a:t>Maximilien Luce (</a:t>
            </a:r>
            <a:r>
              <a:rPr lang="fr-FR" sz="2800" dirty="0" smtClean="0">
                <a:solidFill>
                  <a:srgbClr val="FFC000"/>
                </a:solidFill>
                <a:latin typeface="Comic Sans MS" pitchFamily="66" charset="0"/>
              </a:rPr>
              <a:t>1858-1941)</a:t>
            </a:r>
          </a:p>
          <a:p>
            <a:pPr algn="ctr"/>
            <a:r>
              <a:rPr lang="fr-FR" sz="2800" dirty="0" smtClean="0">
                <a:solidFill>
                  <a:srgbClr val="FFC000"/>
                </a:solidFill>
                <a:latin typeface="Comic Sans MS" pitchFamily="66" charset="0"/>
              </a:rPr>
              <a:t>peintre </a:t>
            </a:r>
            <a:r>
              <a:rPr lang="fr-FR" sz="2800" dirty="0">
                <a:solidFill>
                  <a:srgbClr val="FFC000"/>
                </a:solidFill>
                <a:latin typeface="Comic Sans MS" pitchFamily="66" charset="0"/>
              </a:rPr>
              <a:t>et affichiste </a:t>
            </a:r>
            <a:r>
              <a:rPr lang="fr-FR" sz="2800" dirty="0" smtClean="0">
                <a:solidFill>
                  <a:srgbClr val="FFC000"/>
                </a:solidFill>
                <a:latin typeface="Comic Sans MS" pitchFamily="66" charset="0"/>
              </a:rPr>
              <a:t>anarchiste</a:t>
            </a:r>
            <a:endParaRPr lang="fr-FR" sz="2800" dirty="0"/>
          </a:p>
        </p:txBody>
      </p:sp>
      <p:sp>
        <p:nvSpPr>
          <p:cNvPr id="6" name="ZoneTexte 5"/>
          <p:cNvSpPr txBox="1"/>
          <p:nvPr/>
        </p:nvSpPr>
        <p:spPr>
          <a:xfrm>
            <a:off x="179512" y="1772816"/>
            <a:ext cx="8784976" cy="5109091"/>
          </a:xfrm>
          <a:prstGeom prst="rect">
            <a:avLst/>
          </a:prstGeom>
          <a:noFill/>
        </p:spPr>
        <p:txBody>
          <a:bodyPr wrap="square" rtlCol="0">
            <a:spAutoFit/>
          </a:bodyPr>
          <a:lstStyle/>
          <a:p>
            <a:pPr algn="just"/>
            <a:r>
              <a:rPr lang="fr-FR" sz="2800" b="1" dirty="0" smtClean="0">
                <a:solidFill>
                  <a:srgbClr val="FFC000"/>
                </a:solidFill>
                <a:latin typeface="Comic Sans MS" pitchFamily="66" charset="0"/>
              </a:rPr>
              <a:t>Peintre du travail et de l’histoire</a:t>
            </a:r>
          </a:p>
          <a:p>
            <a:pPr algn="just"/>
            <a:endParaRPr lang="fr-FR" sz="2800" b="1" dirty="0" smtClean="0">
              <a:latin typeface="Comic Sans MS" pitchFamily="66" charset="0"/>
            </a:endParaRPr>
          </a:p>
          <a:p>
            <a:pPr algn="just"/>
            <a:r>
              <a:rPr lang="fr-FR" sz="2800" dirty="0" smtClean="0">
                <a:solidFill>
                  <a:srgbClr val="FFC000"/>
                </a:solidFill>
                <a:latin typeface="Comic Sans MS" pitchFamily="66" charset="0"/>
              </a:rPr>
              <a:t>À Paris, il décrit le vaste chantier de la ville : la poursuite des travaux engagés par le préfet Haussmann, les expositions universelles de 1889 et 1900, la construction du métro. Il privilégie les scènes de plein air, les couleurs franches, la géométrie vertigineuse des échafaudages. Dans ses tableaux, Luce peint la dignité de l’effort des ouvriers des chantiers. Il réserve la dénonciation des injustices sociales aux nombreuses illustrations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ombe de M. Luce.jpg"/>
          <p:cNvPicPr>
            <a:picLocks noChangeAspect="1"/>
          </p:cNvPicPr>
          <p:nvPr/>
        </p:nvPicPr>
        <p:blipFill>
          <a:blip r:embed="rId2" cstate="print"/>
          <a:stretch>
            <a:fillRect/>
          </a:stretch>
        </p:blipFill>
        <p:spPr>
          <a:xfrm>
            <a:off x="539552" y="332656"/>
            <a:ext cx="3366120" cy="4488160"/>
          </a:xfrm>
          <a:prstGeom prst="rect">
            <a:avLst/>
          </a:prstGeom>
        </p:spPr>
      </p:pic>
      <p:pic>
        <p:nvPicPr>
          <p:cNvPr id="7" name="Image 6" descr="Tombe des Luce.jpg"/>
          <p:cNvPicPr>
            <a:picLocks noChangeAspect="1"/>
          </p:cNvPicPr>
          <p:nvPr/>
        </p:nvPicPr>
        <p:blipFill>
          <a:blip r:embed="rId3" cstate="print"/>
          <a:stretch>
            <a:fillRect/>
          </a:stretch>
        </p:blipFill>
        <p:spPr>
          <a:xfrm>
            <a:off x="2411760" y="4005064"/>
            <a:ext cx="3600400" cy="2638462"/>
          </a:xfrm>
          <a:prstGeom prst="rect">
            <a:avLst/>
          </a:prstGeom>
        </p:spPr>
      </p:pic>
      <p:pic>
        <p:nvPicPr>
          <p:cNvPr id="8" name="Image 7" descr="Rolleboise.JPG"/>
          <p:cNvPicPr>
            <a:picLocks noChangeAspect="1"/>
          </p:cNvPicPr>
          <p:nvPr/>
        </p:nvPicPr>
        <p:blipFill>
          <a:blip r:embed="rId4" cstate="print"/>
          <a:stretch>
            <a:fillRect/>
          </a:stretch>
        </p:blipFill>
        <p:spPr>
          <a:xfrm>
            <a:off x="4283968" y="332656"/>
            <a:ext cx="4189197" cy="3384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ZoneTexte 8"/>
          <p:cNvSpPr txBox="1"/>
          <p:nvPr/>
        </p:nvSpPr>
        <p:spPr>
          <a:xfrm>
            <a:off x="6084168" y="4365104"/>
            <a:ext cx="3059832" cy="830997"/>
          </a:xfrm>
          <a:prstGeom prst="rect">
            <a:avLst/>
          </a:prstGeom>
          <a:noFill/>
        </p:spPr>
        <p:txBody>
          <a:bodyPr wrap="square" rtlCol="0">
            <a:spAutoFit/>
          </a:bodyPr>
          <a:lstStyle/>
          <a:p>
            <a:pPr algn="ctr"/>
            <a:r>
              <a:rPr lang="fr-FR" sz="2400" dirty="0" smtClean="0"/>
              <a:t>Sa maison à </a:t>
            </a:r>
            <a:r>
              <a:rPr lang="fr-FR" sz="2400" dirty="0" err="1" smtClean="0"/>
              <a:t>Rolleboise</a:t>
            </a:r>
            <a:r>
              <a:rPr lang="fr-FR" sz="2400" dirty="0" smtClean="0"/>
              <a:t> (Yvelines)</a:t>
            </a:r>
            <a:endParaRPr lang="fr-F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492896"/>
            <a:ext cx="9144000" cy="3539430"/>
          </a:xfrm>
          <a:prstGeom prst="rect">
            <a:avLst/>
          </a:prstGeom>
          <a:noFill/>
        </p:spPr>
        <p:txBody>
          <a:bodyPr wrap="square" rtlCol="0">
            <a:spAutoFit/>
          </a:bodyPr>
          <a:lstStyle/>
          <a:p>
            <a:pPr algn="ctr"/>
            <a:r>
              <a:rPr lang="fr-FR" sz="3200" dirty="0" smtClean="0">
                <a:solidFill>
                  <a:srgbClr val="FFC000"/>
                </a:solidFill>
                <a:latin typeface="Comic Sans MS" pitchFamily="66" charset="0"/>
              </a:rPr>
              <a:t>La Ville de Mantes-la-Jolie peut s’enorgueillir de posséder un ensemble de plus de 350 œuvres de Maximilien Luce.</a:t>
            </a:r>
          </a:p>
          <a:p>
            <a:pPr algn="ctr"/>
            <a:r>
              <a:rPr lang="fr-FR" sz="3200" dirty="0" smtClean="0">
                <a:solidFill>
                  <a:srgbClr val="FFC000"/>
                </a:solidFill>
              </a:rPr>
              <a:t>Musée de l’Hôtel-Dieu 1, rue Thiers</a:t>
            </a:r>
          </a:p>
          <a:p>
            <a:pPr algn="ctr"/>
            <a:r>
              <a:rPr lang="fr-FR" sz="3200" dirty="0" smtClean="0">
                <a:solidFill>
                  <a:srgbClr val="FFC000"/>
                </a:solidFill>
              </a:rPr>
              <a:t>78200 Mantes-la-Jolie</a:t>
            </a:r>
          </a:p>
          <a:p>
            <a:pPr algn="ctr"/>
            <a:endParaRPr lang="fr-FR" sz="3200" dirty="0" smtClean="0">
              <a:solidFill>
                <a:srgbClr val="FFC000"/>
              </a:solidFill>
              <a:latin typeface="Comic Sans MS" pitchFamily="66" charset="0"/>
            </a:endParaRPr>
          </a:p>
          <a:p>
            <a:pPr algn="r"/>
            <a:r>
              <a:rPr lang="fr-FR" sz="3200" dirty="0" smtClean="0">
                <a:solidFill>
                  <a:srgbClr val="FFC000"/>
                </a:solidFill>
                <a:latin typeface="Comic Sans MS" pitchFamily="66" charset="0"/>
              </a:rPr>
              <a:t>La classe ouvrière au musée</a:t>
            </a:r>
            <a:endParaRPr lang="fr-FR" sz="3200" dirty="0">
              <a:solidFill>
                <a:srgbClr val="FFC000"/>
              </a:solidFill>
              <a:latin typeface="Comic Sans MS" pitchFamily="66" charset="0"/>
            </a:endParaRPr>
          </a:p>
        </p:txBody>
      </p:sp>
      <p:pic>
        <p:nvPicPr>
          <p:cNvPr id="5" name="Image 4" descr="La roulotte.jpg"/>
          <p:cNvPicPr>
            <a:picLocks noChangeAspect="1"/>
          </p:cNvPicPr>
          <p:nvPr/>
        </p:nvPicPr>
        <p:blipFill>
          <a:blip r:embed="rId2" cstate="print"/>
          <a:stretch>
            <a:fillRect/>
          </a:stretch>
        </p:blipFill>
        <p:spPr>
          <a:xfrm>
            <a:off x="6948264" y="260648"/>
            <a:ext cx="1905000" cy="1905000"/>
          </a:xfrm>
          <a:prstGeom prst="rect">
            <a:avLst/>
          </a:prstGeom>
        </p:spPr>
      </p:pic>
      <p:pic>
        <p:nvPicPr>
          <p:cNvPr id="6" name="Image 5" descr="Notre-Dame.jpg"/>
          <p:cNvPicPr>
            <a:picLocks noChangeAspect="1"/>
          </p:cNvPicPr>
          <p:nvPr/>
        </p:nvPicPr>
        <p:blipFill>
          <a:blip r:embed="rId3" cstate="print"/>
          <a:stretch>
            <a:fillRect/>
          </a:stretch>
        </p:blipFill>
        <p:spPr>
          <a:xfrm>
            <a:off x="395536" y="260648"/>
            <a:ext cx="1656184" cy="2021106"/>
          </a:xfrm>
          <a:prstGeom prst="rect">
            <a:avLst/>
          </a:prstGeom>
        </p:spPr>
      </p:pic>
      <p:pic>
        <p:nvPicPr>
          <p:cNvPr id="7" name="Image 6" descr="Pont neuf.jpg"/>
          <p:cNvPicPr>
            <a:picLocks noChangeAspect="1"/>
          </p:cNvPicPr>
          <p:nvPr/>
        </p:nvPicPr>
        <p:blipFill>
          <a:blip r:embed="rId4" cstate="print"/>
          <a:stretch>
            <a:fillRect/>
          </a:stretch>
        </p:blipFill>
        <p:spPr>
          <a:xfrm>
            <a:off x="2940984" y="548680"/>
            <a:ext cx="3128748" cy="1584176"/>
          </a:xfrm>
          <a:prstGeom prst="rect">
            <a:avLst/>
          </a:prstGeom>
        </p:spPr>
      </p:pic>
      <p:sp>
        <p:nvSpPr>
          <p:cNvPr id="9" name="ZoneTexte 8"/>
          <p:cNvSpPr txBox="1"/>
          <p:nvPr/>
        </p:nvSpPr>
        <p:spPr>
          <a:xfrm>
            <a:off x="6948264" y="6165304"/>
            <a:ext cx="1728192" cy="646331"/>
          </a:xfrm>
          <a:prstGeom prst="rect">
            <a:avLst/>
          </a:prstGeom>
          <a:noFill/>
        </p:spPr>
        <p:txBody>
          <a:bodyPr wrap="square" rtlCol="0">
            <a:spAutoFit/>
          </a:bodyPr>
          <a:lstStyle/>
          <a:p>
            <a:pPr marL="342900" indent="-342900" algn="ctr">
              <a:buAutoNum type="alphaUcPeriod"/>
            </a:pPr>
            <a:r>
              <a:rPr lang="fr-FR" dirty="0" smtClean="0">
                <a:latin typeface="Comic Sans MS" pitchFamily="66" charset="0"/>
              </a:rPr>
              <a:t>Thiry</a:t>
            </a:r>
          </a:p>
          <a:p>
            <a:pPr marL="342900" indent="-342900" algn="ctr"/>
            <a:r>
              <a:rPr lang="fr-FR" smtClean="0">
                <a:latin typeface="Comic Sans MS" pitchFamily="66" charset="0"/>
              </a:rPr>
              <a:t>08.2022</a:t>
            </a:r>
            <a:endParaRPr lang="fr-FR" dirty="0">
              <a:latin typeface="Comic Sans MS" pitchFamily="66" charset="0"/>
            </a:endParaRPr>
          </a:p>
        </p:txBody>
      </p:sp>
      <p:pic>
        <p:nvPicPr>
          <p:cNvPr id="8" name="Image 7" descr="La classe ouvrière.jpg"/>
          <p:cNvPicPr>
            <a:picLocks noChangeAspect="1"/>
          </p:cNvPicPr>
          <p:nvPr/>
        </p:nvPicPr>
        <p:blipFill>
          <a:blip r:embed="rId5" cstate="print"/>
          <a:stretch>
            <a:fillRect/>
          </a:stretch>
        </p:blipFill>
        <p:spPr>
          <a:xfrm>
            <a:off x="395536" y="5013176"/>
            <a:ext cx="2592288" cy="17303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uce 9.jpg"/>
          <p:cNvPicPr>
            <a:picLocks noChangeAspect="1"/>
          </p:cNvPicPr>
          <p:nvPr/>
        </p:nvPicPr>
        <p:blipFill>
          <a:blip r:embed="rId2" cstate="print"/>
          <a:stretch>
            <a:fillRect/>
          </a:stretch>
        </p:blipFill>
        <p:spPr>
          <a:xfrm>
            <a:off x="323528" y="332656"/>
            <a:ext cx="3456384" cy="2786002"/>
          </a:xfrm>
          <a:prstGeom prst="rect">
            <a:avLst/>
          </a:prstGeom>
        </p:spPr>
      </p:pic>
      <p:pic>
        <p:nvPicPr>
          <p:cNvPr id="5" name="Image 4" descr="M. Luce 4.jpg"/>
          <p:cNvPicPr>
            <a:picLocks noChangeAspect="1"/>
          </p:cNvPicPr>
          <p:nvPr/>
        </p:nvPicPr>
        <p:blipFill>
          <a:blip r:embed="rId3" cstate="print"/>
          <a:stretch>
            <a:fillRect/>
          </a:stretch>
        </p:blipFill>
        <p:spPr>
          <a:xfrm>
            <a:off x="4139952" y="332656"/>
            <a:ext cx="2186528" cy="2755025"/>
          </a:xfrm>
          <a:prstGeom prst="rect">
            <a:avLst/>
          </a:prstGeom>
        </p:spPr>
      </p:pic>
      <p:pic>
        <p:nvPicPr>
          <p:cNvPr id="6" name="Image 5" descr="le_cafee183853.jpg"/>
          <p:cNvPicPr>
            <a:picLocks noChangeAspect="1"/>
          </p:cNvPicPr>
          <p:nvPr/>
        </p:nvPicPr>
        <p:blipFill>
          <a:blip r:embed="rId4" cstate="print"/>
          <a:stretch>
            <a:fillRect/>
          </a:stretch>
        </p:blipFill>
        <p:spPr>
          <a:xfrm>
            <a:off x="6660232" y="332656"/>
            <a:ext cx="2160240" cy="2769539"/>
          </a:xfrm>
          <a:prstGeom prst="rect">
            <a:avLst/>
          </a:prstGeom>
        </p:spPr>
      </p:pic>
      <p:sp>
        <p:nvSpPr>
          <p:cNvPr id="7" name="ZoneTexte 6"/>
          <p:cNvSpPr txBox="1"/>
          <p:nvPr/>
        </p:nvSpPr>
        <p:spPr>
          <a:xfrm>
            <a:off x="395536" y="3068960"/>
            <a:ext cx="8568952" cy="523220"/>
          </a:xfrm>
          <a:prstGeom prst="rect">
            <a:avLst/>
          </a:prstGeom>
          <a:noFill/>
        </p:spPr>
        <p:txBody>
          <a:bodyPr wrap="square" rtlCol="0">
            <a:spAutoFit/>
          </a:bodyPr>
          <a:lstStyle/>
          <a:p>
            <a:r>
              <a:rPr lang="fr-FR" sz="2800" dirty="0" smtClean="0">
                <a:latin typeface="Comic Sans MS" pitchFamily="66" charset="0"/>
              </a:rPr>
              <a:t>	Le levé		  La toilette	  Le café</a:t>
            </a:r>
            <a:endParaRPr lang="fr-FR" sz="2800" dirty="0">
              <a:latin typeface="Comic Sans MS" pitchFamily="66" charset="0"/>
            </a:endParaRPr>
          </a:p>
        </p:txBody>
      </p:sp>
      <p:pic>
        <p:nvPicPr>
          <p:cNvPr id="8" name="Image 7" descr="nu-se-coiffant.jpg!PinterestSmall.jpg"/>
          <p:cNvPicPr>
            <a:picLocks noChangeAspect="1"/>
          </p:cNvPicPr>
          <p:nvPr/>
        </p:nvPicPr>
        <p:blipFill>
          <a:blip r:embed="rId5" cstate="print"/>
          <a:stretch>
            <a:fillRect/>
          </a:stretch>
        </p:blipFill>
        <p:spPr>
          <a:xfrm>
            <a:off x="539552" y="3573016"/>
            <a:ext cx="2232248" cy="3157036"/>
          </a:xfrm>
          <a:prstGeom prst="rect">
            <a:avLst/>
          </a:prstGeom>
        </p:spPr>
      </p:pic>
      <p:pic>
        <p:nvPicPr>
          <p:cNvPr id="10" name="Image 9" descr="maximilien-luce-la-toilette-au-pont-des-saints-p-res-s-d-mus-e-de-l-h-tel-dieu-inv-98-04-18.JPG!PinterestSmall.JPG"/>
          <p:cNvPicPr>
            <a:picLocks noChangeAspect="1"/>
          </p:cNvPicPr>
          <p:nvPr/>
        </p:nvPicPr>
        <p:blipFill>
          <a:blip r:embed="rId6" cstate="print"/>
          <a:stretch>
            <a:fillRect/>
          </a:stretch>
        </p:blipFill>
        <p:spPr>
          <a:xfrm>
            <a:off x="3275856" y="3645024"/>
            <a:ext cx="2520280" cy="3024336"/>
          </a:xfrm>
          <a:prstGeom prst="rect">
            <a:avLst/>
          </a:prstGeom>
        </p:spPr>
      </p:pic>
      <p:pic>
        <p:nvPicPr>
          <p:cNvPr id="11" name="Image 10" descr="coiffure.JPG"/>
          <p:cNvPicPr>
            <a:picLocks noChangeAspect="1"/>
          </p:cNvPicPr>
          <p:nvPr/>
        </p:nvPicPr>
        <p:blipFill>
          <a:blip r:embed="rId7" cstate="print"/>
          <a:stretch>
            <a:fillRect/>
          </a:stretch>
        </p:blipFill>
        <p:spPr>
          <a:xfrm>
            <a:off x="6228184" y="3645024"/>
            <a:ext cx="2295525" cy="2895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 Luce  2.jpg"/>
          <p:cNvPicPr>
            <a:picLocks noChangeAspect="1"/>
          </p:cNvPicPr>
          <p:nvPr/>
        </p:nvPicPr>
        <p:blipFill>
          <a:blip r:embed="rId2" cstate="print"/>
          <a:stretch>
            <a:fillRect/>
          </a:stretch>
        </p:blipFill>
        <p:spPr>
          <a:xfrm>
            <a:off x="1331640" y="548680"/>
            <a:ext cx="1971675" cy="2324100"/>
          </a:xfrm>
          <a:prstGeom prst="rect">
            <a:avLst/>
          </a:prstGeom>
        </p:spPr>
      </p:pic>
      <p:pic>
        <p:nvPicPr>
          <p:cNvPr id="6" name="Image 5" descr="faut y allerPG.JPG"/>
          <p:cNvPicPr>
            <a:picLocks noChangeAspect="1"/>
          </p:cNvPicPr>
          <p:nvPr/>
        </p:nvPicPr>
        <p:blipFill>
          <a:blip r:embed="rId3" cstate="print"/>
          <a:stretch>
            <a:fillRect/>
          </a:stretch>
        </p:blipFill>
        <p:spPr>
          <a:xfrm>
            <a:off x="5508104" y="476672"/>
            <a:ext cx="1800200" cy="2280999"/>
          </a:xfrm>
          <a:prstGeom prst="rect">
            <a:avLst/>
          </a:prstGeom>
        </p:spPr>
      </p:pic>
      <p:sp>
        <p:nvSpPr>
          <p:cNvPr id="7" name="ZoneTexte 6"/>
          <p:cNvSpPr txBox="1"/>
          <p:nvPr/>
        </p:nvSpPr>
        <p:spPr>
          <a:xfrm>
            <a:off x="3275856" y="692696"/>
            <a:ext cx="1944216" cy="1384995"/>
          </a:xfrm>
          <a:prstGeom prst="rect">
            <a:avLst/>
          </a:prstGeom>
          <a:noFill/>
        </p:spPr>
        <p:txBody>
          <a:bodyPr wrap="square" rtlCol="0">
            <a:spAutoFit/>
          </a:bodyPr>
          <a:lstStyle/>
          <a:p>
            <a:pPr algn="ctr"/>
            <a:r>
              <a:rPr lang="fr-FR" sz="2800" dirty="0" smtClean="0">
                <a:latin typeface="Comic Sans MS" pitchFamily="66" charset="0"/>
              </a:rPr>
              <a:t>Il faut</a:t>
            </a:r>
          </a:p>
          <a:p>
            <a:pPr algn="ctr"/>
            <a:r>
              <a:rPr lang="fr-FR" sz="2800" dirty="0" smtClean="0">
                <a:latin typeface="Comic Sans MS" pitchFamily="66" charset="0"/>
              </a:rPr>
              <a:t>Y</a:t>
            </a:r>
          </a:p>
          <a:p>
            <a:pPr algn="ctr"/>
            <a:r>
              <a:rPr lang="fr-FR" sz="2800" dirty="0" smtClean="0">
                <a:latin typeface="Comic Sans MS" pitchFamily="66" charset="0"/>
              </a:rPr>
              <a:t>aller</a:t>
            </a:r>
            <a:endParaRPr lang="fr-FR" sz="2800" dirty="0">
              <a:latin typeface="Comic Sans MS" pitchFamily="66" charset="0"/>
            </a:endParaRPr>
          </a:p>
        </p:txBody>
      </p:sp>
      <p:pic>
        <p:nvPicPr>
          <p:cNvPr id="8" name="Image 7" descr="Luce 15.jpg"/>
          <p:cNvPicPr>
            <a:picLocks noChangeAspect="1"/>
          </p:cNvPicPr>
          <p:nvPr/>
        </p:nvPicPr>
        <p:blipFill>
          <a:blip r:embed="rId4" cstate="print"/>
          <a:stretch>
            <a:fillRect/>
          </a:stretch>
        </p:blipFill>
        <p:spPr>
          <a:xfrm>
            <a:off x="395536" y="3429000"/>
            <a:ext cx="3116118" cy="2304256"/>
          </a:xfrm>
          <a:prstGeom prst="rect">
            <a:avLst/>
          </a:prstGeom>
        </p:spPr>
      </p:pic>
      <p:pic>
        <p:nvPicPr>
          <p:cNvPr id="9" name="Image 8" descr="la_blanchisseuse232564.jpg"/>
          <p:cNvPicPr>
            <a:picLocks noChangeAspect="1"/>
          </p:cNvPicPr>
          <p:nvPr/>
        </p:nvPicPr>
        <p:blipFill>
          <a:blip r:embed="rId5" cstate="print"/>
          <a:stretch>
            <a:fillRect/>
          </a:stretch>
        </p:blipFill>
        <p:spPr>
          <a:xfrm>
            <a:off x="4572000" y="2924944"/>
            <a:ext cx="2021985" cy="3240360"/>
          </a:xfrm>
          <a:prstGeom prst="rect">
            <a:avLst/>
          </a:prstGeom>
        </p:spPr>
      </p:pic>
      <p:pic>
        <p:nvPicPr>
          <p:cNvPr id="10" name="Image 9" descr="la-repasseuse-1.PNG!PinterestSmall.PNG"/>
          <p:cNvPicPr>
            <a:picLocks noChangeAspect="1"/>
          </p:cNvPicPr>
          <p:nvPr/>
        </p:nvPicPr>
        <p:blipFill>
          <a:blip r:embed="rId6" cstate="print"/>
          <a:stretch>
            <a:fillRect/>
          </a:stretch>
        </p:blipFill>
        <p:spPr>
          <a:xfrm>
            <a:off x="6444208" y="2924944"/>
            <a:ext cx="2000529" cy="3195523"/>
          </a:xfrm>
          <a:prstGeom prst="rect">
            <a:avLst/>
          </a:prstGeom>
        </p:spPr>
      </p:pic>
      <p:sp>
        <p:nvSpPr>
          <p:cNvPr id="11" name="ZoneTexte 10"/>
          <p:cNvSpPr txBox="1"/>
          <p:nvPr/>
        </p:nvSpPr>
        <p:spPr>
          <a:xfrm>
            <a:off x="683568" y="6165304"/>
            <a:ext cx="8136904" cy="523220"/>
          </a:xfrm>
          <a:prstGeom prst="rect">
            <a:avLst/>
          </a:prstGeom>
          <a:noFill/>
        </p:spPr>
        <p:txBody>
          <a:bodyPr wrap="square" rtlCol="0">
            <a:spAutoFit/>
          </a:bodyPr>
          <a:lstStyle/>
          <a:p>
            <a:r>
              <a:rPr lang="fr-FR" sz="2800" dirty="0" smtClean="0">
                <a:solidFill>
                  <a:srgbClr val="FFC000"/>
                </a:solidFill>
                <a:latin typeface="Comic Sans MS" pitchFamily="66" charset="0"/>
              </a:rPr>
              <a:t>   Le mitron			La blanchisseuse</a:t>
            </a:r>
            <a:endParaRPr lang="fr-FR" sz="28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rdonniers232522.jpg"/>
          <p:cNvPicPr>
            <a:picLocks noChangeAspect="1"/>
          </p:cNvPicPr>
          <p:nvPr/>
        </p:nvPicPr>
        <p:blipFill>
          <a:blip r:embed="rId2" cstate="print"/>
          <a:stretch>
            <a:fillRect/>
          </a:stretch>
        </p:blipFill>
        <p:spPr>
          <a:xfrm>
            <a:off x="395536" y="620688"/>
            <a:ext cx="2589408" cy="2088232"/>
          </a:xfrm>
          <a:prstGeom prst="rect">
            <a:avLst/>
          </a:prstGeom>
        </p:spPr>
      </p:pic>
      <p:pic>
        <p:nvPicPr>
          <p:cNvPr id="5" name="Image 4" descr="l1158-maximilien-luce-les-tanneurs-1.jpg!PinterestSmall.jpg"/>
          <p:cNvPicPr>
            <a:picLocks noChangeAspect="1"/>
          </p:cNvPicPr>
          <p:nvPr/>
        </p:nvPicPr>
        <p:blipFill>
          <a:blip r:embed="rId3" cstate="print"/>
          <a:stretch>
            <a:fillRect/>
          </a:stretch>
        </p:blipFill>
        <p:spPr>
          <a:xfrm>
            <a:off x="3491880" y="404664"/>
            <a:ext cx="2000250" cy="2714625"/>
          </a:xfrm>
          <a:prstGeom prst="rect">
            <a:avLst/>
          </a:prstGeom>
        </p:spPr>
      </p:pic>
      <p:pic>
        <p:nvPicPr>
          <p:cNvPr id="6" name="Image 5" descr="l1159-maximilien-luce-les-d-bardeurs-1.jpg!PinterestSmall.jpg"/>
          <p:cNvPicPr>
            <a:picLocks noChangeAspect="1"/>
          </p:cNvPicPr>
          <p:nvPr/>
        </p:nvPicPr>
        <p:blipFill>
          <a:blip r:embed="rId4" cstate="print"/>
          <a:stretch>
            <a:fillRect/>
          </a:stretch>
        </p:blipFill>
        <p:spPr>
          <a:xfrm>
            <a:off x="5940152" y="692696"/>
            <a:ext cx="2758042" cy="2088232"/>
          </a:xfrm>
          <a:prstGeom prst="rect">
            <a:avLst/>
          </a:prstGeom>
        </p:spPr>
      </p:pic>
      <p:pic>
        <p:nvPicPr>
          <p:cNvPr id="7" name="Image 6" descr="les_terrassiers107190.jpg"/>
          <p:cNvPicPr>
            <a:picLocks noChangeAspect="1"/>
          </p:cNvPicPr>
          <p:nvPr/>
        </p:nvPicPr>
        <p:blipFill>
          <a:blip r:embed="rId5" cstate="print"/>
          <a:stretch>
            <a:fillRect/>
          </a:stretch>
        </p:blipFill>
        <p:spPr>
          <a:xfrm>
            <a:off x="683568" y="3501008"/>
            <a:ext cx="1981200" cy="2381250"/>
          </a:xfrm>
          <a:prstGeom prst="rect">
            <a:avLst/>
          </a:prstGeom>
        </p:spPr>
      </p:pic>
      <p:pic>
        <p:nvPicPr>
          <p:cNvPr id="8" name="Image 7" descr="les-ma-ons.PNG!PinterestSmall.PNG"/>
          <p:cNvPicPr>
            <a:picLocks noChangeAspect="1"/>
          </p:cNvPicPr>
          <p:nvPr/>
        </p:nvPicPr>
        <p:blipFill>
          <a:blip r:embed="rId6" cstate="print"/>
          <a:stretch>
            <a:fillRect/>
          </a:stretch>
        </p:blipFill>
        <p:spPr>
          <a:xfrm>
            <a:off x="6516216" y="3356992"/>
            <a:ext cx="2000529" cy="2553056"/>
          </a:xfrm>
          <a:prstGeom prst="rect">
            <a:avLst/>
          </a:prstGeom>
        </p:spPr>
      </p:pic>
      <p:pic>
        <p:nvPicPr>
          <p:cNvPr id="9" name="Image 8" descr="maximilien-luce-les-batteurs-de-pieux-entre-1902-et-1905.jpg!PinterestSmall.jpg"/>
          <p:cNvPicPr>
            <a:picLocks noChangeAspect="1"/>
          </p:cNvPicPr>
          <p:nvPr/>
        </p:nvPicPr>
        <p:blipFill>
          <a:blip r:embed="rId7" cstate="print"/>
          <a:stretch>
            <a:fillRect/>
          </a:stretch>
        </p:blipFill>
        <p:spPr>
          <a:xfrm>
            <a:off x="3059832" y="3717032"/>
            <a:ext cx="3061444" cy="2376264"/>
          </a:xfrm>
          <a:prstGeom prst="rect">
            <a:avLst/>
          </a:prstGeom>
        </p:spPr>
      </p:pic>
      <p:sp>
        <p:nvSpPr>
          <p:cNvPr id="10" name="ZoneTexte 9"/>
          <p:cNvSpPr txBox="1"/>
          <p:nvPr/>
        </p:nvSpPr>
        <p:spPr>
          <a:xfrm>
            <a:off x="323528" y="2708920"/>
            <a:ext cx="2592288"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 cordonnier</a:t>
            </a:r>
            <a:endParaRPr lang="fr-FR" sz="2800" dirty="0">
              <a:solidFill>
                <a:srgbClr val="FFC000"/>
              </a:solidFill>
              <a:latin typeface="Comic Sans MS" pitchFamily="66" charset="0"/>
            </a:endParaRPr>
          </a:p>
        </p:txBody>
      </p:sp>
      <p:sp>
        <p:nvSpPr>
          <p:cNvPr id="11" name="ZoneTexte 10"/>
          <p:cNvSpPr txBox="1"/>
          <p:nvPr/>
        </p:nvSpPr>
        <p:spPr>
          <a:xfrm>
            <a:off x="3491880" y="3068960"/>
            <a:ext cx="216024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 tanneur</a:t>
            </a:r>
          </a:p>
        </p:txBody>
      </p:sp>
      <p:sp>
        <p:nvSpPr>
          <p:cNvPr id="12" name="ZoneTexte 11"/>
          <p:cNvSpPr txBox="1"/>
          <p:nvPr/>
        </p:nvSpPr>
        <p:spPr>
          <a:xfrm>
            <a:off x="6012160" y="2780928"/>
            <a:ext cx="2736304"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 débardeur</a:t>
            </a:r>
            <a:endParaRPr lang="fr-FR" sz="2800" dirty="0">
              <a:solidFill>
                <a:srgbClr val="FFC000"/>
              </a:solidFill>
              <a:latin typeface="Comic Sans MS" pitchFamily="66" charset="0"/>
            </a:endParaRPr>
          </a:p>
        </p:txBody>
      </p:sp>
      <p:sp>
        <p:nvSpPr>
          <p:cNvPr id="13" name="ZoneTexte 12"/>
          <p:cNvSpPr txBox="1"/>
          <p:nvPr/>
        </p:nvSpPr>
        <p:spPr>
          <a:xfrm>
            <a:off x="107504" y="5877272"/>
            <a:ext cx="2736304" cy="523220"/>
          </a:xfrm>
          <a:prstGeom prst="rect">
            <a:avLst/>
          </a:prstGeom>
          <a:noFill/>
        </p:spPr>
        <p:txBody>
          <a:bodyPr wrap="square" rtlCol="0">
            <a:spAutoFit/>
          </a:bodyPr>
          <a:lstStyle/>
          <a:p>
            <a:r>
              <a:rPr lang="fr-FR" sz="2800" dirty="0" smtClean="0">
                <a:solidFill>
                  <a:srgbClr val="FFC000"/>
                </a:solidFill>
                <a:latin typeface="Comic Sans MS" pitchFamily="66" charset="0"/>
              </a:rPr>
              <a:t>Les terrassiers</a:t>
            </a:r>
            <a:endParaRPr lang="fr-FR" sz="2800" dirty="0">
              <a:solidFill>
                <a:srgbClr val="FFC000"/>
              </a:solidFill>
              <a:latin typeface="Comic Sans MS" pitchFamily="66" charset="0"/>
            </a:endParaRPr>
          </a:p>
        </p:txBody>
      </p:sp>
      <p:sp>
        <p:nvSpPr>
          <p:cNvPr id="14" name="ZoneTexte 13"/>
          <p:cNvSpPr txBox="1"/>
          <p:nvPr/>
        </p:nvSpPr>
        <p:spPr>
          <a:xfrm>
            <a:off x="2771800" y="6237312"/>
            <a:ext cx="3888432"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Les batteurs de pieux</a:t>
            </a:r>
            <a:endParaRPr lang="fr-FR" sz="2800" dirty="0">
              <a:solidFill>
                <a:srgbClr val="FFC000"/>
              </a:solidFill>
              <a:latin typeface="Comic Sans MS" pitchFamily="66" charset="0"/>
            </a:endParaRPr>
          </a:p>
        </p:txBody>
      </p:sp>
      <p:sp>
        <p:nvSpPr>
          <p:cNvPr id="15" name="ZoneTexte 14"/>
          <p:cNvSpPr txBox="1"/>
          <p:nvPr/>
        </p:nvSpPr>
        <p:spPr>
          <a:xfrm>
            <a:off x="6444208" y="5877272"/>
            <a:ext cx="2232248"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Les maçons</a:t>
            </a:r>
            <a:endParaRPr lang="fr-FR" sz="28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uce 12.jpg"/>
          <p:cNvPicPr>
            <a:picLocks noChangeAspect="1"/>
          </p:cNvPicPr>
          <p:nvPr/>
        </p:nvPicPr>
        <p:blipFill>
          <a:blip r:embed="rId2" cstate="print"/>
          <a:stretch>
            <a:fillRect/>
          </a:stretch>
        </p:blipFill>
        <p:spPr>
          <a:xfrm>
            <a:off x="251520" y="3284984"/>
            <a:ext cx="2808312" cy="2213886"/>
          </a:xfrm>
          <a:prstGeom prst="rect">
            <a:avLst/>
          </a:prstGeom>
        </p:spPr>
      </p:pic>
      <p:sp>
        <p:nvSpPr>
          <p:cNvPr id="6" name="ZoneTexte 5"/>
          <p:cNvSpPr txBox="1"/>
          <p:nvPr/>
        </p:nvSpPr>
        <p:spPr>
          <a:xfrm>
            <a:off x="467544" y="188640"/>
            <a:ext cx="7992888"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La sidérurgie, les hauts fourneaux</a:t>
            </a:r>
            <a:endParaRPr lang="fr-FR" sz="2800" dirty="0">
              <a:solidFill>
                <a:srgbClr val="FFC000"/>
              </a:solidFill>
              <a:latin typeface="Comic Sans MS" pitchFamily="66" charset="0"/>
            </a:endParaRPr>
          </a:p>
        </p:txBody>
      </p:sp>
      <p:pic>
        <p:nvPicPr>
          <p:cNvPr id="7" name="Image 6" descr="Luce 11.jpg"/>
          <p:cNvPicPr>
            <a:picLocks noChangeAspect="1"/>
          </p:cNvPicPr>
          <p:nvPr/>
        </p:nvPicPr>
        <p:blipFill>
          <a:blip r:embed="rId3" cstate="print"/>
          <a:stretch>
            <a:fillRect/>
          </a:stretch>
        </p:blipFill>
        <p:spPr>
          <a:xfrm>
            <a:off x="3203848" y="3573016"/>
            <a:ext cx="2304256" cy="3048707"/>
          </a:xfrm>
          <a:prstGeom prst="rect">
            <a:avLst/>
          </a:prstGeom>
        </p:spPr>
      </p:pic>
      <p:pic>
        <p:nvPicPr>
          <p:cNvPr id="8" name="Image 7" descr="M. Luce 6.jpg"/>
          <p:cNvPicPr>
            <a:picLocks noChangeAspect="1"/>
          </p:cNvPicPr>
          <p:nvPr/>
        </p:nvPicPr>
        <p:blipFill>
          <a:blip r:embed="rId4" cstate="print"/>
          <a:stretch>
            <a:fillRect/>
          </a:stretch>
        </p:blipFill>
        <p:spPr>
          <a:xfrm>
            <a:off x="5724128" y="3284984"/>
            <a:ext cx="3101330" cy="2170931"/>
          </a:xfrm>
          <a:prstGeom prst="rect">
            <a:avLst/>
          </a:prstGeom>
        </p:spPr>
      </p:pic>
      <p:pic>
        <p:nvPicPr>
          <p:cNvPr id="9" name="Image 8" descr="LUCE 24.jpg"/>
          <p:cNvPicPr>
            <a:picLocks noChangeAspect="1"/>
          </p:cNvPicPr>
          <p:nvPr/>
        </p:nvPicPr>
        <p:blipFill>
          <a:blip r:embed="rId5" cstate="print"/>
          <a:stretch>
            <a:fillRect/>
          </a:stretch>
        </p:blipFill>
        <p:spPr>
          <a:xfrm>
            <a:off x="2699792" y="836712"/>
            <a:ext cx="3040823" cy="228942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1161-maximilien-luce-kermouster-travaux-la-ferme-1.jpg!PinterestSmall.jpg"/>
          <p:cNvPicPr>
            <a:picLocks noChangeAspect="1"/>
          </p:cNvPicPr>
          <p:nvPr/>
        </p:nvPicPr>
        <p:blipFill>
          <a:blip r:embed="rId2" cstate="print"/>
          <a:stretch>
            <a:fillRect/>
          </a:stretch>
        </p:blipFill>
        <p:spPr>
          <a:xfrm>
            <a:off x="387446" y="1052736"/>
            <a:ext cx="2152356" cy="2808312"/>
          </a:xfrm>
          <a:prstGeom prst="rect">
            <a:avLst/>
          </a:prstGeom>
        </p:spPr>
      </p:pic>
      <p:pic>
        <p:nvPicPr>
          <p:cNvPr id="5" name="Image 4" descr="Luce 20.jpg"/>
          <p:cNvPicPr>
            <a:picLocks noChangeAspect="1"/>
          </p:cNvPicPr>
          <p:nvPr/>
        </p:nvPicPr>
        <p:blipFill>
          <a:blip r:embed="rId3" cstate="print"/>
          <a:stretch>
            <a:fillRect/>
          </a:stretch>
        </p:blipFill>
        <p:spPr>
          <a:xfrm>
            <a:off x="2843808" y="1412776"/>
            <a:ext cx="3240360" cy="2156312"/>
          </a:xfrm>
          <a:prstGeom prst="rect">
            <a:avLst/>
          </a:prstGeom>
        </p:spPr>
      </p:pic>
      <p:pic>
        <p:nvPicPr>
          <p:cNvPr id="6" name="Image 5" descr="maximilien-luce-rolleboise-cour-de-ferme-1917-18-mus-e-de-l-h-tel-dieu-inv-98-04-37.JPG!PinterestSmall.JPG"/>
          <p:cNvPicPr>
            <a:picLocks noChangeAspect="1"/>
          </p:cNvPicPr>
          <p:nvPr/>
        </p:nvPicPr>
        <p:blipFill>
          <a:blip r:embed="rId4" cstate="print"/>
          <a:stretch>
            <a:fillRect/>
          </a:stretch>
        </p:blipFill>
        <p:spPr>
          <a:xfrm>
            <a:off x="6444208" y="980728"/>
            <a:ext cx="2304256" cy="2874834"/>
          </a:xfrm>
          <a:prstGeom prst="rect">
            <a:avLst/>
          </a:prstGeom>
        </p:spPr>
      </p:pic>
      <p:pic>
        <p:nvPicPr>
          <p:cNvPr id="7" name="Image 6" descr="maximilien-luce-les-voleurs-de-poulets-1927-mus-e-de-l-h-tel-dieu-inv-98-04-53.JPG!PinterestSmall.JPG"/>
          <p:cNvPicPr>
            <a:picLocks noChangeAspect="1"/>
          </p:cNvPicPr>
          <p:nvPr/>
        </p:nvPicPr>
        <p:blipFill>
          <a:blip r:embed="rId5" cstate="print"/>
          <a:stretch>
            <a:fillRect/>
          </a:stretch>
        </p:blipFill>
        <p:spPr>
          <a:xfrm>
            <a:off x="4644008" y="4145013"/>
            <a:ext cx="3024336" cy="2477075"/>
          </a:xfrm>
          <a:prstGeom prst="rect">
            <a:avLst/>
          </a:prstGeom>
        </p:spPr>
      </p:pic>
      <p:pic>
        <p:nvPicPr>
          <p:cNvPr id="8" name="Image 7" descr="maximilien-luce-rolleboise-le-retour-de-l-enfant-prodigue-s-d-mus-e-de-l-h-tel-dieu-inv-98-04-47.JPG!PinterestSmall.JPG"/>
          <p:cNvPicPr>
            <a:picLocks noChangeAspect="1"/>
          </p:cNvPicPr>
          <p:nvPr/>
        </p:nvPicPr>
        <p:blipFill>
          <a:blip r:embed="rId6" cstate="print"/>
          <a:stretch>
            <a:fillRect/>
          </a:stretch>
        </p:blipFill>
        <p:spPr>
          <a:xfrm>
            <a:off x="1402076" y="4149080"/>
            <a:ext cx="2937926" cy="2448272"/>
          </a:xfrm>
          <a:prstGeom prst="rect">
            <a:avLst/>
          </a:prstGeom>
        </p:spPr>
      </p:pic>
      <p:sp>
        <p:nvSpPr>
          <p:cNvPr id="9" name="ZoneTexte 8"/>
          <p:cNvSpPr txBox="1"/>
          <p:nvPr/>
        </p:nvSpPr>
        <p:spPr>
          <a:xfrm>
            <a:off x="0" y="404664"/>
            <a:ext cx="914400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Le monde rural</a:t>
            </a:r>
            <a:endParaRPr lang="fr-FR" sz="2800"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bain-du-b-b.jpg!PinterestSmall.jpg"/>
          <p:cNvPicPr>
            <a:picLocks noChangeAspect="1"/>
          </p:cNvPicPr>
          <p:nvPr/>
        </p:nvPicPr>
        <p:blipFill>
          <a:blip r:embed="rId2" cstate="print"/>
          <a:stretch>
            <a:fillRect/>
          </a:stretch>
        </p:blipFill>
        <p:spPr>
          <a:xfrm>
            <a:off x="899592" y="3501008"/>
            <a:ext cx="3384376" cy="2417411"/>
          </a:xfrm>
          <a:prstGeom prst="rect">
            <a:avLst/>
          </a:prstGeom>
        </p:spPr>
      </p:pic>
      <p:pic>
        <p:nvPicPr>
          <p:cNvPr id="5" name="Image 4" descr="maximilien-luce-rolleboise-le-jardin-du-printemps-s-d-mus-e-de-l-h-tel-dieu-inv-98-04-40.JPG!Large.JPG"/>
          <p:cNvPicPr>
            <a:picLocks noChangeAspect="1"/>
          </p:cNvPicPr>
          <p:nvPr/>
        </p:nvPicPr>
        <p:blipFill>
          <a:blip r:embed="rId3" cstate="print"/>
          <a:stretch>
            <a:fillRect/>
          </a:stretch>
        </p:blipFill>
        <p:spPr>
          <a:xfrm>
            <a:off x="4716016" y="332657"/>
            <a:ext cx="3618836" cy="2774441"/>
          </a:xfrm>
          <a:prstGeom prst="rect">
            <a:avLst/>
          </a:prstGeom>
        </p:spPr>
      </p:pic>
      <p:pic>
        <p:nvPicPr>
          <p:cNvPr id="6" name="Image 5" descr="blanchisseuses232279.jpg"/>
          <p:cNvPicPr>
            <a:picLocks noChangeAspect="1"/>
          </p:cNvPicPr>
          <p:nvPr/>
        </p:nvPicPr>
        <p:blipFill>
          <a:blip r:embed="rId4" cstate="print"/>
          <a:stretch>
            <a:fillRect/>
          </a:stretch>
        </p:blipFill>
        <p:spPr>
          <a:xfrm>
            <a:off x="827584" y="332656"/>
            <a:ext cx="3384376" cy="2720560"/>
          </a:xfrm>
          <a:prstGeom prst="rect">
            <a:avLst/>
          </a:prstGeom>
        </p:spPr>
      </p:pic>
      <p:pic>
        <p:nvPicPr>
          <p:cNvPr id="7" name="Image 6" descr="Cour de ferme.jpg"/>
          <p:cNvPicPr>
            <a:picLocks noChangeAspect="1"/>
          </p:cNvPicPr>
          <p:nvPr/>
        </p:nvPicPr>
        <p:blipFill>
          <a:blip r:embed="rId5" cstate="print"/>
          <a:stretch>
            <a:fillRect/>
          </a:stretch>
        </p:blipFill>
        <p:spPr>
          <a:xfrm>
            <a:off x="4644008" y="3356992"/>
            <a:ext cx="3717823" cy="28083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uce 13.jpg"/>
          <p:cNvPicPr>
            <a:picLocks noChangeAspect="1"/>
          </p:cNvPicPr>
          <p:nvPr/>
        </p:nvPicPr>
        <p:blipFill>
          <a:blip r:embed="rId2" cstate="print"/>
          <a:stretch>
            <a:fillRect/>
          </a:stretch>
        </p:blipFill>
        <p:spPr>
          <a:xfrm>
            <a:off x="539552" y="836712"/>
            <a:ext cx="3588106" cy="2592288"/>
          </a:xfrm>
          <a:prstGeom prst="rect">
            <a:avLst/>
          </a:prstGeom>
        </p:spPr>
      </p:pic>
      <p:sp>
        <p:nvSpPr>
          <p:cNvPr id="5" name="ZoneTexte 4"/>
          <p:cNvSpPr txBox="1"/>
          <p:nvPr/>
        </p:nvSpPr>
        <p:spPr>
          <a:xfrm>
            <a:off x="0" y="188640"/>
            <a:ext cx="9144000" cy="523220"/>
          </a:xfrm>
          <a:prstGeom prst="rect">
            <a:avLst/>
          </a:prstGeom>
          <a:noFill/>
        </p:spPr>
        <p:txBody>
          <a:bodyPr wrap="square" rtlCol="0">
            <a:spAutoFit/>
          </a:bodyPr>
          <a:lstStyle/>
          <a:p>
            <a:pPr algn="ctr"/>
            <a:r>
              <a:rPr lang="fr-FR" sz="2800" dirty="0" smtClean="0">
                <a:solidFill>
                  <a:srgbClr val="FFC000"/>
                </a:solidFill>
                <a:latin typeface="Comic Sans MS" pitchFamily="66" charset="0"/>
              </a:rPr>
              <a:t>Avec le baron Haussmann Paris se modernise</a:t>
            </a:r>
            <a:endParaRPr lang="fr-FR" sz="2800" dirty="0">
              <a:solidFill>
                <a:srgbClr val="FFC000"/>
              </a:solidFill>
              <a:latin typeface="Comic Sans MS" pitchFamily="66" charset="0"/>
            </a:endParaRPr>
          </a:p>
        </p:txBody>
      </p:sp>
      <p:pic>
        <p:nvPicPr>
          <p:cNvPr id="7" name="Image 6" descr="travailleur_dans_la_rue_reeaumu177097.jpg"/>
          <p:cNvPicPr>
            <a:picLocks noChangeAspect="1"/>
          </p:cNvPicPr>
          <p:nvPr/>
        </p:nvPicPr>
        <p:blipFill>
          <a:blip r:embed="rId3" cstate="print"/>
          <a:stretch>
            <a:fillRect/>
          </a:stretch>
        </p:blipFill>
        <p:spPr>
          <a:xfrm>
            <a:off x="4499686" y="836712"/>
            <a:ext cx="3921556" cy="2520280"/>
          </a:xfrm>
          <a:prstGeom prst="rect">
            <a:avLst/>
          </a:prstGeom>
        </p:spPr>
      </p:pic>
      <p:pic>
        <p:nvPicPr>
          <p:cNvPr id="8" name="Image 7" descr="les carriers.JPG"/>
          <p:cNvPicPr>
            <a:picLocks noChangeAspect="1"/>
          </p:cNvPicPr>
          <p:nvPr/>
        </p:nvPicPr>
        <p:blipFill>
          <a:blip r:embed="rId4" cstate="print"/>
          <a:stretch>
            <a:fillRect/>
          </a:stretch>
        </p:blipFill>
        <p:spPr>
          <a:xfrm>
            <a:off x="539552" y="3860911"/>
            <a:ext cx="4536504" cy="2272588"/>
          </a:xfrm>
          <a:prstGeom prst="rect">
            <a:avLst/>
          </a:prstGeom>
        </p:spPr>
      </p:pic>
      <p:pic>
        <p:nvPicPr>
          <p:cNvPr id="9" name="Image 8" descr="marteau piqueur.JPG"/>
          <p:cNvPicPr>
            <a:picLocks noChangeAspect="1"/>
          </p:cNvPicPr>
          <p:nvPr/>
        </p:nvPicPr>
        <p:blipFill>
          <a:blip r:embed="rId5" cstate="print"/>
          <a:stretch>
            <a:fillRect/>
          </a:stretch>
        </p:blipFill>
        <p:spPr>
          <a:xfrm>
            <a:off x="5364088" y="3861048"/>
            <a:ext cx="3312368" cy="23043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383</TotalTime>
  <Words>202</Words>
  <Application>Microsoft Office PowerPoint</Application>
  <PresentationFormat>Affichage à l'écran (4:3)</PresentationFormat>
  <Paragraphs>48</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Technique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THIRY</dc:creator>
  <cp:lastModifiedBy>THIRY</cp:lastModifiedBy>
  <cp:revision>69</cp:revision>
  <dcterms:created xsi:type="dcterms:W3CDTF">2022-08-10T13:30:59Z</dcterms:created>
  <dcterms:modified xsi:type="dcterms:W3CDTF">2022-10-21T14:23:29Z</dcterms:modified>
</cp:coreProperties>
</file>