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4" r:id="rId4"/>
    <p:sldId id="261" r:id="rId5"/>
    <p:sldId id="279" r:id="rId6"/>
    <p:sldId id="262" r:id="rId7"/>
    <p:sldId id="275" r:id="rId8"/>
    <p:sldId id="276" r:id="rId9"/>
    <p:sldId id="263" r:id="rId10"/>
    <p:sldId id="269" r:id="rId11"/>
    <p:sldId id="270" r:id="rId12"/>
    <p:sldId id="271" r:id="rId13"/>
    <p:sldId id="272" r:id="rId14"/>
    <p:sldId id="282" r:id="rId15"/>
    <p:sldId id="283" r:id="rId16"/>
    <p:sldId id="277" r:id="rId17"/>
    <p:sldId id="266" r:id="rId18"/>
    <p:sldId id="278" r:id="rId19"/>
    <p:sldId id="268" r:id="rId20"/>
    <p:sldId id="267" r:id="rId21"/>
    <p:sldId id="264" r:id="rId22"/>
    <p:sldId id="265" r:id="rId23"/>
    <p:sldId id="258" r:id="rId24"/>
    <p:sldId id="259" r:id="rId25"/>
    <p:sldId id="260" r:id="rId26"/>
    <p:sldId id="280" r:id="rId27"/>
    <p:sldId id="281"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5A31A3-2940-FD5C-8CA8-C0AEAEE927B2}" name="Michel STELLY" initials="MS" userId="5b8a47c9d4b8bdc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72"/>
      </p:cViewPr>
      <p:guideLst/>
    </p:cSldViewPr>
  </p:slideViewPr>
  <p:notesTextViewPr>
    <p:cViewPr>
      <p:scale>
        <a:sx n="1" d="1"/>
        <a:sy n="1" d="1"/>
      </p:scale>
      <p:origin x="0" y="0"/>
    </p:cViewPr>
  </p:notesTextViewPr>
  <p:sorterViewPr>
    <p:cViewPr>
      <p:scale>
        <a:sx n="100" d="100"/>
        <a:sy n="100" d="100"/>
      </p:scale>
      <p:origin x="0" y="-27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69D0B-CB89-537E-B62A-C3E6FDA17C9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C59323E-4F34-1D31-FEC5-C80C461882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4CC6FBE-274A-4559-4D5D-F70CAEB2E6C6}"/>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5" name="Espace réservé du pied de page 4">
            <a:extLst>
              <a:ext uri="{FF2B5EF4-FFF2-40B4-BE49-F238E27FC236}">
                <a16:creationId xmlns:a16="http://schemas.microsoft.com/office/drawing/2014/main" id="{65D4BB86-4F88-E544-FDCE-40D0196198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1415737-2A38-B921-F68A-8B82856F3A9C}"/>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84936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0A3FFE-5D6D-B527-AD48-054662086E8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FF4834-598E-E2C5-69E7-AB039E8A7FB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A7555C-9805-F1E2-C090-9EF70E2294F5}"/>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5" name="Espace réservé du pied de page 4">
            <a:extLst>
              <a:ext uri="{FF2B5EF4-FFF2-40B4-BE49-F238E27FC236}">
                <a16:creationId xmlns:a16="http://schemas.microsoft.com/office/drawing/2014/main" id="{46871F08-F697-7AD6-185B-A131EEDC38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44A74A-68A1-5B40-51F0-0BB1F8488B69}"/>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240337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C0D2100-D837-FF7B-CFBF-FBCD21FABBF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8686E42-876A-1FB9-B034-2264E18A906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B2179B-F848-C08A-13DF-37CD481DF368}"/>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5" name="Espace réservé du pied de page 4">
            <a:extLst>
              <a:ext uri="{FF2B5EF4-FFF2-40B4-BE49-F238E27FC236}">
                <a16:creationId xmlns:a16="http://schemas.microsoft.com/office/drawing/2014/main" id="{15B6A92F-C632-37D7-DDB1-6B4C5614CE1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54C1AB-9D89-5F8E-98B5-C77E2D96A3BE}"/>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249523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8A4D12-3B3C-BADF-B396-0F8C6A47F2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2C154B4-2840-C7C7-1F94-996402DD100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7A6C89-17E5-ADCE-0D74-820E706F2FD5}"/>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5" name="Espace réservé du pied de page 4">
            <a:extLst>
              <a:ext uri="{FF2B5EF4-FFF2-40B4-BE49-F238E27FC236}">
                <a16:creationId xmlns:a16="http://schemas.microsoft.com/office/drawing/2014/main" id="{6219B9FC-B9B2-02D7-44AA-B6FA459B2C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67F4F0-C2F1-597B-4169-965E41E8EEF6}"/>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56527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6EA549-3BA9-56A4-52A4-D53C868F497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096EAC9-B2EA-0633-D1A3-AAF7ED3BC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22A46AC-53EF-F625-E12B-674CDA4801FB}"/>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5" name="Espace réservé du pied de page 4">
            <a:extLst>
              <a:ext uri="{FF2B5EF4-FFF2-40B4-BE49-F238E27FC236}">
                <a16:creationId xmlns:a16="http://schemas.microsoft.com/office/drawing/2014/main" id="{2E664432-3443-4D6D-E14C-BBF9A92071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D308FB-68D1-26FE-D050-3E37C4C7150F}"/>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369692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F27FE9-1BBB-12A7-A35A-AF6E5CC4A2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92EE442-3C67-F187-B6C5-2D805D399B5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449D0CD-9CAE-82A6-8BAF-0EE749627BC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C3F0BB5-3671-06FA-84CE-794207FEF097}"/>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6" name="Espace réservé du pied de page 5">
            <a:extLst>
              <a:ext uri="{FF2B5EF4-FFF2-40B4-BE49-F238E27FC236}">
                <a16:creationId xmlns:a16="http://schemas.microsoft.com/office/drawing/2014/main" id="{5E090FF0-ED75-3A57-C44B-41FF85EDF9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FA0667-B5EA-EA9E-6A20-D972EDEA9BDE}"/>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62125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ED15F-3F59-8F70-6F53-59E5538B37E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6F99CA4-CFBB-3119-37E5-95FA269F01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2A708E8-F97A-BBB4-51DA-71A492792E8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767DB9B-7C3B-A5F2-3D2F-B7DF65E425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CDD3A50-8D2E-3AAA-4F92-3946673011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99D087F-0ACD-A63A-4558-EC90547371E6}"/>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8" name="Espace réservé du pied de page 7">
            <a:extLst>
              <a:ext uri="{FF2B5EF4-FFF2-40B4-BE49-F238E27FC236}">
                <a16:creationId xmlns:a16="http://schemas.microsoft.com/office/drawing/2014/main" id="{0B163FCE-3A6B-CE15-122E-5C51225235B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29513A2-BBD8-0498-8126-F654A039449F}"/>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389850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14FA6-2A0F-9923-F80A-001228FC10E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307EAB5-FA06-FCF7-758D-DE4D577DD904}"/>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4" name="Espace réservé du pied de page 3">
            <a:extLst>
              <a:ext uri="{FF2B5EF4-FFF2-40B4-BE49-F238E27FC236}">
                <a16:creationId xmlns:a16="http://schemas.microsoft.com/office/drawing/2014/main" id="{31CF31DF-DCA7-2EC5-DC7A-9D6723CB42F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931362A-E09F-0310-B2D5-5F13AE763215}"/>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230458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F9E0E7E-C08A-BF8C-72FF-A5EB4B26C06B}"/>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3" name="Espace réservé du pied de page 2">
            <a:extLst>
              <a:ext uri="{FF2B5EF4-FFF2-40B4-BE49-F238E27FC236}">
                <a16:creationId xmlns:a16="http://schemas.microsoft.com/office/drawing/2014/main" id="{5FF1F930-7DDD-9192-6774-C78B1BA3338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E3427A2-3922-FB4D-F86F-BD4794DAB2F1}"/>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331560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16942-A659-B2A6-DC94-CF3F6C4F861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568F80B-1F06-FBA5-7F82-76F7ABE5AF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624E0BA-B701-40E6-7BD0-29E5942D9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622420A-B726-615D-497B-A19A9045F7A4}"/>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6" name="Espace réservé du pied de page 5">
            <a:extLst>
              <a:ext uri="{FF2B5EF4-FFF2-40B4-BE49-F238E27FC236}">
                <a16:creationId xmlns:a16="http://schemas.microsoft.com/office/drawing/2014/main" id="{4C91BCB6-227F-7FA7-5644-5F14683DA19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1C4F5F-EAD9-CB10-196E-6D74A12CB5D3}"/>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73054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ADDA1E-BB03-DFEE-3B2E-2B4CDF0D014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0194FE9-957B-94C6-3DBB-665834C3B2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DB8E4D5-2C06-D42A-AC0D-653A8F898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4F9A05A-3F2E-8846-6440-44B9DBD4447E}"/>
              </a:ext>
            </a:extLst>
          </p:cNvPr>
          <p:cNvSpPr>
            <a:spLocks noGrp="1"/>
          </p:cNvSpPr>
          <p:nvPr>
            <p:ph type="dt" sz="half" idx="10"/>
          </p:nvPr>
        </p:nvSpPr>
        <p:spPr/>
        <p:txBody>
          <a:bodyPr/>
          <a:lstStyle/>
          <a:p>
            <a:fld id="{6E724960-B48B-4218-B33B-46258026AD9C}" type="datetimeFigureOut">
              <a:rPr lang="fr-FR" smtClean="0"/>
              <a:t>12/05/2023</a:t>
            </a:fld>
            <a:endParaRPr lang="fr-FR"/>
          </a:p>
        </p:txBody>
      </p:sp>
      <p:sp>
        <p:nvSpPr>
          <p:cNvPr id="6" name="Espace réservé du pied de page 5">
            <a:extLst>
              <a:ext uri="{FF2B5EF4-FFF2-40B4-BE49-F238E27FC236}">
                <a16:creationId xmlns:a16="http://schemas.microsoft.com/office/drawing/2014/main" id="{4369FE82-3FAE-2CEE-58D6-915ECD14E9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0A3BA27-B427-97E1-37C6-43D2C037CE3D}"/>
              </a:ext>
            </a:extLst>
          </p:cNvPr>
          <p:cNvSpPr>
            <a:spLocks noGrp="1"/>
          </p:cNvSpPr>
          <p:nvPr>
            <p:ph type="sldNum" sz="quarter" idx="12"/>
          </p:nvPr>
        </p:nvSpPr>
        <p:spPr/>
        <p:txBody>
          <a:bodyPr/>
          <a:lstStyle/>
          <a:p>
            <a:fld id="{B8B1D7C7-BF59-4334-B907-7D40B73FF6D2}" type="slidenum">
              <a:rPr lang="fr-FR" smtClean="0"/>
              <a:t>‹N°›</a:t>
            </a:fld>
            <a:endParaRPr lang="fr-FR"/>
          </a:p>
        </p:txBody>
      </p:sp>
    </p:spTree>
    <p:extLst>
      <p:ext uri="{BB962C8B-B14F-4D97-AF65-F5344CB8AC3E}">
        <p14:creationId xmlns:p14="http://schemas.microsoft.com/office/powerpoint/2010/main" val="3494661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E09B363-5CA4-05C1-6D35-18461C637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030765E-4A83-29F0-8F3E-6347070F19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B79408-B04C-8397-EE61-AB5889CA1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24960-B48B-4218-B33B-46258026AD9C}" type="datetimeFigureOut">
              <a:rPr lang="fr-FR" smtClean="0"/>
              <a:t>12/05/2023</a:t>
            </a:fld>
            <a:endParaRPr lang="fr-FR"/>
          </a:p>
        </p:txBody>
      </p:sp>
      <p:sp>
        <p:nvSpPr>
          <p:cNvPr id="5" name="Espace réservé du pied de page 4">
            <a:extLst>
              <a:ext uri="{FF2B5EF4-FFF2-40B4-BE49-F238E27FC236}">
                <a16:creationId xmlns:a16="http://schemas.microsoft.com/office/drawing/2014/main" id="{91F46A96-F15D-9F14-EA19-F5D908D03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422CB94-8EC5-E6B1-7F22-CF16DF58A1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1D7C7-BF59-4334-B907-7D40B73FF6D2}" type="slidenum">
              <a:rPr lang="fr-FR" smtClean="0"/>
              <a:t>‹N°›</a:t>
            </a:fld>
            <a:endParaRPr lang="fr-FR"/>
          </a:p>
        </p:txBody>
      </p:sp>
    </p:spTree>
    <p:extLst>
      <p:ext uri="{BB962C8B-B14F-4D97-AF65-F5344CB8AC3E}">
        <p14:creationId xmlns:p14="http://schemas.microsoft.com/office/powerpoint/2010/main" val="17963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E05AD5-CB1E-6BBC-F398-D38B9A82E4A9}"/>
              </a:ext>
            </a:extLst>
          </p:cNvPr>
          <p:cNvSpPr>
            <a:spLocks noGrp="1"/>
          </p:cNvSpPr>
          <p:nvPr>
            <p:ph type="ctrTitle"/>
          </p:nvPr>
        </p:nvSpPr>
        <p:spPr>
          <a:xfrm>
            <a:off x="1229802" y="700943"/>
            <a:ext cx="9143999" cy="3910813"/>
          </a:xfrm>
        </p:spPr>
        <p:txBody>
          <a:bodyPr anchor="t">
            <a:normAutofit/>
          </a:bodyPr>
          <a:lstStyle/>
          <a:p>
            <a:r>
              <a:rPr lang="fr-FR" dirty="0"/>
              <a:t>L’évolution sociale de la famille berrichonne de Jean GABILLAUD (1811-1878).</a:t>
            </a:r>
            <a:br>
              <a:rPr lang="fr-FR" dirty="0"/>
            </a:br>
            <a:r>
              <a:rPr lang="fr-FR" sz="4800" i="1" dirty="0"/>
              <a:t>(Travail en cours).</a:t>
            </a:r>
          </a:p>
        </p:txBody>
      </p:sp>
      <p:sp>
        <p:nvSpPr>
          <p:cNvPr id="3" name="Sous-titre 2">
            <a:extLst>
              <a:ext uri="{FF2B5EF4-FFF2-40B4-BE49-F238E27FC236}">
                <a16:creationId xmlns:a16="http://schemas.microsoft.com/office/drawing/2014/main" id="{16AF12EE-0078-8865-00B2-32579DA08EE5}"/>
              </a:ext>
            </a:extLst>
          </p:cNvPr>
          <p:cNvSpPr>
            <a:spLocks noGrp="1"/>
          </p:cNvSpPr>
          <p:nvPr>
            <p:ph type="subTitle" idx="1"/>
          </p:nvPr>
        </p:nvSpPr>
        <p:spPr>
          <a:xfrm rot="10800000" flipV="1">
            <a:off x="7836060" y="5257800"/>
            <a:ext cx="2831939" cy="1143000"/>
          </a:xfrm>
        </p:spPr>
        <p:txBody>
          <a:bodyPr>
            <a:normAutofit fontScale="92500" lnSpcReduction="20000"/>
          </a:bodyPr>
          <a:lstStyle/>
          <a:p>
            <a:r>
              <a:rPr lang="fr-FR" dirty="0"/>
              <a:t>Michel STELLY</a:t>
            </a:r>
          </a:p>
          <a:p>
            <a:r>
              <a:rPr lang="fr-FR" dirty="0"/>
              <a:t>Gometz-le-Châtel</a:t>
            </a:r>
          </a:p>
          <a:p>
            <a:r>
              <a:rPr lang="fr-FR" dirty="0"/>
              <a:t>13-05-2023</a:t>
            </a:r>
          </a:p>
        </p:txBody>
      </p:sp>
    </p:spTree>
    <p:extLst>
      <p:ext uri="{BB962C8B-B14F-4D97-AF65-F5344CB8AC3E}">
        <p14:creationId xmlns:p14="http://schemas.microsoft.com/office/powerpoint/2010/main" val="2679259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79A3B-76F6-6322-FE37-40072CCC9758}"/>
              </a:ext>
            </a:extLst>
          </p:cNvPr>
          <p:cNvSpPr>
            <a:spLocks noGrp="1"/>
          </p:cNvSpPr>
          <p:nvPr>
            <p:ph type="title"/>
          </p:nvPr>
        </p:nvSpPr>
        <p:spPr/>
        <p:txBody>
          <a:bodyPr/>
          <a:lstStyle/>
          <a:p>
            <a:pPr algn="ctr"/>
            <a:r>
              <a:rPr lang="fr-FR" dirty="0"/>
              <a:t>Les enfants (1).</a:t>
            </a:r>
          </a:p>
        </p:txBody>
      </p:sp>
      <p:sp>
        <p:nvSpPr>
          <p:cNvPr id="3" name="Espace réservé du contenu 2">
            <a:extLst>
              <a:ext uri="{FF2B5EF4-FFF2-40B4-BE49-F238E27FC236}">
                <a16:creationId xmlns:a16="http://schemas.microsoft.com/office/drawing/2014/main" id="{101943D0-E69A-3863-3E46-A96463A414E8}"/>
              </a:ext>
            </a:extLst>
          </p:cNvPr>
          <p:cNvSpPr>
            <a:spLocks noGrp="1"/>
          </p:cNvSpPr>
          <p:nvPr>
            <p:ph idx="1"/>
          </p:nvPr>
        </p:nvSpPr>
        <p:spPr/>
        <p:txBody>
          <a:bodyPr>
            <a:normAutofit fontScale="92500" lnSpcReduction="20000"/>
          </a:bodyPr>
          <a:lstStyle/>
          <a:p>
            <a:r>
              <a:rPr lang="fr-FR" dirty="0"/>
              <a:t>Catherine (1840-1889): se marie à 19,5 ans avec un veuf âgé de 39,5 ans. Peut-être un enfant né 2 semaines après le mariage. Domestique à son mariage. Cinq enfants dont un seul se mariera. Son mari est journalier.</a:t>
            </a:r>
          </a:p>
          <a:p>
            <a:r>
              <a:rPr lang="fr-FR" dirty="0"/>
              <a:t>Jean (1842-1873): se marie à 22,5 ans avec une femme âgée de 20 ans. Domestiques tous les deux. Trois enfants dont un seul se mariera. Les 2 époux décèdent à l’été 1873 à 10 jours d’intervalle en laissant 3 enfants dont le plus jeune décèdera un mois plus tard et l’ainée décèdera à 14,5 ans à l’hospice de Châteauroux. Jean sait lire et écrire.</a:t>
            </a:r>
          </a:p>
          <a:p>
            <a:r>
              <a:rPr lang="fr-FR" dirty="0"/>
              <a:t>Marguerite (1844-1823?):un fils naturel alors qu’elle a 22 ans. Elle tient la maison après le décès de sa mère en 1861 et jusqu’au départ de son père en 1876. Elle est métayère en 1876. En 1877 elle se marie en 1877 avec un vigneron âgé de 35 ans déjà veuf 2 fois et ayant 2 enfants. Le couple aura aussi 2 enfants.</a:t>
            </a:r>
          </a:p>
          <a:p>
            <a:endParaRPr lang="fr-FR" dirty="0"/>
          </a:p>
        </p:txBody>
      </p:sp>
    </p:spTree>
    <p:extLst>
      <p:ext uri="{BB962C8B-B14F-4D97-AF65-F5344CB8AC3E}">
        <p14:creationId xmlns:p14="http://schemas.microsoft.com/office/powerpoint/2010/main" val="1953152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328CD6-44B8-0C47-A096-A282ABD01917}"/>
              </a:ext>
            </a:extLst>
          </p:cNvPr>
          <p:cNvSpPr>
            <a:spLocks noGrp="1"/>
          </p:cNvSpPr>
          <p:nvPr>
            <p:ph type="title"/>
          </p:nvPr>
        </p:nvSpPr>
        <p:spPr/>
        <p:txBody>
          <a:bodyPr/>
          <a:lstStyle/>
          <a:p>
            <a:r>
              <a:rPr lang="fr-FR" dirty="0"/>
              <a:t>Les enfants (2).</a:t>
            </a:r>
          </a:p>
        </p:txBody>
      </p:sp>
      <p:sp>
        <p:nvSpPr>
          <p:cNvPr id="3" name="Espace réservé du contenu 2">
            <a:extLst>
              <a:ext uri="{FF2B5EF4-FFF2-40B4-BE49-F238E27FC236}">
                <a16:creationId xmlns:a16="http://schemas.microsoft.com/office/drawing/2014/main" id="{FC44F208-B5FF-980C-432C-C8546C0C880B}"/>
              </a:ext>
            </a:extLst>
          </p:cNvPr>
          <p:cNvSpPr>
            <a:spLocks noGrp="1"/>
          </p:cNvSpPr>
          <p:nvPr>
            <p:ph idx="1"/>
          </p:nvPr>
        </p:nvSpPr>
        <p:spPr/>
        <p:txBody>
          <a:bodyPr>
            <a:normAutofit lnSpcReduction="10000"/>
          </a:bodyPr>
          <a:lstStyle/>
          <a:p>
            <a:r>
              <a:rPr lang="fr-FR" dirty="0"/>
              <a:t>Rose (1846-après 1911): elle se marie à 28 ans avec un homme de 27 ans, vigneron puis journalier qui ne sait pas signer. Cigarière puis journalière, tisserande. Trois enfants qui vivront à Déols et Châteauroux, C’est chez ce couple que Jean décède.</a:t>
            </a:r>
          </a:p>
          <a:p>
            <a:r>
              <a:rPr lang="fr-FR" dirty="0"/>
              <a:t>Marie (1848-1902): âgée de 30 ans, elle épouse un veuf de 39 ans ayant encore 2 enfants de 10 et 6 ans. Ils sont tous les deux fileurs de laine. Pas d’enfant?</a:t>
            </a:r>
          </a:p>
          <a:p>
            <a:r>
              <a:rPr lang="fr-FR" dirty="0"/>
              <a:t>Jules (1850-1851).</a:t>
            </a:r>
          </a:p>
          <a:p>
            <a:r>
              <a:rPr lang="fr-FR" dirty="0"/>
              <a:t>Marie Louise (1851- ):à 23 ans elle épouse un journalier de ans qui sera par la suite garde  chasse et garde particulier. Trois enfants dont un seul se mariera.</a:t>
            </a:r>
          </a:p>
          <a:p>
            <a:endParaRPr lang="fr-FR" dirty="0"/>
          </a:p>
        </p:txBody>
      </p:sp>
    </p:spTree>
    <p:extLst>
      <p:ext uri="{BB962C8B-B14F-4D97-AF65-F5344CB8AC3E}">
        <p14:creationId xmlns:p14="http://schemas.microsoft.com/office/powerpoint/2010/main" val="1899793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C083C-2305-D341-FAE5-49B04E258EAF}"/>
              </a:ext>
            </a:extLst>
          </p:cNvPr>
          <p:cNvSpPr>
            <a:spLocks noGrp="1"/>
          </p:cNvSpPr>
          <p:nvPr>
            <p:ph type="title"/>
          </p:nvPr>
        </p:nvSpPr>
        <p:spPr/>
        <p:txBody>
          <a:bodyPr/>
          <a:lstStyle/>
          <a:p>
            <a:r>
              <a:rPr lang="fr-FR" dirty="0"/>
              <a:t>Les enfants (3).</a:t>
            </a:r>
          </a:p>
        </p:txBody>
      </p:sp>
      <p:sp>
        <p:nvSpPr>
          <p:cNvPr id="3" name="Espace réservé du contenu 2">
            <a:extLst>
              <a:ext uri="{FF2B5EF4-FFF2-40B4-BE49-F238E27FC236}">
                <a16:creationId xmlns:a16="http://schemas.microsoft.com/office/drawing/2014/main" id="{74AAA810-9A57-5320-FB69-280BE000355F}"/>
              </a:ext>
            </a:extLst>
          </p:cNvPr>
          <p:cNvSpPr>
            <a:spLocks noGrp="1"/>
          </p:cNvSpPr>
          <p:nvPr>
            <p:ph idx="1"/>
          </p:nvPr>
        </p:nvSpPr>
        <p:spPr/>
        <p:txBody>
          <a:bodyPr>
            <a:normAutofit fontScale="85000" lnSpcReduction="10000"/>
          </a:bodyPr>
          <a:lstStyle/>
          <a:p>
            <a:r>
              <a:rPr lang="fr-FR" dirty="0"/>
              <a:t>Madeleine (1853-après 1902): à 30 ans elle épouse un perruquier puis coiffeur âgé de 26 ans. Quatre enfants dont Jules (1881-1948) photographe à Châteauroux puis Tours, blessé de guerre.</a:t>
            </a:r>
          </a:p>
          <a:p>
            <a:r>
              <a:rPr lang="fr-FR" dirty="0"/>
              <a:t>Jules (1855-1856).</a:t>
            </a:r>
          </a:p>
          <a:p>
            <a:r>
              <a:rPr lang="fr-FR" dirty="0"/>
              <a:t>Jeanne (Joséphine) (1857-après 1902): à 27 ans elle épouse un journalier de 29 ans qui travaillera un moment comme brasseur à Déols. Trois enfants qui vivront dans la région parisienne.</a:t>
            </a:r>
          </a:p>
          <a:p>
            <a:r>
              <a:rPr lang="fr-FR" dirty="0"/>
              <a:t>Pierre Auguste (1860-après 1936): à 28 ans il épouse une veuve de 30 ans. Un enfant qui meurt pour la France en 1917. Pierre est journalier travaillant pour plusieurs patrons (1901), cultivateur-patron (1906 à 1911), propriétaire exploitant patron (1921 à 1936). Par 3 fois on rencontre dans les recensements des enfants étrangers au couple: en 1896 une nièce de 3 ans et un neveu d’un an (qui ne sont pas de la famille) et en 1811 un garçon de 11 ans qui est en garde. </a:t>
            </a:r>
          </a:p>
          <a:p>
            <a:endParaRPr lang="fr-FR" dirty="0"/>
          </a:p>
        </p:txBody>
      </p:sp>
    </p:spTree>
    <p:extLst>
      <p:ext uri="{BB962C8B-B14F-4D97-AF65-F5344CB8AC3E}">
        <p14:creationId xmlns:p14="http://schemas.microsoft.com/office/powerpoint/2010/main" val="1086887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5C1B6E-D43D-8DC2-4660-87712B47AE44}"/>
              </a:ext>
            </a:extLst>
          </p:cNvPr>
          <p:cNvSpPr>
            <a:spLocks noGrp="1"/>
          </p:cNvSpPr>
          <p:nvPr>
            <p:ph type="title"/>
          </p:nvPr>
        </p:nvSpPr>
        <p:spPr/>
        <p:txBody>
          <a:bodyPr>
            <a:normAutofit fontScale="90000"/>
          </a:bodyPr>
          <a:lstStyle/>
          <a:p>
            <a:r>
              <a:rPr lang="fr-FR" sz="4400" kern="100" dirty="0">
                <a:effectLst/>
                <a:latin typeface="Calibri" panose="020F0502020204030204" pitchFamily="34" charset="0"/>
                <a:ea typeface="Calibri" panose="020F0502020204030204" pitchFamily="34" charset="0"/>
                <a:cs typeface="Times New Roman" panose="02020603050405020304" pitchFamily="18" charset="0"/>
              </a:rPr>
              <a:t>Pourquoi une scolarisation intermittente ou nulle au milieu du 19</a:t>
            </a:r>
            <a:r>
              <a:rPr lang="fr-FR" sz="4400" kern="100" baseline="30000" dirty="0">
                <a:effectLst/>
                <a:latin typeface="Calibri" panose="020F0502020204030204" pitchFamily="34" charset="0"/>
                <a:ea typeface="Calibri" panose="020F0502020204030204" pitchFamily="34" charset="0"/>
                <a:cs typeface="Times New Roman" panose="02020603050405020304" pitchFamily="18" charset="0"/>
              </a:rPr>
              <a:t>ème</a:t>
            </a:r>
            <a:r>
              <a:rPr lang="fr-FR" sz="4400" kern="100" dirty="0">
                <a:effectLst/>
                <a:latin typeface="Calibri" panose="020F0502020204030204" pitchFamily="34" charset="0"/>
                <a:ea typeface="Calibri" panose="020F0502020204030204" pitchFamily="34" charset="0"/>
                <a:cs typeface="Times New Roman" panose="02020603050405020304" pitchFamily="18" charset="0"/>
              </a:rPr>
              <a:t> siècle dans la région ?</a:t>
            </a:r>
            <a:br>
              <a:rPr lang="fr-FR" sz="4400" kern="1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id="{FA2E3341-8501-1661-4011-5A20904801FA}"/>
              </a:ext>
            </a:extLst>
          </p:cNvPr>
          <p:cNvSpPr>
            <a:spLocks noGrp="1"/>
          </p:cNvSpPr>
          <p:nvPr>
            <p:ph idx="1"/>
          </p:nvPr>
        </p:nvSpPr>
        <p:spPr/>
        <p:txBody>
          <a:bodyPr>
            <a:normAutofit fontScale="92500" lnSpcReduction="20000"/>
          </a:bodyPr>
          <a:lstStyle/>
          <a:p>
            <a:pPr marL="342900" lvl="0" indent="-342900">
              <a:lnSpc>
                <a:spcPct val="107000"/>
              </a:lnSpc>
              <a:buFont typeface="Symbol" panose="05050102010706020507" pitchFamily="18" charset="2"/>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Dissémination des habitations rurales dans le bocage : longueur du trajet, pas de chemin ou chemin boueux.</a:t>
            </a:r>
          </a:p>
          <a:p>
            <a:pPr marL="342900" lvl="0" indent="-342900">
              <a:lnSpc>
                <a:spcPct val="107000"/>
              </a:lnSpc>
              <a:buFont typeface="Symbol" panose="05050102010706020507" pitchFamily="18" charset="2"/>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Emploi des jeunes enfants à des travaux agricoles comme la garde des animaux : oies, moutons, chèvres…</a:t>
            </a:r>
          </a:p>
          <a:p>
            <a:pPr marL="342900" lvl="0" indent="-342900">
              <a:lnSpc>
                <a:spcPct val="107000"/>
              </a:lnSpc>
              <a:buFont typeface="Symbol" panose="05050102010706020507" pitchFamily="18" charset="2"/>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Obligation de payer l‘instruction : élèves gratuits non pris en compte par l’instituteur. La gratuité de l’enseignement primaire date de la loi du 16 juin 1881.</a:t>
            </a:r>
          </a:p>
          <a:p>
            <a:pPr marL="342900" lvl="0" indent="-342900">
              <a:lnSpc>
                <a:spcPct val="107000"/>
              </a:lnSpc>
              <a:buFont typeface="Symbol" panose="05050102010706020507" pitchFamily="18" charset="2"/>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Les parents et les notables ne voient pas l’intérêt d’éduquer les enfants des paysans. Rôle des maçons allant à Paris.</a:t>
            </a:r>
          </a:p>
          <a:p>
            <a:pPr marL="342900" lvl="0" indent="-342900">
              <a:lnSpc>
                <a:spcPct val="107000"/>
              </a:lnSpc>
              <a:buFont typeface="Symbol" panose="05050102010706020507" pitchFamily="18" charset="2"/>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Il n’y a pas d’école ou d’enseignant dans le village. Exemple Chalais (715 habitants en 1856) un instituteur âgé de 27 ans au recensement de 1851; pas d’instituteur en 1856.</a:t>
            </a:r>
          </a:p>
          <a:p>
            <a:pPr marL="342900" lvl="0" indent="-342900">
              <a:lnSpc>
                <a:spcPct val="107000"/>
              </a:lnSpc>
              <a:spcAft>
                <a:spcPts val="800"/>
              </a:spcAft>
              <a:buFont typeface="Symbol" panose="05050102010706020507" pitchFamily="18" charset="2"/>
              <a:buChar char=""/>
            </a:pPr>
            <a:r>
              <a:rPr lang="fr-FR" sz="2400" kern="100" dirty="0">
                <a:effectLst/>
                <a:latin typeface="Calibri" panose="020F0502020204030204" pitchFamily="34" charset="0"/>
                <a:ea typeface="Calibri" panose="020F0502020204030204" pitchFamily="34" charset="0"/>
                <a:cs typeface="Times New Roman" panose="02020603050405020304" pitchFamily="18" charset="0"/>
              </a:rPr>
              <a:t>Situation pire pour les filles.</a:t>
            </a:r>
          </a:p>
          <a:p>
            <a:endParaRPr lang="fr-FR" dirty="0"/>
          </a:p>
        </p:txBody>
      </p:sp>
    </p:spTree>
    <p:extLst>
      <p:ext uri="{BB962C8B-B14F-4D97-AF65-F5344CB8AC3E}">
        <p14:creationId xmlns:p14="http://schemas.microsoft.com/office/powerpoint/2010/main" val="2594861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66831F-BD07-D928-2757-C47E333EECC6}"/>
              </a:ext>
            </a:extLst>
          </p:cNvPr>
          <p:cNvSpPr>
            <a:spLocks noGrp="1"/>
          </p:cNvSpPr>
          <p:nvPr>
            <p:ph type="title"/>
          </p:nvPr>
        </p:nvSpPr>
        <p:spPr/>
        <p:txBody>
          <a:bodyPr/>
          <a:lstStyle/>
          <a:p>
            <a:pPr algn="ctr"/>
            <a:r>
              <a:rPr lang="fr-FR" dirty="0"/>
              <a:t>Ferme de </a:t>
            </a:r>
            <a:r>
              <a:rPr lang="fr-FR" dirty="0" err="1"/>
              <a:t>Longueil</a:t>
            </a:r>
            <a:r>
              <a:rPr lang="fr-FR" dirty="0"/>
              <a:t> à </a:t>
            </a:r>
            <a:r>
              <a:rPr lang="fr-FR" dirty="0" err="1"/>
              <a:t>Velles</a:t>
            </a:r>
            <a:r>
              <a:rPr lang="fr-FR" dirty="0"/>
              <a:t> </a:t>
            </a:r>
            <a:br>
              <a:rPr lang="fr-FR" dirty="0"/>
            </a:br>
            <a:r>
              <a:rPr lang="fr-FR" dirty="0"/>
              <a:t>(1861 à 1866-1872).</a:t>
            </a:r>
          </a:p>
        </p:txBody>
      </p:sp>
      <p:pic>
        <p:nvPicPr>
          <p:cNvPr id="5" name="Espace réservé du contenu 4">
            <a:extLst>
              <a:ext uri="{FF2B5EF4-FFF2-40B4-BE49-F238E27FC236}">
                <a16:creationId xmlns:a16="http://schemas.microsoft.com/office/drawing/2014/main" id="{371AEF16-5D77-FD87-D44E-476A78EA87DE}"/>
              </a:ext>
            </a:extLst>
          </p:cNvPr>
          <p:cNvPicPr>
            <a:picLocks noGrp="1" noChangeAspect="1"/>
          </p:cNvPicPr>
          <p:nvPr>
            <p:ph idx="1"/>
          </p:nvPr>
        </p:nvPicPr>
        <p:blipFill>
          <a:blip r:embed="rId2"/>
          <a:stretch>
            <a:fillRect/>
          </a:stretch>
        </p:blipFill>
        <p:spPr>
          <a:xfrm>
            <a:off x="1991237" y="1825625"/>
            <a:ext cx="8209525" cy="4351338"/>
          </a:xfrm>
        </p:spPr>
      </p:pic>
    </p:spTree>
    <p:extLst>
      <p:ext uri="{BB962C8B-B14F-4D97-AF65-F5344CB8AC3E}">
        <p14:creationId xmlns:p14="http://schemas.microsoft.com/office/powerpoint/2010/main" val="2570855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853B15-F897-C542-6CBC-36C6397D4DCF}"/>
              </a:ext>
            </a:extLst>
          </p:cNvPr>
          <p:cNvPicPr>
            <a:picLocks noChangeAspect="1"/>
          </p:cNvPicPr>
          <p:nvPr/>
        </p:nvPicPr>
        <p:blipFill>
          <a:blip r:embed="rId2"/>
          <a:stretch>
            <a:fillRect/>
          </a:stretch>
        </p:blipFill>
        <p:spPr>
          <a:xfrm>
            <a:off x="429878" y="0"/>
            <a:ext cx="11332244" cy="6858000"/>
          </a:xfrm>
          <a:prstGeom prst="rect">
            <a:avLst/>
          </a:prstGeom>
        </p:spPr>
      </p:pic>
    </p:spTree>
    <p:extLst>
      <p:ext uri="{BB962C8B-B14F-4D97-AF65-F5344CB8AC3E}">
        <p14:creationId xmlns:p14="http://schemas.microsoft.com/office/powerpoint/2010/main" val="407045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E90134-65F1-C5E6-E4CC-0739C6A6A615}"/>
              </a:ext>
            </a:extLst>
          </p:cNvPr>
          <p:cNvSpPr>
            <a:spLocks noGrp="1"/>
          </p:cNvSpPr>
          <p:nvPr>
            <p:ph type="title"/>
          </p:nvPr>
        </p:nvSpPr>
        <p:spPr/>
        <p:txBody>
          <a:bodyPr/>
          <a:lstStyle/>
          <a:p>
            <a:pPr algn="ctr"/>
            <a:r>
              <a:rPr lang="fr-FR" dirty="0"/>
              <a:t>Enfants partis à Déols.</a:t>
            </a:r>
          </a:p>
        </p:txBody>
      </p:sp>
      <p:sp>
        <p:nvSpPr>
          <p:cNvPr id="3" name="Espace réservé du contenu 2">
            <a:extLst>
              <a:ext uri="{FF2B5EF4-FFF2-40B4-BE49-F238E27FC236}">
                <a16:creationId xmlns:a16="http://schemas.microsoft.com/office/drawing/2014/main" id="{D2B39A05-62F7-73EC-FEB0-1808131B42C1}"/>
              </a:ext>
            </a:extLst>
          </p:cNvPr>
          <p:cNvSpPr>
            <a:spLocks noGrp="1"/>
          </p:cNvSpPr>
          <p:nvPr>
            <p:ph idx="1"/>
          </p:nvPr>
        </p:nvSpPr>
        <p:spPr/>
        <p:txBody>
          <a:bodyPr>
            <a:normAutofit fontScale="92500" lnSpcReduction="10000"/>
          </a:bodyPr>
          <a:lstStyle/>
          <a:p>
            <a:r>
              <a:rPr lang="fr-FR" dirty="0"/>
              <a:t>Déols séparé de Châteauroux par l’Indre.</a:t>
            </a:r>
          </a:p>
          <a:p>
            <a:r>
              <a:rPr lang="fr-FR" dirty="0"/>
              <a:t>5 filles y vivront.</a:t>
            </a:r>
          </a:p>
          <a:p>
            <a:r>
              <a:rPr lang="fr-FR" dirty="0"/>
              <a:t>Rose cigarière, épouse en 1874 Jean COMPTE vigneron à Déols puis journalier (suite au phylloxéra arrivé en 1877).</a:t>
            </a:r>
          </a:p>
          <a:p>
            <a:r>
              <a:rPr lang="fr-FR" dirty="0"/>
              <a:t>Marguerite épouse Etienne DELETANG (en 1877) vigneron à Déols.</a:t>
            </a:r>
          </a:p>
          <a:p>
            <a:r>
              <a:rPr lang="fr-FR" dirty="0"/>
              <a:t>Marie épouse François MAQUET (en 1878).Ils sont tous les deux fileurs de laine à Déols.</a:t>
            </a:r>
          </a:p>
          <a:p>
            <a:r>
              <a:rPr lang="fr-FR" dirty="0"/>
              <a:t>Madeleine journalière à Déols en 1878, épouse en 1883 Jules AUDARD perruquier puis coiffeur à Déols.</a:t>
            </a:r>
          </a:p>
          <a:p>
            <a:r>
              <a:rPr lang="fr-FR" dirty="0"/>
              <a:t>Jeanne épouse à Déols en 1884, Louis MORIN. Tous les deux sont journaliers; en 1886 Louis est brasseur. </a:t>
            </a:r>
          </a:p>
        </p:txBody>
      </p:sp>
    </p:spTree>
    <p:extLst>
      <p:ext uri="{BB962C8B-B14F-4D97-AF65-F5344CB8AC3E}">
        <p14:creationId xmlns:p14="http://schemas.microsoft.com/office/powerpoint/2010/main" val="850794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5ED82-E73E-0B8C-74DC-4FE0E7F7E34C}"/>
              </a:ext>
            </a:extLst>
          </p:cNvPr>
          <p:cNvSpPr>
            <a:spLocks noGrp="1"/>
          </p:cNvSpPr>
          <p:nvPr>
            <p:ph type="title"/>
          </p:nvPr>
        </p:nvSpPr>
        <p:spPr/>
        <p:txBody>
          <a:bodyPr/>
          <a:lstStyle/>
          <a:p>
            <a:r>
              <a:rPr lang="fr-FR" dirty="0"/>
              <a:t>La manufacture de tabac de Châteauroux.</a:t>
            </a:r>
          </a:p>
        </p:txBody>
      </p:sp>
      <p:pic>
        <p:nvPicPr>
          <p:cNvPr id="6" name="Espace réservé du contenu 5">
            <a:extLst>
              <a:ext uri="{FF2B5EF4-FFF2-40B4-BE49-F238E27FC236}">
                <a16:creationId xmlns:a16="http://schemas.microsoft.com/office/drawing/2014/main" id="{99ED3308-DCE9-B2BD-EC76-E22E62168AC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3813988" y="1563472"/>
            <a:ext cx="3926955" cy="5931851"/>
          </a:xfrm>
        </p:spPr>
      </p:pic>
      <p:sp>
        <p:nvSpPr>
          <p:cNvPr id="4" name="Espace réservé du contenu 3">
            <a:extLst>
              <a:ext uri="{FF2B5EF4-FFF2-40B4-BE49-F238E27FC236}">
                <a16:creationId xmlns:a16="http://schemas.microsoft.com/office/drawing/2014/main" id="{F00B2CE6-5463-FEF7-1B6F-A0D719EC1E02}"/>
              </a:ext>
            </a:extLst>
          </p:cNvPr>
          <p:cNvSpPr>
            <a:spLocks noGrp="1"/>
          </p:cNvSpPr>
          <p:nvPr>
            <p:ph sz="half" idx="2"/>
          </p:nvPr>
        </p:nvSpPr>
        <p:spPr>
          <a:xfrm>
            <a:off x="2242374" y="1520890"/>
            <a:ext cx="5697977" cy="1045028"/>
          </a:xfrm>
        </p:spPr>
        <p:txBody>
          <a:bodyPr>
            <a:normAutofit fontScale="92500" lnSpcReduction="20000"/>
          </a:bodyPr>
          <a:lstStyle/>
          <a:p>
            <a:pPr algn="ctr"/>
            <a:r>
              <a:rPr lang="fr-FR" dirty="0"/>
              <a:t>Construite de 1858 à 1863. Cigares uniquement. En 1880, 1720 employés dont 1600 « cigarières ».</a:t>
            </a:r>
          </a:p>
        </p:txBody>
      </p:sp>
    </p:spTree>
    <p:extLst>
      <p:ext uri="{BB962C8B-B14F-4D97-AF65-F5344CB8AC3E}">
        <p14:creationId xmlns:p14="http://schemas.microsoft.com/office/powerpoint/2010/main" val="2438385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312017-2914-BEA5-EBF7-FEFF3BE4B1B9}"/>
              </a:ext>
            </a:extLst>
          </p:cNvPr>
          <p:cNvSpPr>
            <a:spLocks noGrp="1"/>
          </p:cNvSpPr>
          <p:nvPr>
            <p:ph type="title"/>
          </p:nvPr>
        </p:nvSpPr>
        <p:spPr/>
        <p:txBody>
          <a:bodyPr/>
          <a:lstStyle/>
          <a:p>
            <a:pPr algn="ctr"/>
            <a:r>
              <a:rPr lang="fr-FR" dirty="0"/>
              <a:t>Enfants restés dans la campagne.</a:t>
            </a:r>
          </a:p>
        </p:txBody>
      </p:sp>
      <p:sp>
        <p:nvSpPr>
          <p:cNvPr id="3" name="Espace réservé du contenu 2">
            <a:extLst>
              <a:ext uri="{FF2B5EF4-FFF2-40B4-BE49-F238E27FC236}">
                <a16:creationId xmlns:a16="http://schemas.microsoft.com/office/drawing/2014/main" id="{8F26CE6D-684B-8E92-F8F4-59378B9470C1}"/>
              </a:ext>
            </a:extLst>
          </p:cNvPr>
          <p:cNvSpPr>
            <a:spLocks noGrp="1"/>
          </p:cNvSpPr>
          <p:nvPr>
            <p:ph idx="1"/>
          </p:nvPr>
        </p:nvSpPr>
        <p:spPr/>
        <p:txBody>
          <a:bodyPr/>
          <a:lstStyle/>
          <a:p>
            <a:r>
              <a:rPr lang="fr-FR" dirty="0"/>
              <a:t>Catherine mariée en 1859 avec Jean DELACOUX journalier.</a:t>
            </a:r>
          </a:p>
          <a:p>
            <a:r>
              <a:rPr lang="fr-FR" dirty="0"/>
              <a:t>Jean domestique dans la région </a:t>
            </a:r>
            <a:r>
              <a:rPr lang="fr-FR" dirty="0" err="1"/>
              <a:t>Velles</a:t>
            </a:r>
            <a:r>
              <a:rPr lang="fr-FR" dirty="0"/>
              <a:t>, </a:t>
            </a:r>
            <a:r>
              <a:rPr lang="fr-FR" dirty="0" err="1"/>
              <a:t>Arthon</a:t>
            </a:r>
            <a:r>
              <a:rPr lang="fr-FR" dirty="0"/>
              <a:t>, Ardentes.</a:t>
            </a:r>
          </a:p>
          <a:p>
            <a:r>
              <a:rPr lang="fr-FR" dirty="0"/>
              <a:t>Marie </a:t>
            </a:r>
            <a:r>
              <a:rPr lang="fr-FR"/>
              <a:t>Louise épouse en 1874 </a:t>
            </a:r>
            <a:r>
              <a:rPr lang="fr-FR" dirty="0"/>
              <a:t>Louis PICAUDON  journalier puis garde chasse et garde particulier à Mers </a:t>
            </a:r>
            <a:r>
              <a:rPr lang="fr-FR"/>
              <a:t>sur Indre.</a:t>
            </a:r>
            <a:endParaRPr lang="fr-FR" dirty="0"/>
          </a:p>
          <a:p>
            <a:r>
              <a:rPr lang="fr-FR" dirty="0"/>
              <a:t>Pierre-Auguste le dernier enfant, est à </a:t>
            </a:r>
            <a:r>
              <a:rPr lang="fr-FR" dirty="0" err="1"/>
              <a:t>Sassierges</a:t>
            </a:r>
            <a:r>
              <a:rPr lang="fr-FR" dirty="0"/>
              <a:t> Saint Germain. </a:t>
            </a:r>
            <a:r>
              <a:rPr lang="fr-FR" dirty="0">
                <a:effectLst/>
                <a:ea typeface="Calibri" panose="020F0502020204030204" pitchFamily="34" charset="0"/>
                <a:cs typeface="Times New Roman" panose="02020603050405020304" pitchFamily="18" charset="0"/>
              </a:rPr>
              <a:t>Pierre est cultivateur (1891), journalier travaillant pour plusieurs patrons (1901), cultivateur-patron (1906, 1911), propriétaire exploitant patron (1921, 1926, 1931, 1936). Ces évolutions dans les dénominations sont-elles représentatives de l’état réel des activités de Pierre-Auguste ?</a:t>
            </a:r>
            <a:endParaRPr lang="fr-FR" dirty="0"/>
          </a:p>
        </p:txBody>
      </p:sp>
    </p:spTree>
    <p:extLst>
      <p:ext uri="{BB962C8B-B14F-4D97-AF65-F5344CB8AC3E}">
        <p14:creationId xmlns:p14="http://schemas.microsoft.com/office/powerpoint/2010/main" val="3491452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94ED62-13A5-EB07-A064-66AFC7C0CBBB}"/>
              </a:ext>
            </a:extLst>
          </p:cNvPr>
          <p:cNvSpPr>
            <a:spLocks noGrp="1"/>
          </p:cNvSpPr>
          <p:nvPr>
            <p:ph type="title"/>
          </p:nvPr>
        </p:nvSpPr>
        <p:spPr/>
        <p:txBody>
          <a:bodyPr/>
          <a:lstStyle/>
          <a:p>
            <a:pPr algn="ctr"/>
            <a:r>
              <a:rPr lang="fr-FR" dirty="0"/>
              <a:t>Contrats de mariage.</a:t>
            </a:r>
          </a:p>
        </p:txBody>
      </p:sp>
      <p:sp>
        <p:nvSpPr>
          <p:cNvPr id="3" name="Espace réservé du contenu 2">
            <a:extLst>
              <a:ext uri="{FF2B5EF4-FFF2-40B4-BE49-F238E27FC236}">
                <a16:creationId xmlns:a16="http://schemas.microsoft.com/office/drawing/2014/main" id="{416681FC-0E48-5D17-42CE-C25BD64325DB}"/>
              </a:ext>
            </a:extLst>
          </p:cNvPr>
          <p:cNvSpPr>
            <a:spLocks noGrp="1"/>
          </p:cNvSpPr>
          <p:nvPr>
            <p:ph idx="1"/>
          </p:nvPr>
        </p:nvSpPr>
        <p:spPr/>
        <p:txBody>
          <a:bodyPr/>
          <a:lstStyle/>
          <a:p>
            <a:r>
              <a:rPr lang="fr-FR" dirty="0"/>
              <a:t>Il semble qu’il n’y a eu un contrat qu’au mariage de Marguerite avec Etienne DELETANG le 15 juin 1877.</a:t>
            </a:r>
          </a:p>
          <a:p>
            <a:r>
              <a:rPr lang="fr-FR" dirty="0"/>
              <a:t>Pourquoi à ce mariage?</a:t>
            </a:r>
          </a:p>
          <a:p>
            <a:pPr lvl="1"/>
            <a:r>
              <a:rPr lang="fr-FR" dirty="0"/>
              <a:t>Le marié étant veuf  il a des droits mobiliers provenant de son précédant mariage.</a:t>
            </a:r>
          </a:p>
          <a:p>
            <a:pPr lvl="1"/>
            <a:r>
              <a:rPr lang="fr-FR" dirty="0"/>
              <a:t>Le père de la mariée lui constitue une dot. C’est </a:t>
            </a:r>
            <a:r>
              <a:rPr lang="fr-FR" dirty="0" err="1"/>
              <a:t>Marguerit</a:t>
            </a:r>
            <a:r>
              <a:rPr lang="fr-FR" dirty="0"/>
              <a:t> </a:t>
            </a:r>
            <a:r>
              <a:rPr lang="fr-FR" dirty="0" err="1"/>
              <a:t>qu</a:t>
            </a:r>
            <a:r>
              <a:rPr lang="fr-FR" dirty="0"/>
              <a:t> a tenu le ménage depuis le décès de sa mère.</a:t>
            </a:r>
          </a:p>
        </p:txBody>
      </p:sp>
    </p:spTree>
    <p:extLst>
      <p:ext uri="{BB962C8B-B14F-4D97-AF65-F5344CB8AC3E}">
        <p14:creationId xmlns:p14="http://schemas.microsoft.com/office/powerpoint/2010/main" val="146208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C8641-6E8B-0649-A926-034E76B47AA5}"/>
              </a:ext>
            </a:extLst>
          </p:cNvPr>
          <p:cNvSpPr>
            <a:spLocks noGrp="1"/>
          </p:cNvSpPr>
          <p:nvPr>
            <p:ph type="title"/>
          </p:nvPr>
        </p:nvSpPr>
        <p:spPr/>
        <p:txBody>
          <a:bodyPr/>
          <a:lstStyle/>
          <a:p>
            <a:pPr algn="ctr"/>
            <a:r>
              <a:rPr lang="fr-FR" dirty="0"/>
              <a:t>Objectifs.</a:t>
            </a:r>
          </a:p>
        </p:txBody>
      </p:sp>
      <p:sp>
        <p:nvSpPr>
          <p:cNvPr id="3" name="Espace réservé du contenu 2">
            <a:extLst>
              <a:ext uri="{FF2B5EF4-FFF2-40B4-BE49-F238E27FC236}">
                <a16:creationId xmlns:a16="http://schemas.microsoft.com/office/drawing/2014/main" id="{6A3732E3-859D-4133-873F-D79B90960F2E}"/>
              </a:ext>
            </a:extLst>
          </p:cNvPr>
          <p:cNvSpPr>
            <a:spLocks noGrp="1"/>
          </p:cNvSpPr>
          <p:nvPr>
            <p:ph idx="1"/>
          </p:nvPr>
        </p:nvSpPr>
        <p:spPr>
          <a:xfrm>
            <a:off x="838200" y="2407297"/>
            <a:ext cx="10515600" cy="3769665"/>
          </a:xfrm>
        </p:spPr>
        <p:txBody>
          <a:bodyPr/>
          <a:lstStyle/>
          <a:p>
            <a:r>
              <a:rPr lang="fr-FR" dirty="0"/>
              <a:t>Tracer la vie d’un ancêtre paysan au 19</a:t>
            </a:r>
            <a:r>
              <a:rPr lang="fr-FR" baseline="30000" dirty="0"/>
              <a:t>ème</a:t>
            </a:r>
            <a:r>
              <a:rPr lang="fr-FR" dirty="0"/>
              <a:t> siècle.</a:t>
            </a:r>
          </a:p>
          <a:p>
            <a:r>
              <a:rPr lang="fr-FR" dirty="0"/>
              <a:t>Suivre l’évolution sociale de sa descendance sur plusieurs générations.</a:t>
            </a:r>
          </a:p>
          <a:p>
            <a:r>
              <a:rPr lang="fr-FR" dirty="0"/>
              <a:t>Tester les moyens permettant de trouver les informations pour réaliser ces recherches.</a:t>
            </a:r>
          </a:p>
        </p:txBody>
      </p:sp>
    </p:spTree>
    <p:extLst>
      <p:ext uri="{BB962C8B-B14F-4D97-AF65-F5344CB8AC3E}">
        <p14:creationId xmlns:p14="http://schemas.microsoft.com/office/powerpoint/2010/main" val="3238805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993973-30DB-F65E-05DF-90157217C3B2}"/>
              </a:ext>
            </a:extLst>
          </p:cNvPr>
          <p:cNvSpPr>
            <a:spLocks noGrp="1"/>
          </p:cNvSpPr>
          <p:nvPr>
            <p:ph type="title"/>
          </p:nvPr>
        </p:nvSpPr>
        <p:spPr/>
        <p:txBody>
          <a:bodyPr/>
          <a:lstStyle/>
          <a:p>
            <a:pPr algn="ctr"/>
            <a:r>
              <a:rPr lang="fr-FR" dirty="0"/>
              <a:t>Contrat de mariage Etienne </a:t>
            </a:r>
            <a:r>
              <a:rPr lang="fr-FR" dirty="0" err="1"/>
              <a:t>Delétang</a:t>
            </a:r>
            <a:r>
              <a:rPr lang="fr-FR" dirty="0"/>
              <a:t> et Marguerite Gabillaud.</a:t>
            </a:r>
          </a:p>
        </p:txBody>
      </p:sp>
      <p:sp>
        <p:nvSpPr>
          <p:cNvPr id="3" name="Espace réservé du contenu 2">
            <a:extLst>
              <a:ext uri="{FF2B5EF4-FFF2-40B4-BE49-F238E27FC236}">
                <a16:creationId xmlns:a16="http://schemas.microsoft.com/office/drawing/2014/main" id="{C2BC0D83-18A0-B1CD-B042-E4113B4CC33C}"/>
              </a:ext>
            </a:extLst>
          </p:cNvPr>
          <p:cNvSpPr>
            <a:spLocks noGrp="1"/>
          </p:cNvSpPr>
          <p:nvPr>
            <p:ph idx="1"/>
          </p:nvPr>
        </p:nvSpPr>
        <p:spPr/>
        <p:txBody>
          <a:bodyPr>
            <a:normAutofit fontScale="92500" lnSpcReduction="20000"/>
          </a:bodyPr>
          <a:lstStyle/>
          <a:p>
            <a:r>
              <a:rPr lang="fr-FR" dirty="0"/>
              <a:t>Reçu par Me PINARD notaire à Déols en mai 1876. (2E10410).</a:t>
            </a:r>
          </a:p>
          <a:p>
            <a:r>
              <a:rPr lang="fr-FR" dirty="0"/>
              <a:t>Les futurs époux adoptent le régime de la communauté réduite aux </a:t>
            </a:r>
            <a:r>
              <a:rPr lang="fr-FR" dirty="0" err="1"/>
              <a:t>acquets</a:t>
            </a:r>
            <a:r>
              <a:rPr lang="fr-FR" dirty="0"/>
              <a:t>.</a:t>
            </a:r>
          </a:p>
          <a:p>
            <a:r>
              <a:rPr lang="fr-FR" dirty="0"/>
              <a:t>Le futur apporte ses habits, linges et hardes à son usage personnel composant sa garde robe estimés à 50 francs ainsi que les droits mobiliers lui revenant de la communauté qui a ci-devant existé entre lui et Marie CHARBONNIER estimés à 50 francs.</a:t>
            </a:r>
          </a:p>
          <a:p>
            <a:r>
              <a:rPr lang="fr-FR" dirty="0"/>
              <a:t>La future apporte ses habits, linges et hardes à son usage personnel composant sa garde robe estimés à 50 francs.</a:t>
            </a:r>
          </a:p>
          <a:p>
            <a:r>
              <a:rPr lang="fr-FR" dirty="0"/>
              <a:t>Jean GABILLAUD donne et constitue en dot à sa fille qui l’accepte avec reconnaissance, pour venir en avance de hoirie sur la succession future une somme de 100 francs plus un (?) en coutil rempli de plumes d’oie.</a:t>
            </a:r>
          </a:p>
        </p:txBody>
      </p:sp>
    </p:spTree>
    <p:extLst>
      <p:ext uri="{BB962C8B-B14F-4D97-AF65-F5344CB8AC3E}">
        <p14:creationId xmlns:p14="http://schemas.microsoft.com/office/powerpoint/2010/main" val="2338682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D23B38-8DD2-189F-77DB-DCA470423027}"/>
              </a:ext>
            </a:extLst>
          </p:cNvPr>
          <p:cNvSpPr>
            <a:spLocks noGrp="1"/>
          </p:cNvSpPr>
          <p:nvPr>
            <p:ph type="title"/>
          </p:nvPr>
        </p:nvSpPr>
        <p:spPr/>
        <p:txBody>
          <a:bodyPr/>
          <a:lstStyle/>
          <a:p>
            <a:r>
              <a:rPr lang="fr-FR" dirty="0"/>
              <a:t>Liquidation de la succession de Jean fin 1878.</a:t>
            </a:r>
          </a:p>
        </p:txBody>
      </p:sp>
      <p:sp>
        <p:nvSpPr>
          <p:cNvPr id="3" name="Espace réservé du contenu 2">
            <a:extLst>
              <a:ext uri="{FF2B5EF4-FFF2-40B4-BE49-F238E27FC236}">
                <a16:creationId xmlns:a16="http://schemas.microsoft.com/office/drawing/2014/main" id="{8DD1A1C2-4286-76E4-D722-2BFB2986D02A}"/>
              </a:ext>
            </a:extLst>
          </p:cNvPr>
          <p:cNvSpPr>
            <a:spLocks noGrp="1"/>
          </p:cNvSpPr>
          <p:nvPr>
            <p:ph idx="1"/>
          </p:nvPr>
        </p:nvSpPr>
        <p:spPr/>
        <p:txBody>
          <a:bodyPr>
            <a:normAutofit fontScale="92500" lnSpcReduction="20000"/>
          </a:bodyPr>
          <a:lstStyle/>
          <a:p>
            <a:pPr>
              <a:lnSpc>
                <a:spcPct val="115000"/>
              </a:lnSpc>
              <a:spcAft>
                <a:spcPts val="1000"/>
              </a:spcAft>
            </a:pPr>
            <a:r>
              <a:rPr lang="fr-FR"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Actif</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 meubles et objets mobiliers estimés à 188 francs 80.</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2° créance de 800 francs due au défunt par Jacques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Réginault</a:t>
            </a:r>
            <a:r>
              <a:rPr lang="fr-FR" sz="1800" dirty="0">
                <a:effectLst/>
                <a:latin typeface="Calibri" panose="020F0502020204030204" pitchFamily="34" charset="0"/>
                <a:ea typeface="Calibri" panose="020F0502020204030204" pitchFamily="34" charset="0"/>
                <a:cs typeface="Times New Roman" panose="02020603050405020304" pitchFamily="18" charset="0"/>
              </a:rPr>
              <a:t>, propriétaire, et à Catherine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Posernin</a:t>
            </a:r>
            <a:r>
              <a:rPr lang="fr-FR" sz="1800" dirty="0">
                <a:effectLst/>
                <a:latin typeface="Calibri" panose="020F0502020204030204" pitchFamily="34" charset="0"/>
                <a:ea typeface="Calibri" panose="020F0502020204030204" pitchFamily="34" charset="0"/>
                <a:cs typeface="Times New Roman" panose="02020603050405020304" pitchFamily="18" charset="0"/>
              </a:rPr>
              <a:t> sa femme, demeurant à Ardentes, en vertu d’une obligation reçue par Me Carré.</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3° La somme de 40 francs pour intérêt échu de cette somme.</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4° Une somme de 1000 francs en espèces qui était destinée à être placée par le notaire soussigné, mais qui est disponible.</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5° une somme de 60 francs dont la femme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Delétang</a:t>
            </a:r>
            <a:r>
              <a:rPr lang="fr-FR" sz="1800" dirty="0">
                <a:effectLst/>
                <a:latin typeface="Calibri" panose="020F0502020204030204" pitchFamily="34" charset="0"/>
                <a:ea typeface="Calibri" panose="020F0502020204030204" pitchFamily="34" charset="0"/>
                <a:cs typeface="Times New Roman" panose="02020603050405020304" pitchFamily="18" charset="0"/>
              </a:rPr>
              <a:t> fait le rapport, comme lui ayant été donnée en mobilier de cette valeur, par le défunt, suivant son contrat de mariage.</a:t>
            </a:r>
          </a:p>
          <a:p>
            <a:pPr>
              <a:lnSpc>
                <a:spcPct val="115000"/>
              </a:lnSpc>
              <a:spcAft>
                <a:spcPts val="10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Etat de l’actif : 1288,80</a:t>
            </a:r>
          </a:p>
          <a:p>
            <a:endParaRPr lang="fr-FR" dirty="0"/>
          </a:p>
        </p:txBody>
      </p:sp>
    </p:spTree>
    <p:extLst>
      <p:ext uri="{BB962C8B-B14F-4D97-AF65-F5344CB8AC3E}">
        <p14:creationId xmlns:p14="http://schemas.microsoft.com/office/powerpoint/2010/main" val="3997322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C4F9D1-AF81-62CA-1A73-69DAA200C641}"/>
              </a:ext>
            </a:extLst>
          </p:cNvPr>
          <p:cNvSpPr>
            <a:spLocks noGrp="1"/>
          </p:cNvSpPr>
          <p:nvPr>
            <p:ph type="title"/>
          </p:nvPr>
        </p:nvSpPr>
        <p:spPr/>
        <p:txBody>
          <a:bodyPr/>
          <a:lstStyle/>
          <a:p>
            <a:r>
              <a:rPr lang="fr-FR" dirty="0"/>
              <a:t>Liquidation de la succession de Jean fin 1878.</a:t>
            </a:r>
          </a:p>
        </p:txBody>
      </p:sp>
      <p:sp>
        <p:nvSpPr>
          <p:cNvPr id="3" name="Espace réservé du contenu 2">
            <a:extLst>
              <a:ext uri="{FF2B5EF4-FFF2-40B4-BE49-F238E27FC236}">
                <a16:creationId xmlns:a16="http://schemas.microsoft.com/office/drawing/2014/main" id="{DF470DE3-EDCD-4C75-A818-EC9990957131}"/>
              </a:ext>
            </a:extLst>
          </p:cNvPr>
          <p:cNvSpPr>
            <a:spLocks noGrp="1"/>
          </p:cNvSpPr>
          <p:nvPr>
            <p:ph idx="1"/>
          </p:nvPr>
        </p:nvSpPr>
        <p:spPr/>
        <p:txBody>
          <a:bodyPr/>
          <a:lstStyle/>
          <a:p>
            <a:pPr>
              <a:lnSpc>
                <a:spcPct val="115000"/>
              </a:lnSpc>
              <a:spcAft>
                <a:spcPts val="10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Passif</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1° Somme due aux époux Leconte (soins, notaire, expert) : 43 francs.</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2° Frais d’acte de notoriété et port de lettres 7 francs 95.</a:t>
            </a:r>
          </a:p>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3° Droits de succession, environ 16 francs 50.</a:t>
            </a:r>
          </a:p>
          <a:p>
            <a:pPr>
              <a:lnSpc>
                <a:spcPct val="115000"/>
              </a:lnSpc>
              <a:spcAft>
                <a:spcPts val="10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Total 67,45.</a:t>
            </a:r>
          </a:p>
          <a:p>
            <a:pPr>
              <a:lnSpc>
                <a:spcPct val="115000"/>
              </a:lnSpc>
              <a:spcAft>
                <a:spcPts val="10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Balance 1221, 35.</a:t>
            </a:r>
          </a:p>
          <a:p>
            <a:pPr>
              <a:lnSpc>
                <a:spcPct val="115000"/>
              </a:lnSpc>
              <a:spcAft>
                <a:spcPts val="1000"/>
              </a:spcAf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Le mobilier a été partagé entre les parties.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500899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4AB422-6DBB-89B7-8D3B-DA86C77DA236}"/>
              </a:ext>
            </a:extLst>
          </p:cNvPr>
          <p:cNvSpPr>
            <a:spLocks noGrp="1"/>
          </p:cNvSpPr>
          <p:nvPr>
            <p:ph type="title"/>
          </p:nvPr>
        </p:nvSpPr>
        <p:spPr/>
        <p:txBody>
          <a:bodyPr/>
          <a:lstStyle/>
          <a:p>
            <a:r>
              <a:rPr lang="fr-FR" dirty="0"/>
              <a:t>Moyens employés.</a:t>
            </a:r>
          </a:p>
        </p:txBody>
      </p:sp>
      <p:sp>
        <p:nvSpPr>
          <p:cNvPr id="3" name="Espace réservé du contenu 2">
            <a:extLst>
              <a:ext uri="{FF2B5EF4-FFF2-40B4-BE49-F238E27FC236}">
                <a16:creationId xmlns:a16="http://schemas.microsoft.com/office/drawing/2014/main" id="{88535A0C-9A8C-82EF-9999-FD4AF21A4B72}"/>
              </a:ext>
            </a:extLst>
          </p:cNvPr>
          <p:cNvSpPr>
            <a:spLocks noGrp="1"/>
          </p:cNvSpPr>
          <p:nvPr>
            <p:ph idx="1"/>
          </p:nvPr>
        </p:nvSpPr>
        <p:spPr/>
        <p:txBody>
          <a:bodyPr/>
          <a:lstStyle/>
          <a:p>
            <a:r>
              <a:rPr lang="fr-FR" dirty="0"/>
              <a:t>Registres Naissances, Mariages, Décès.</a:t>
            </a:r>
          </a:p>
          <a:p>
            <a:r>
              <a:rPr lang="fr-FR" dirty="0"/>
              <a:t>Recensements aux différents lieux.</a:t>
            </a:r>
          </a:p>
          <a:p>
            <a:r>
              <a:rPr lang="fr-FR" dirty="0"/>
              <a:t>Registre indicateur de la table alphabétique du répertoire des formalités hypothécaires. 4Q.</a:t>
            </a:r>
          </a:p>
          <a:p>
            <a:r>
              <a:rPr lang="fr-FR" dirty="0"/>
              <a:t>Actes civils publics. 3Q.</a:t>
            </a:r>
          </a:p>
          <a:p>
            <a:r>
              <a:rPr lang="fr-FR" dirty="0"/>
              <a:t>Table des baux. 3Q.</a:t>
            </a:r>
          </a:p>
          <a:p>
            <a:r>
              <a:rPr lang="fr-FR" dirty="0"/>
              <a:t>Almanach du département.</a:t>
            </a:r>
          </a:p>
        </p:txBody>
      </p:sp>
    </p:spTree>
    <p:extLst>
      <p:ext uri="{BB962C8B-B14F-4D97-AF65-F5344CB8AC3E}">
        <p14:creationId xmlns:p14="http://schemas.microsoft.com/office/powerpoint/2010/main" val="530749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8C5231-DE23-8133-B598-E893E16DA8CC}"/>
              </a:ext>
            </a:extLst>
          </p:cNvPr>
          <p:cNvSpPr>
            <a:spLocks noGrp="1"/>
          </p:cNvSpPr>
          <p:nvPr>
            <p:ph type="title"/>
          </p:nvPr>
        </p:nvSpPr>
        <p:spPr/>
        <p:txBody>
          <a:bodyPr/>
          <a:lstStyle/>
          <a:p>
            <a:pPr algn="ctr"/>
            <a:r>
              <a:rPr lang="fr-FR" dirty="0"/>
              <a:t>Termes.</a:t>
            </a:r>
          </a:p>
        </p:txBody>
      </p:sp>
      <p:sp>
        <p:nvSpPr>
          <p:cNvPr id="3" name="Espace réservé du contenu 2">
            <a:extLst>
              <a:ext uri="{FF2B5EF4-FFF2-40B4-BE49-F238E27FC236}">
                <a16:creationId xmlns:a16="http://schemas.microsoft.com/office/drawing/2014/main" id="{73276DB5-333F-E0E6-B246-42836F825EFC}"/>
              </a:ext>
            </a:extLst>
          </p:cNvPr>
          <p:cNvSpPr>
            <a:spLocks noGrp="1"/>
          </p:cNvSpPr>
          <p:nvPr>
            <p:ph idx="1"/>
          </p:nvPr>
        </p:nvSpPr>
        <p:spPr/>
        <p:txBody>
          <a:bodyPr>
            <a:normAutofit fontScale="25000" lnSpcReduction="20000"/>
          </a:bodyPr>
          <a:lstStyle/>
          <a:p>
            <a:pPr>
              <a:lnSpc>
                <a:spcPct val="115000"/>
              </a:lnSpc>
              <a:spcAft>
                <a:spcPts val="600"/>
              </a:spcAft>
            </a:pPr>
            <a:r>
              <a:rPr lang="fr-FR" sz="9600" dirty="0">
                <a:effectLst/>
                <a:latin typeface="Calibri" panose="020F0502020204030204" pitchFamily="34" charset="0"/>
                <a:ea typeface="Calibri" panose="020F0502020204030204" pitchFamily="34" charset="0"/>
                <a:cs typeface="Times New Roman" panose="02020603050405020304" pitchFamily="18" charset="0"/>
              </a:rPr>
              <a:t>Cultivateur : cultive le sol en vue de la production agricole. Terme surtout utilisé entre 1750-1900 avec un maximum vers 1850 (d’après </a:t>
            </a:r>
            <a:r>
              <a:rPr lang="fr-FR" sz="9600" dirty="0" err="1">
                <a:effectLst/>
                <a:latin typeface="Calibri" panose="020F0502020204030204" pitchFamily="34" charset="0"/>
                <a:ea typeface="Calibri" panose="020F0502020204030204" pitchFamily="34" charset="0"/>
                <a:cs typeface="Times New Roman" panose="02020603050405020304" pitchFamily="18" charset="0"/>
              </a:rPr>
              <a:t>généanet</a:t>
            </a:r>
            <a:r>
              <a:rPr lang="fr-FR" sz="9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600"/>
              </a:spcAft>
            </a:pPr>
            <a:r>
              <a:rPr lang="fr-FR" sz="9600" dirty="0">
                <a:effectLst/>
                <a:latin typeface="Calibri" panose="020F0502020204030204" pitchFamily="34" charset="0"/>
                <a:ea typeface="Calibri" panose="020F0502020204030204" pitchFamily="34" charset="0"/>
                <a:cs typeface="Times New Roman" panose="02020603050405020304" pitchFamily="18" charset="0"/>
              </a:rPr>
              <a:t>Propriétaire exploitant.</a:t>
            </a:r>
          </a:p>
          <a:p>
            <a:pPr>
              <a:lnSpc>
                <a:spcPct val="115000"/>
              </a:lnSpc>
              <a:spcAft>
                <a:spcPts val="600"/>
              </a:spcAft>
            </a:pPr>
            <a:r>
              <a:rPr lang="fr-FR" sz="9600" dirty="0">
                <a:effectLst/>
                <a:latin typeface="Calibri" panose="020F0502020204030204" pitchFamily="34" charset="0"/>
                <a:ea typeface="Calibri" panose="020F0502020204030204" pitchFamily="34" charset="0"/>
                <a:cs typeface="Times New Roman" panose="02020603050405020304" pitchFamily="18" charset="0"/>
              </a:rPr>
              <a:t>Fermier :</a:t>
            </a:r>
          </a:p>
          <a:p>
            <a:pPr marL="800100" lvl="1" indent="-342900">
              <a:lnSpc>
                <a:spcPct val="115000"/>
              </a:lnSpc>
              <a:spcAft>
                <a:spcPts val="600"/>
              </a:spcAft>
              <a:buFont typeface="Calibri" panose="020F0502020204030204" pitchFamily="34" charset="0"/>
              <a:buChar char="-"/>
            </a:pPr>
            <a:r>
              <a:rPr lang="fr-FR" sz="9200" dirty="0">
                <a:effectLst/>
                <a:latin typeface="Calibri" panose="020F0502020204030204" pitchFamily="34" charset="0"/>
                <a:ea typeface="Calibri" panose="020F0502020204030204" pitchFamily="34" charset="0"/>
                <a:cs typeface="Times New Roman" panose="02020603050405020304" pitchFamily="18" charset="0"/>
              </a:rPr>
              <a:t>Chef d’exploitation agricole locataire ou non des terres qu’il cultive.</a:t>
            </a:r>
          </a:p>
          <a:p>
            <a:pPr marL="800100" lvl="1" indent="-342900">
              <a:lnSpc>
                <a:spcPct val="115000"/>
              </a:lnSpc>
              <a:spcAft>
                <a:spcPts val="600"/>
              </a:spcAft>
              <a:buFont typeface="Calibri" panose="020F0502020204030204" pitchFamily="34" charset="0"/>
              <a:buChar char="-"/>
            </a:pPr>
            <a:r>
              <a:rPr lang="fr-FR" sz="9200" dirty="0">
                <a:effectLst/>
                <a:latin typeface="Calibri" panose="020F0502020204030204" pitchFamily="34" charset="0"/>
                <a:ea typeface="Calibri" panose="020F0502020204030204" pitchFamily="34" charset="0"/>
                <a:cs typeface="Times New Roman" panose="02020603050405020304" pitchFamily="18" charset="0"/>
              </a:rPr>
              <a:t>Personne qui loue la terre qu’elle cultive. Preneur d’un bail à ferme. </a:t>
            </a:r>
            <a:r>
              <a:rPr lang="fr-FR" sz="9600" dirty="0">
                <a:effectLst/>
                <a:latin typeface="Calibri" panose="020F0502020204030204" pitchFamily="34" charset="0"/>
                <a:ea typeface="Calibri" panose="020F0502020204030204" pitchFamily="34" charset="0"/>
                <a:cs typeface="Times New Roman" panose="02020603050405020304" pitchFamily="18" charset="0"/>
              </a:rPr>
              <a:t>Exploitant sous le régime d’une location de longue durée avec un loyer annuel fixe ou fermage.</a:t>
            </a:r>
          </a:p>
          <a:p>
            <a:r>
              <a:rPr lang="fr-FR" sz="9600" dirty="0"/>
              <a:t>Colon partiaire: fermier qui partage avec le propriétaire les récoltes, le cheptel et les produits fermiers.</a:t>
            </a:r>
          </a:p>
          <a:p>
            <a:pPr>
              <a:lnSpc>
                <a:spcPct val="115000"/>
              </a:lnSpc>
              <a:spcAft>
                <a:spcPts val="600"/>
              </a:spcAft>
            </a:pPr>
            <a:r>
              <a:rPr lang="fr-FR" sz="9600" dirty="0">
                <a:effectLst/>
                <a:latin typeface="Calibri" panose="020F0502020204030204" pitchFamily="34" charset="0"/>
                <a:ea typeface="Calibri" panose="020F0502020204030204" pitchFamily="34" charset="0"/>
                <a:cs typeface="Times New Roman" panose="02020603050405020304" pitchFamily="18" charset="0"/>
              </a:rPr>
              <a:t>Métayer : « celui qui partage par moitié ».</a:t>
            </a:r>
          </a:p>
          <a:p>
            <a:pPr>
              <a:lnSpc>
                <a:spcPct val="115000"/>
              </a:lnSpc>
              <a:spcAft>
                <a:spcPts val="6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502361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467B9F-173F-8BA8-323E-2FF6563C3FB6}"/>
              </a:ext>
            </a:extLst>
          </p:cNvPr>
          <p:cNvSpPr>
            <a:spLocks noGrp="1"/>
          </p:cNvSpPr>
          <p:nvPr>
            <p:ph type="title"/>
          </p:nvPr>
        </p:nvSpPr>
        <p:spPr/>
        <p:txBody>
          <a:bodyPr/>
          <a:lstStyle/>
          <a:p>
            <a:pPr algn="ctr"/>
            <a:r>
              <a:rPr lang="fr-FR" dirty="0"/>
              <a:t>Termes (2).</a:t>
            </a:r>
          </a:p>
        </p:txBody>
      </p:sp>
      <p:sp>
        <p:nvSpPr>
          <p:cNvPr id="3" name="Espace réservé du contenu 2">
            <a:extLst>
              <a:ext uri="{FF2B5EF4-FFF2-40B4-BE49-F238E27FC236}">
                <a16:creationId xmlns:a16="http://schemas.microsoft.com/office/drawing/2014/main" id="{50355F5F-5146-DFB8-E9E4-DECD91D3C502}"/>
              </a:ext>
            </a:extLst>
          </p:cNvPr>
          <p:cNvSpPr>
            <a:spLocks noGrp="1"/>
          </p:cNvSpPr>
          <p:nvPr>
            <p:ph idx="1"/>
          </p:nvPr>
        </p:nvSpPr>
        <p:spPr/>
        <p:txBody>
          <a:bodyPr>
            <a:normAutofit fontScale="25000" lnSpcReduction="20000"/>
          </a:bodyPr>
          <a:lstStyle/>
          <a:p>
            <a:pPr>
              <a:lnSpc>
                <a:spcPct val="115000"/>
              </a:lnSpc>
              <a:spcAft>
                <a:spcPts val="600"/>
              </a:spcAft>
            </a:pPr>
            <a:r>
              <a:rPr lang="fr-FR" sz="9600" dirty="0">
                <a:effectLst/>
                <a:latin typeface="Calibri" panose="020F0502020204030204" pitchFamily="34" charset="0"/>
                <a:ea typeface="Calibri" panose="020F0502020204030204" pitchFamily="34" charset="0"/>
                <a:cs typeface="Times New Roman" panose="02020603050405020304" pitchFamily="18" charset="0"/>
              </a:rPr>
              <a:t>Laboureur :</a:t>
            </a:r>
          </a:p>
          <a:p>
            <a:pPr marL="800100" lvl="1" indent="-342900">
              <a:lnSpc>
                <a:spcPct val="115000"/>
              </a:lnSpc>
              <a:spcAft>
                <a:spcPts val="600"/>
              </a:spcAft>
              <a:buFont typeface="Calibri" panose="020F0502020204030204" pitchFamily="34" charset="0"/>
              <a:buChar char="-"/>
            </a:pPr>
            <a:r>
              <a:rPr lang="fr-FR" sz="9600" dirty="0">
                <a:effectLst/>
                <a:latin typeface="Calibri" panose="020F0502020204030204" pitchFamily="34" charset="0"/>
                <a:ea typeface="Calibri" panose="020F0502020204030204" pitchFamily="34" charset="0"/>
                <a:cs typeface="Calibri" panose="020F0502020204030204" pitchFamily="34" charset="0"/>
              </a:rPr>
              <a:t>Celui qui laboure la terre, sans notion de statut (définition moderne).</a:t>
            </a:r>
            <a:endParaRPr lang="fr-FR" sz="9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15000"/>
              </a:lnSpc>
              <a:spcAft>
                <a:spcPts val="600"/>
              </a:spcAft>
              <a:buFont typeface="Calibri" panose="020F0502020204030204" pitchFamily="34" charset="0"/>
              <a:buChar char="-"/>
            </a:pPr>
            <a:r>
              <a:rPr lang="fr-FR" sz="9600" dirty="0">
                <a:effectLst/>
                <a:latin typeface="Calibri" panose="020F0502020204030204" pitchFamily="34" charset="0"/>
                <a:ea typeface="Calibri" panose="020F0502020204030204" pitchFamily="34" charset="0"/>
                <a:cs typeface="Calibri" panose="020F0502020204030204" pitchFamily="34" charset="0"/>
              </a:rPr>
              <a:t>Paysan possédant la terre qu’il cultive et au moins un attelage, cheval ou paire de bœufs  et une charrue (définition jusqu’au 19</a:t>
            </a:r>
            <a:r>
              <a:rPr lang="fr-FR" sz="9600" baseline="30000" dirty="0">
                <a:effectLst/>
                <a:latin typeface="Calibri" panose="020F0502020204030204" pitchFamily="34" charset="0"/>
                <a:ea typeface="Calibri" panose="020F0502020204030204" pitchFamily="34" charset="0"/>
                <a:cs typeface="Calibri" panose="020F0502020204030204" pitchFamily="34" charset="0"/>
              </a:rPr>
              <a:t>e</a:t>
            </a:r>
            <a:r>
              <a:rPr lang="fr-FR" sz="9600" dirty="0">
                <a:effectLst/>
                <a:latin typeface="Calibri" panose="020F0502020204030204" pitchFamily="34" charset="0"/>
                <a:ea typeface="Calibri" panose="020F0502020204030204" pitchFamily="34" charset="0"/>
                <a:cs typeface="Calibri" panose="020F0502020204030204" pitchFamily="34" charset="0"/>
              </a:rPr>
              <a:t> siècle).</a:t>
            </a:r>
            <a:endParaRPr lang="fr-FR" sz="9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fr-FR" sz="9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Ménagers :   ne possédant que de (très) petites parcelles de terre et pas de </a:t>
            </a:r>
            <a:r>
              <a:rPr lang="fr-FR" sz="9600" dirty="0">
                <a:effectLst/>
                <a:latin typeface="Calibri" panose="020F0502020204030204" pitchFamily="34" charset="0"/>
                <a:ea typeface="Calibri" panose="020F0502020204030204" pitchFamily="34" charset="0"/>
                <a:cs typeface="Calibri" panose="020F0502020204030204" pitchFamily="34" charset="0"/>
              </a:rPr>
              <a:t>cheval, </a:t>
            </a:r>
            <a:r>
              <a:rPr lang="fr-FR" sz="9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seulement un bœuf, un âne ou un mulet.</a:t>
            </a:r>
            <a:endParaRPr lang="fr-FR" sz="9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fr-FR" sz="9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Journalier, </a:t>
            </a:r>
            <a:r>
              <a:rPr lang="fr-FR" sz="96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brassiers,  manouvriers</a:t>
            </a:r>
            <a:r>
              <a:rPr lang="fr-FR" sz="9600" dirty="0">
                <a:effectLst/>
                <a:latin typeface="Calibri" panose="020F0502020204030204" pitchFamily="34" charset="0"/>
                <a:ea typeface="Calibri" panose="020F0502020204030204" pitchFamily="34" charset="0"/>
                <a:cs typeface="Calibri" panose="020F0502020204030204" pitchFamily="34" charset="0"/>
              </a:rPr>
              <a:t> :</a:t>
            </a:r>
            <a:r>
              <a:rPr lang="fr-FR" sz="96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louent, au jour le jour, leurs services, leurs forces et ne disposent que de leurs bras, leurs mains. </a:t>
            </a:r>
            <a:endParaRPr lang="fr-FR" sz="96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848657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A53D3BB-2F02-6963-5AD0-328C47BB5A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3690" y="0"/>
            <a:ext cx="9022870" cy="6560685"/>
          </a:xfrm>
        </p:spPr>
      </p:pic>
    </p:spTree>
    <p:extLst>
      <p:ext uri="{BB962C8B-B14F-4D97-AF65-F5344CB8AC3E}">
        <p14:creationId xmlns:p14="http://schemas.microsoft.com/office/powerpoint/2010/main" val="1972746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628BFD2-10BC-50EA-D1BF-C0A21C508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116" y="0"/>
            <a:ext cx="9431767" cy="6858000"/>
          </a:xfrm>
          <a:prstGeom prst="rect">
            <a:avLst/>
          </a:prstGeom>
        </p:spPr>
      </p:pic>
    </p:spTree>
    <p:extLst>
      <p:ext uri="{BB962C8B-B14F-4D97-AF65-F5344CB8AC3E}">
        <p14:creationId xmlns:p14="http://schemas.microsoft.com/office/powerpoint/2010/main" val="84309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2A4567-6E13-1F27-D5A0-531A7A9EB940}"/>
              </a:ext>
            </a:extLst>
          </p:cNvPr>
          <p:cNvPicPr>
            <a:picLocks noChangeAspect="1"/>
          </p:cNvPicPr>
          <p:nvPr/>
        </p:nvPicPr>
        <p:blipFill>
          <a:blip r:embed="rId2"/>
          <a:stretch>
            <a:fillRect/>
          </a:stretch>
        </p:blipFill>
        <p:spPr>
          <a:xfrm>
            <a:off x="2533341" y="-206035"/>
            <a:ext cx="7125317" cy="6812870"/>
          </a:xfrm>
          <a:prstGeom prst="rect">
            <a:avLst/>
          </a:prstGeom>
        </p:spPr>
      </p:pic>
      <p:sp>
        <p:nvSpPr>
          <p:cNvPr id="4" name="ZoneTexte 3">
            <a:extLst>
              <a:ext uri="{FF2B5EF4-FFF2-40B4-BE49-F238E27FC236}">
                <a16:creationId xmlns:a16="http://schemas.microsoft.com/office/drawing/2014/main" id="{2B29F24E-C61A-041B-385D-B61C0E870FCD}"/>
              </a:ext>
            </a:extLst>
          </p:cNvPr>
          <p:cNvSpPr txBox="1"/>
          <p:nvPr/>
        </p:nvSpPr>
        <p:spPr>
          <a:xfrm>
            <a:off x="1231641" y="3265713"/>
            <a:ext cx="1301700" cy="369332"/>
          </a:xfrm>
          <a:prstGeom prst="rect">
            <a:avLst/>
          </a:prstGeom>
          <a:noFill/>
        </p:spPr>
        <p:txBody>
          <a:bodyPr wrap="square" rtlCol="0">
            <a:spAutoFit/>
          </a:bodyPr>
          <a:lstStyle/>
          <a:p>
            <a:r>
              <a:rPr lang="fr-FR" dirty="0"/>
              <a:t>La Brenne</a:t>
            </a:r>
          </a:p>
        </p:txBody>
      </p:sp>
      <p:sp>
        <p:nvSpPr>
          <p:cNvPr id="5" name="ZoneTexte 4">
            <a:extLst>
              <a:ext uri="{FF2B5EF4-FFF2-40B4-BE49-F238E27FC236}">
                <a16:creationId xmlns:a16="http://schemas.microsoft.com/office/drawing/2014/main" id="{9CD58C03-C40A-CF2D-9F1D-448535D3E118}"/>
              </a:ext>
            </a:extLst>
          </p:cNvPr>
          <p:cNvSpPr txBox="1"/>
          <p:nvPr/>
        </p:nvSpPr>
        <p:spPr>
          <a:xfrm>
            <a:off x="9834465" y="3265713"/>
            <a:ext cx="1997685" cy="369332"/>
          </a:xfrm>
          <a:prstGeom prst="rect">
            <a:avLst/>
          </a:prstGeom>
          <a:noFill/>
        </p:spPr>
        <p:txBody>
          <a:bodyPr wrap="square" rtlCol="0">
            <a:spAutoFit/>
          </a:bodyPr>
          <a:lstStyle/>
          <a:p>
            <a:r>
              <a:rPr lang="fr-FR" dirty="0"/>
              <a:t>Boischaut Sud</a:t>
            </a:r>
          </a:p>
        </p:txBody>
      </p:sp>
      <p:sp>
        <p:nvSpPr>
          <p:cNvPr id="6" name="ZoneTexte 5">
            <a:extLst>
              <a:ext uri="{FF2B5EF4-FFF2-40B4-BE49-F238E27FC236}">
                <a16:creationId xmlns:a16="http://schemas.microsoft.com/office/drawing/2014/main" id="{17A486BC-AF92-A44D-BDCA-160ACE1A40E7}"/>
              </a:ext>
            </a:extLst>
          </p:cNvPr>
          <p:cNvSpPr txBox="1"/>
          <p:nvPr/>
        </p:nvSpPr>
        <p:spPr>
          <a:xfrm>
            <a:off x="9834465" y="914399"/>
            <a:ext cx="2357535" cy="646331"/>
          </a:xfrm>
          <a:prstGeom prst="rect">
            <a:avLst/>
          </a:prstGeom>
          <a:noFill/>
        </p:spPr>
        <p:txBody>
          <a:bodyPr wrap="square" rtlCol="0">
            <a:spAutoFit/>
          </a:bodyPr>
          <a:lstStyle/>
          <a:p>
            <a:r>
              <a:rPr lang="fr-FR" dirty="0"/>
              <a:t>Champagne berrichonne</a:t>
            </a:r>
          </a:p>
        </p:txBody>
      </p:sp>
    </p:spTree>
    <p:extLst>
      <p:ext uri="{BB962C8B-B14F-4D97-AF65-F5344CB8AC3E}">
        <p14:creationId xmlns:p14="http://schemas.microsoft.com/office/powerpoint/2010/main" val="2760369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216F5A-0AEC-1B87-A447-A92F963455FC}"/>
              </a:ext>
            </a:extLst>
          </p:cNvPr>
          <p:cNvSpPr>
            <a:spLocks noGrp="1"/>
          </p:cNvSpPr>
          <p:nvPr>
            <p:ph type="title"/>
          </p:nvPr>
        </p:nvSpPr>
        <p:spPr/>
        <p:txBody>
          <a:bodyPr/>
          <a:lstStyle/>
          <a:p>
            <a:pPr algn="ctr"/>
            <a:r>
              <a:rPr lang="fr-FR" dirty="0"/>
              <a:t>Jean GABILLAUD (1).</a:t>
            </a:r>
          </a:p>
        </p:txBody>
      </p:sp>
      <p:sp>
        <p:nvSpPr>
          <p:cNvPr id="3" name="Espace réservé du contenu 2">
            <a:extLst>
              <a:ext uri="{FF2B5EF4-FFF2-40B4-BE49-F238E27FC236}">
                <a16:creationId xmlns:a16="http://schemas.microsoft.com/office/drawing/2014/main" id="{9FB2B79E-EEBD-2C1B-A8AA-A782E9A4AE28}"/>
              </a:ext>
            </a:extLst>
          </p:cNvPr>
          <p:cNvSpPr>
            <a:spLocks noGrp="1"/>
          </p:cNvSpPr>
          <p:nvPr>
            <p:ph idx="1"/>
          </p:nvPr>
        </p:nvSpPr>
        <p:spPr/>
        <p:txBody>
          <a:bodyPr>
            <a:normAutofit fontScale="92500" lnSpcReduction="10000"/>
          </a:bodyPr>
          <a:lstStyle/>
          <a:p>
            <a:r>
              <a:rPr lang="fr-FR" dirty="0"/>
              <a:t>Né le 24/12/1811 à Chavin, village du Berry.</a:t>
            </a:r>
          </a:p>
          <a:p>
            <a:r>
              <a:rPr lang="fr-FR" dirty="0"/>
              <a:t>Fils ainé de Mathurin GABILLAUD et  Catherine CHAROT (CHARRAUD).</a:t>
            </a:r>
          </a:p>
          <a:p>
            <a:r>
              <a:rPr lang="fr-FR" dirty="0"/>
              <a:t>Les GABILLAUD sont depuis longtemps vignerons dans la région. </a:t>
            </a:r>
          </a:p>
          <a:p>
            <a:r>
              <a:rPr lang="fr-FR" dirty="0"/>
              <a:t>Mathurin est vigneron, laboureur ou/et cultivateur. Il change de village avec sa famille.</a:t>
            </a:r>
          </a:p>
          <a:p>
            <a:r>
              <a:rPr lang="fr-FR" dirty="0"/>
              <a:t>Le couple GABILLAUD-CHAROT a eu au moins 10 enfants en 17 ans.</a:t>
            </a:r>
          </a:p>
          <a:p>
            <a:r>
              <a:rPr lang="fr-FR" dirty="0"/>
              <a:t>Jean sait signer.</a:t>
            </a:r>
          </a:p>
          <a:p>
            <a:r>
              <a:rPr lang="fr-FR" dirty="0"/>
              <a:t>Jean peut être au service militaire entre 1832 et 1838?</a:t>
            </a:r>
          </a:p>
          <a:p>
            <a:r>
              <a:rPr lang="fr-FR" dirty="0"/>
              <a:t>Il se marie le 28/01/1840 avec Jeanne LIAUDOIS. Celle-ci est âgée de 16 ans et 10 mois. Leur fille ainée nait 3 mois après.</a:t>
            </a:r>
          </a:p>
        </p:txBody>
      </p:sp>
    </p:spTree>
    <p:extLst>
      <p:ext uri="{BB962C8B-B14F-4D97-AF65-F5344CB8AC3E}">
        <p14:creationId xmlns:p14="http://schemas.microsoft.com/office/powerpoint/2010/main" val="879301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88A7F4-8EEA-C502-2216-854B3160FD65}"/>
              </a:ext>
            </a:extLst>
          </p:cNvPr>
          <p:cNvSpPr>
            <a:spLocks noGrp="1"/>
          </p:cNvSpPr>
          <p:nvPr>
            <p:ph type="title"/>
          </p:nvPr>
        </p:nvSpPr>
        <p:spPr>
          <a:xfrm>
            <a:off x="688910" y="411779"/>
            <a:ext cx="10515600" cy="1325563"/>
          </a:xfrm>
        </p:spPr>
        <p:txBody>
          <a:bodyPr/>
          <a:lstStyle/>
          <a:p>
            <a:pPr algn="ctr"/>
            <a:r>
              <a:rPr lang="fr-FR" dirty="0"/>
              <a:t>Chavin, le point de départ.</a:t>
            </a:r>
          </a:p>
        </p:txBody>
      </p:sp>
      <p:pic>
        <p:nvPicPr>
          <p:cNvPr id="5" name="Espace réservé du contenu 4">
            <a:extLst>
              <a:ext uri="{FF2B5EF4-FFF2-40B4-BE49-F238E27FC236}">
                <a16:creationId xmlns:a16="http://schemas.microsoft.com/office/drawing/2014/main" id="{2530E15D-1FA3-5F5A-EADA-77C86DEED6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826964" y="950750"/>
            <a:ext cx="4538071" cy="6452871"/>
          </a:xfrm>
        </p:spPr>
      </p:pic>
    </p:spTree>
    <p:extLst>
      <p:ext uri="{BB962C8B-B14F-4D97-AF65-F5344CB8AC3E}">
        <p14:creationId xmlns:p14="http://schemas.microsoft.com/office/powerpoint/2010/main" val="679623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7872E6-90B8-E63F-0366-CE0E275A6B7D}"/>
              </a:ext>
            </a:extLst>
          </p:cNvPr>
          <p:cNvSpPr>
            <a:spLocks noGrp="1"/>
          </p:cNvSpPr>
          <p:nvPr>
            <p:ph type="title"/>
          </p:nvPr>
        </p:nvSpPr>
        <p:spPr/>
        <p:txBody>
          <a:bodyPr/>
          <a:lstStyle/>
          <a:p>
            <a:r>
              <a:rPr lang="fr-FR" dirty="0"/>
              <a:t>Les pérégrinations de Jean GABILLAUD.</a:t>
            </a:r>
          </a:p>
        </p:txBody>
      </p:sp>
      <p:sp>
        <p:nvSpPr>
          <p:cNvPr id="3" name="Espace réservé du contenu 2">
            <a:extLst>
              <a:ext uri="{FF2B5EF4-FFF2-40B4-BE49-F238E27FC236}">
                <a16:creationId xmlns:a16="http://schemas.microsoft.com/office/drawing/2014/main" id="{45F81552-9CD5-CC47-189E-D5648C697D0A}"/>
              </a:ext>
            </a:extLst>
          </p:cNvPr>
          <p:cNvSpPr>
            <a:spLocks noGrp="1"/>
          </p:cNvSpPr>
          <p:nvPr>
            <p:ph idx="1"/>
          </p:nvPr>
        </p:nvSpPr>
        <p:spPr/>
        <p:txBody>
          <a:bodyPr/>
          <a:lstStyle/>
          <a:p>
            <a:r>
              <a:rPr lang="fr-FR" dirty="0"/>
              <a:t>Avec son père jusqu’à son mariage en janvier 1840.</a:t>
            </a:r>
          </a:p>
          <a:p>
            <a:r>
              <a:rPr lang="fr-FR" dirty="0"/>
              <a:t>Avec son beau-père de 1840 (1841?) à 1844 (?).</a:t>
            </a:r>
          </a:p>
          <a:p>
            <a:r>
              <a:rPr lang="fr-FR" dirty="0"/>
              <a:t>Seul (avec plus ou moins d’enfants) à partir de 1844 en différents lieux (voir carte) jusqu’en 1877-1878.</a:t>
            </a:r>
          </a:p>
          <a:p>
            <a:r>
              <a:rPr lang="fr-FR" dirty="0"/>
              <a:t>Son épouse décède le 30/07/1861.</a:t>
            </a:r>
          </a:p>
          <a:p>
            <a:r>
              <a:rPr lang="fr-FR" dirty="0"/>
              <a:t>Décède chez sa fille à Déols le 3/06/1878 âgé de 66 ans.</a:t>
            </a:r>
          </a:p>
        </p:txBody>
      </p:sp>
    </p:spTree>
    <p:extLst>
      <p:ext uri="{BB962C8B-B14F-4D97-AF65-F5344CB8AC3E}">
        <p14:creationId xmlns:p14="http://schemas.microsoft.com/office/powerpoint/2010/main" val="239941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654738-7C5A-2616-2309-FAB850B8B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116" y="0"/>
            <a:ext cx="9431767" cy="6858000"/>
          </a:xfrm>
          <a:prstGeom prst="rect">
            <a:avLst/>
          </a:prstGeom>
        </p:spPr>
      </p:pic>
    </p:spTree>
    <p:extLst>
      <p:ext uri="{BB962C8B-B14F-4D97-AF65-F5344CB8AC3E}">
        <p14:creationId xmlns:p14="http://schemas.microsoft.com/office/powerpoint/2010/main" val="3610702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0AD6CEB-C205-66D4-EDC5-21BA9E147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116" y="0"/>
            <a:ext cx="9431767" cy="6858000"/>
          </a:xfrm>
          <a:prstGeom prst="rect">
            <a:avLst/>
          </a:prstGeom>
        </p:spPr>
      </p:pic>
    </p:spTree>
    <p:extLst>
      <p:ext uri="{BB962C8B-B14F-4D97-AF65-F5344CB8AC3E}">
        <p14:creationId xmlns:p14="http://schemas.microsoft.com/office/powerpoint/2010/main" val="395050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166C2-A0EC-E7EE-663C-EF8D32D10F5D}"/>
              </a:ext>
            </a:extLst>
          </p:cNvPr>
          <p:cNvSpPr>
            <a:spLocks noGrp="1"/>
          </p:cNvSpPr>
          <p:nvPr>
            <p:ph type="title"/>
          </p:nvPr>
        </p:nvSpPr>
        <p:spPr/>
        <p:txBody>
          <a:bodyPr/>
          <a:lstStyle/>
          <a:p>
            <a:pPr algn="ctr"/>
            <a:r>
              <a:rPr lang="fr-FR" dirty="0"/>
              <a:t>Les métiers de Jean.</a:t>
            </a:r>
          </a:p>
        </p:txBody>
      </p:sp>
      <p:sp>
        <p:nvSpPr>
          <p:cNvPr id="3" name="Espace réservé du contenu 2">
            <a:extLst>
              <a:ext uri="{FF2B5EF4-FFF2-40B4-BE49-F238E27FC236}">
                <a16:creationId xmlns:a16="http://schemas.microsoft.com/office/drawing/2014/main" id="{5EC15500-AC6C-5CF0-CBF0-E2CC78815FC6}"/>
              </a:ext>
            </a:extLst>
          </p:cNvPr>
          <p:cNvSpPr>
            <a:spLocks noGrp="1"/>
          </p:cNvSpPr>
          <p:nvPr>
            <p:ph idx="1"/>
          </p:nvPr>
        </p:nvSpPr>
        <p:spPr/>
        <p:txBody>
          <a:bodyPr>
            <a:normAutofit fontScale="92500" lnSpcReduction="20000"/>
          </a:bodyPr>
          <a:lstStyle/>
          <a:p>
            <a:r>
              <a:rPr lang="fr-FR" dirty="0"/>
              <a:t>Définitions pas toujours précises.</a:t>
            </a:r>
          </a:p>
          <a:p>
            <a:r>
              <a:rPr lang="fr-FR" dirty="0"/>
              <a:t>Colon en 1841,</a:t>
            </a:r>
          </a:p>
          <a:p>
            <a:r>
              <a:rPr lang="fr-FR" dirty="0"/>
              <a:t>Journalier en 1865,</a:t>
            </a:r>
          </a:p>
          <a:p>
            <a:r>
              <a:rPr lang="fr-FR" dirty="0"/>
              <a:t>Laboureur en 1850,</a:t>
            </a:r>
          </a:p>
          <a:p>
            <a:r>
              <a:rPr lang="fr-FR" dirty="0"/>
              <a:t>Domestique en 1851, 1866,</a:t>
            </a:r>
          </a:p>
          <a:p>
            <a:r>
              <a:rPr lang="fr-FR" dirty="0"/>
              <a:t>Domestique cultivateur en 1851,</a:t>
            </a:r>
          </a:p>
          <a:p>
            <a:r>
              <a:rPr lang="fr-FR" dirty="0"/>
              <a:t>Laboureur colon en 1851,</a:t>
            </a:r>
          </a:p>
          <a:p>
            <a:r>
              <a:rPr lang="fr-FR" dirty="0"/>
              <a:t>Fermier en 1856,</a:t>
            </a:r>
          </a:p>
          <a:p>
            <a:r>
              <a:rPr lang="fr-FR" dirty="0"/>
              <a:t>Métayer en 1877,</a:t>
            </a:r>
          </a:p>
          <a:p>
            <a:r>
              <a:rPr lang="fr-FR" dirty="0"/>
              <a:t>Cultivateur en 1874,1878.</a:t>
            </a:r>
          </a:p>
        </p:txBody>
      </p:sp>
    </p:spTree>
    <p:extLst>
      <p:ext uri="{BB962C8B-B14F-4D97-AF65-F5344CB8AC3E}">
        <p14:creationId xmlns:p14="http://schemas.microsoft.com/office/powerpoint/2010/main" val="344495406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1464</TotalTime>
  <Words>1864</Words>
  <Application>Microsoft Office PowerPoint</Application>
  <PresentationFormat>Grand écran</PresentationFormat>
  <Paragraphs>123</Paragraphs>
  <Slides>27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27</vt:i4>
      </vt:variant>
    </vt:vector>
  </HeadingPairs>
  <TitlesOfParts>
    <vt:vector size="32" baseType="lpstr">
      <vt:lpstr>Arial</vt:lpstr>
      <vt:lpstr>Calibri</vt:lpstr>
      <vt:lpstr>Calibri Light</vt:lpstr>
      <vt:lpstr>Symbol</vt:lpstr>
      <vt:lpstr>Thème Office</vt:lpstr>
      <vt:lpstr>L’évolution sociale de la famille berrichonne de Jean GABILLAUD (1811-1878). (Travail en cours).</vt:lpstr>
      <vt:lpstr>Objectifs.</vt:lpstr>
      <vt:lpstr>Présentation PowerPoint</vt:lpstr>
      <vt:lpstr>Jean GABILLAUD (1).</vt:lpstr>
      <vt:lpstr>Chavin, le point de départ.</vt:lpstr>
      <vt:lpstr>Les pérégrinations de Jean GABILLAUD.</vt:lpstr>
      <vt:lpstr>Présentation PowerPoint</vt:lpstr>
      <vt:lpstr>Présentation PowerPoint</vt:lpstr>
      <vt:lpstr>Les métiers de Jean.</vt:lpstr>
      <vt:lpstr>Les enfants (1).</vt:lpstr>
      <vt:lpstr>Les enfants (2).</vt:lpstr>
      <vt:lpstr>Les enfants (3).</vt:lpstr>
      <vt:lpstr>Pourquoi une scolarisation intermittente ou nulle au milieu du 19ème siècle dans la région ? </vt:lpstr>
      <vt:lpstr>Ferme de Longueil à Velles  (1861 à 1866-1872).</vt:lpstr>
      <vt:lpstr>Présentation PowerPoint</vt:lpstr>
      <vt:lpstr>Enfants partis à Déols.</vt:lpstr>
      <vt:lpstr>La manufacture de tabac de Châteauroux.</vt:lpstr>
      <vt:lpstr>Enfants restés dans la campagne.</vt:lpstr>
      <vt:lpstr>Contrats de mariage.</vt:lpstr>
      <vt:lpstr>Contrat de mariage Etienne Delétang et Marguerite Gabillaud.</vt:lpstr>
      <vt:lpstr>Liquidation de la succession de Jean fin 1878.</vt:lpstr>
      <vt:lpstr>Liquidation de la succession de Jean fin 1878.</vt:lpstr>
      <vt:lpstr>Moyens employés.</vt:lpstr>
      <vt:lpstr>Termes.</vt:lpstr>
      <vt:lpstr>Termes (2).</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L’évolution sociale de la famille berrichonne de Jean GABILLAUD (1811-1878).</dc:title>
  <dc:creator>Michel STELLY</dc:creator>
  <cp:lastModifiedBy>Michel STELLY</cp:lastModifiedBy>
  <cp:revision>25</cp:revision>
  <dcterms:created xsi:type="dcterms:W3CDTF">2023-05-07T15:51:01Z</dcterms:created>
  <dcterms:modified xsi:type="dcterms:W3CDTF">2023-05-12T20:46:54Z</dcterms:modified>
</cp:coreProperties>
</file>