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0691813" cy="7559675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5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A095D26C-9E0F-66A8-2144-778AD8E5B005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fr-FR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C722E81-B43A-895A-58D1-1DA468E29E44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fr-FR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E3D1591-233D-619B-4CE9-FEF165A06653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fr-FR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5E6DF15-27F8-B0C7-10E6-E9B0289EDCFC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4E9CF9AB-7250-44D8-BE76-625BAB2B01A3}" type="slidenum">
              <a:t>‹N°›</a:t>
            </a:fld>
            <a:endParaRPr lang="fr-FR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32116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1A3A41B-9C52-E909-BCB5-F6E9315426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79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85A8368-2051-92BD-814A-F1037A5D63F0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" name="Espace réservé de l'en-tête 3">
            <a:extLst>
              <a:ext uri="{FF2B5EF4-FFF2-40B4-BE49-F238E27FC236}">
                <a16:creationId xmlns:a16="http://schemas.microsoft.com/office/drawing/2014/main" id="{3CAEBA05-2861-3F4F-1818-53370899CD07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fr-FR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C549A2-88D0-FDFD-2D02-A254ED0C1537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fr-FR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F8C201-1736-1D53-F82B-566406CC9277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rtl="0" hangingPunct="0">
              <a:buNone/>
              <a:tabLst/>
              <a:defRPr lang="fr-FR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499D20-1D79-E4FE-44E0-9C5413841D0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fr-FR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6C8BAE52-6DE0-49AB-8790-CD602803B291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795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fr-FR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A8EA64E-2472-B6A6-21C5-36C492BEC3A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12D5881-526D-44A2-94DF-A0645FC311D2}" type="slidenum">
              <a:t>1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5187A35-E1E3-7DF4-27CC-2D2648C266F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44563" y="812800"/>
            <a:ext cx="567055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3253A74-5984-F7D8-195D-2E77C2EE77A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3ED4DD6-7FC9-04DE-44AE-39AC6D0A69B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066C3E8E-983A-418C-9E3C-EAC2B975737E}" type="slidenum">
              <a:t>10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FE33958-1133-9A96-CA4B-39D534DF654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44563" y="812800"/>
            <a:ext cx="567055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76E87C3-A025-2950-48CC-EF7D2A40404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8916CCF-EB58-A2A6-77C7-54EF5547B8E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BADB1BDA-6EA5-4E41-92AC-672E6CCF2C2F}" type="slidenum">
              <a:t>11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B552D9C-A752-7ABD-4CC4-B8CEC30A1C6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44563" y="812800"/>
            <a:ext cx="567055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0362B89-180F-1F28-C902-1724524362D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76EB718-A849-2705-1C16-452ABDC8F24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D9E9A77-5D45-4359-9EF3-ADD0A0836A48}" type="slidenum">
              <a:t>2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3DBD3CC-DB7B-1E94-3FFB-8E4B34E3034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44563" y="812800"/>
            <a:ext cx="567055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A3A134C-602E-613D-0F53-FF3F7E8242D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2082CE-4857-F1B4-A687-F3C10214B5D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B898AAB-A13C-46D8-ABC9-E0C1D30F2918}" type="slidenum">
              <a:t>3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4F0B3FA-96EB-D239-CB79-272F788BDA2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44563" y="812800"/>
            <a:ext cx="567055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66BF098-F424-71CD-A7B7-1E8C1E9F3C3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A33215C-1049-7E77-DB71-82AE362B8AA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C73344B3-5541-40A8-99B0-0A57D4697BB7}" type="slidenum">
              <a:t>4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9DA52EA-08CE-EA44-CE53-2723A4D59A7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44563" y="812800"/>
            <a:ext cx="567055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A035469-92C8-8C2B-6F15-6BCDA382FFC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70A496-D132-25FE-2279-3386C81DB1C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F3ACDECF-CA87-44DA-975D-E7FE5AB4A301}" type="slidenum">
              <a:t>5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BFBA6D5-3BC9-F8FF-726B-2A4C7D88289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44563" y="812800"/>
            <a:ext cx="567055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290BF52-2E90-B8B1-8BE5-427D7B79BF0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C6AA38-1D76-7114-4E04-2697EE6D1B3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3E84AA2-6E44-47D3-8AF0-899CADA138CA}" type="slidenum">
              <a:t>6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315D942-C03F-1CEB-3301-080866E15EC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44563" y="812800"/>
            <a:ext cx="567055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4D23D31-2D7F-3A04-2765-6729F474F1F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DB0D87-C43F-E76D-3BC7-E6F3042321F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E7CB34BB-498D-41FE-B086-493BAE533878}" type="slidenum">
              <a:t>7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E32E785-8A3A-A41B-54DD-0CF6621A523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44563" y="812800"/>
            <a:ext cx="567055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6B172D9-6362-6410-66EF-2865B1CB85C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DFFEB4-A22F-1B7B-CD4F-BD9F7FD0772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8144DEC-63F5-4D1A-966A-46C2E0EEC156}" type="slidenum">
              <a:t>8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CF13685-DEDC-C484-A3D9-2754FE82FAA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44563" y="812800"/>
            <a:ext cx="567055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FDD4069-17CA-7578-79CB-C4B755AA0E7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BA917B1-FEED-49D5-21C1-D3A427FED43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49D1995B-90FB-4957-AA51-2D0002A19677}" type="slidenum">
              <a:t>9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5C206C-BDCC-6968-C923-0FCAF982971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44563" y="812800"/>
            <a:ext cx="567055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8C96C99-9841-FE4C-69B3-BA0D290DFE5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CFADFB-59FD-C9FD-0EE1-843A19C788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6675" y="1236663"/>
            <a:ext cx="8018463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95131D9-7B69-19E9-FB5E-0EF2F16625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6675" y="3970338"/>
            <a:ext cx="8018463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9B469A-13C7-CCFD-5446-CA4791EB5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272FFD-DFE0-07F7-E98B-DBF6F0526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71E4C4-62CF-A568-0424-96BAD96B1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3F83AFD-EFB8-4849-B73C-E818F82443E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786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EB54C8-99E7-DFCD-AD1C-107BB3FE2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3A34537-D09A-AE97-6D25-D68D1A90C5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14DD28-AA5C-AD01-3759-CE4F3BCE2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A4D266-AE65-5E0D-031B-15EE252F1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97FD66-25BE-6999-7F0D-B83A81952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1944DEB-37BC-4501-A38F-E00BB31230E9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583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F6F3E8E-6000-C450-9B1E-01E0BD0C0C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63" y="301625"/>
            <a:ext cx="2405062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0395527-3D67-E768-667B-E717151872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4988" y="301625"/>
            <a:ext cx="7064375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DBC28D-BEDD-CE3D-1E5B-30451C1E5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DA24B5-24FA-EB54-3D84-5E973C106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3EF6D5-A57B-3E3F-B121-6D6AB028E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F354779-E505-49C9-848C-238BF50F803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818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ED96C5-3039-92AD-1E18-0D952C587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5C6D96-E206-3EB5-21DA-8E9C9B0AC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7D197C-D508-0EA7-0B8B-D0A2FA9FE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FCDA43-16F4-ABB7-4B26-C6BAAB2E2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C9F2D2-DB74-33CE-CE5D-F489D6EE1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ED05DFF-6835-4D81-A192-D1A868FD7D8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140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6CD468-1F41-CFAF-C4A4-1492EBAD6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1884363"/>
            <a:ext cx="9220200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9475CFD-F40E-6C62-1918-89A08A33B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5059363"/>
            <a:ext cx="9220200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779685-87D7-28AA-26AD-93F4A5405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955E81-32BD-6CE1-C5AC-78FB4D0A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CCDDB2-A62F-CDB5-3DA2-B11B2FB2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C710265-CD92-496E-8047-CEDC931B219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953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D7873C-C36B-629F-318C-DEB0E052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616EF7-7101-040D-97A3-E3CC60B940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4988" y="1768475"/>
            <a:ext cx="4733925" cy="43846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E65CA61-9966-ABAB-4D7F-2C21AAD7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21313" y="1768475"/>
            <a:ext cx="4735512" cy="43846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90C54DD-4EC3-99BB-E55C-38FBCD3AD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07DD477-DB32-1B8E-27A2-0FA09C073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B2050F0-141E-D0D8-BACB-537D92D44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C59DA1F-4EC2-4C79-9928-189A2EEB8F16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9362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C5EDED-3EFE-1B8F-CE6F-3D54C7C73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403225"/>
            <a:ext cx="9221788" cy="14605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E2D93C-7C67-9FAE-D17C-C3F9C8FD1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600" y="1852613"/>
            <a:ext cx="4522788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39E53FC-146C-9D70-F275-4EAB62836A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600" y="2760663"/>
            <a:ext cx="4522788" cy="40624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D3FA499-576A-486A-1B05-013459514D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3375" y="1852613"/>
            <a:ext cx="4545013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6C620E-3BD6-AD39-67C0-C488281D08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3375" y="2760663"/>
            <a:ext cx="4545013" cy="40624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4389E61-DE2E-B4E6-38AD-ECA172041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B3FCD1C-A4C1-B2E2-FC27-2106C6328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99043D0-D184-9618-C15C-144C62EDD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222A382-9CC0-490B-BF8F-73F9D2D5776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2622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D2C8F3-F308-CD51-A856-454070D3C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A646977-05B5-DDA3-167C-8DEE569EE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9CD79E-6BD7-AD7B-F955-591819CA1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2BFDA71-7CD5-A635-918A-EBBFCA76F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18BA994-3792-47EF-B593-4FC26309EB44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913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E9008B6-238E-46E6-857F-49DB5889B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8536FC9-BD8F-3A2B-CC75-A2330767D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9268D5B-86E4-6715-EC37-92F8E23E4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3E388E1-BD46-460D-B242-DF040397DE21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85072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4C3BF6-4DCA-4746-A760-B68BA9883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503238"/>
            <a:ext cx="344805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0DF87B-180E-B977-5EE6-C729525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5013" y="1089025"/>
            <a:ext cx="541337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DFCE2B5-010A-75FD-A912-1DA66AA8FB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600" y="2268538"/>
            <a:ext cx="344805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CAA131D-4D72-0F13-2882-54DA80710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C05821-6833-1176-9AFF-5B2770C5A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A9FF54E-7544-1A94-2062-B8F980C52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5C5FDA0-79D0-44B4-93C2-1A5FB168B76C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7965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F7B4-965A-FF45-1972-87180D146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503238"/>
            <a:ext cx="344805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CE584B1-2B1A-991F-8A9B-0F79004FDB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45013" y="1089025"/>
            <a:ext cx="541337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8D16ED9-71C1-E027-DE6B-5ED20758F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600" y="2268538"/>
            <a:ext cx="344805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C28BA6-7C2C-68F7-F0D2-1F0E1A1AC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B3FBFA-22D7-781F-08F8-228FADFFF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3E83108-892C-BED0-27A0-65C0AA124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E2DE85B-8B67-4737-AADD-379F60FCBB8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956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34D223E-BF86-F3A4-E6F8-5C1F2B48F7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4600" y="301320"/>
            <a:ext cx="96224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EF16BB-E2F0-0D17-D4F8-0088A8D3C0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4600" y="1768680"/>
            <a:ext cx="96224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5EC505-D143-1B8E-DB10-198162F64DA1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34600" y="6886800"/>
            <a:ext cx="2490840" cy="52091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fr-FR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746071-1983-2943-AE3E-F189018A5D3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656520" y="6886800"/>
            <a:ext cx="3389040" cy="52091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ctr" rtl="0" hangingPunct="0">
              <a:buNone/>
              <a:tabLst/>
              <a:defRPr lang="fr-FR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911303-A24A-C415-E719-23DA8F52C6A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665840" y="6886800"/>
            <a:ext cx="2490840" cy="52091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fr-FR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AAA15B4D-BD9D-4388-B63C-0B25D708F87F}" type="slidenum"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hangingPunct="0">
        <a:tabLst/>
        <a:defRPr lang="fr-FR" sz="587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</a:defRPr>
      </a:lvl1pPr>
    </p:titleStyle>
    <p:bodyStyle>
      <a:lvl1pPr marL="0" marR="0" indent="0" rtl="0" hangingPunct="0">
        <a:spcBef>
          <a:spcPts val="1888"/>
        </a:spcBef>
        <a:spcAft>
          <a:spcPts val="0"/>
        </a:spcAft>
        <a:tabLst/>
        <a:defRPr lang="fr-FR" sz="427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5D858EC-54D9-F7C3-8056-CD62E1BDFD76}"/>
              </a:ext>
            </a:extLst>
          </p:cNvPr>
          <p:cNvSpPr txBox="1"/>
          <p:nvPr/>
        </p:nvSpPr>
        <p:spPr>
          <a:xfrm>
            <a:off x="3635999" y="2160000"/>
            <a:ext cx="4690877" cy="79870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4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Mon ancêtre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B7E7108-78AA-59F8-1EC9-1A4A22C7BC91}"/>
              </a:ext>
            </a:extLst>
          </p:cNvPr>
          <p:cNvSpPr txBox="1"/>
          <p:nvPr/>
        </p:nvSpPr>
        <p:spPr>
          <a:xfrm>
            <a:off x="902137" y="3403276"/>
            <a:ext cx="8428680" cy="1225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8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Soldat de l’Empire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5D96A1A-F908-0D1D-57B7-FC07703ADE8B}"/>
              </a:ext>
            </a:extLst>
          </p:cNvPr>
          <p:cNvSpPr txBox="1"/>
          <p:nvPr/>
        </p:nvSpPr>
        <p:spPr>
          <a:xfrm>
            <a:off x="8460000" y="6890040"/>
            <a:ext cx="1607039" cy="4899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Bernard BAZOGE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    Mai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27B01AE4-6F58-9082-2083-26F6732DED9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20000" y="1244159"/>
            <a:ext cx="7578720" cy="6014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3EDBA36-C6AF-0D1D-82E6-28F3F96FDE4A}"/>
              </a:ext>
            </a:extLst>
          </p:cNvPr>
          <p:cNvSpPr txBox="1"/>
          <p:nvPr/>
        </p:nvSpPr>
        <p:spPr>
          <a:xfrm>
            <a:off x="2160000" y="360000"/>
            <a:ext cx="6355800" cy="77003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Jacques Etienne décède le 11 juin 1865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à Gometz la Ville, hameau de la Folie Rigault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9B57DA7-210D-AA17-D4F5-C9C1E9AE82D4}"/>
              </a:ext>
            </a:extLst>
          </p:cNvPr>
          <p:cNvSpPr txBox="1"/>
          <p:nvPr/>
        </p:nvSpPr>
        <p:spPr>
          <a:xfrm>
            <a:off x="1007640" y="289800"/>
            <a:ext cx="8532360" cy="5461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200" b="1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Monument des Marie-Louise et des Bleuets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27B21D8-D6B9-07E0-79D3-7C17BAB1CFC0}"/>
              </a:ext>
            </a:extLst>
          </p:cNvPr>
          <p:cNvSpPr txBox="1"/>
          <p:nvPr/>
        </p:nvSpPr>
        <p:spPr>
          <a:xfrm>
            <a:off x="263520" y="6609960"/>
            <a:ext cx="10176479" cy="77003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Il est édifié en 1927, sur le Chemin des Dames, face à la Ferme Hurtebise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 pour honorer les Marie-Louise de 1814 et les jeunes recrues de 1914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413F4844-06A9-454A-0D7F-16AA4CA298C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98080" y="835919"/>
            <a:ext cx="8253720" cy="5464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6C2027-673D-14C1-A501-6241D4FB33A6}"/>
              </a:ext>
            </a:extLst>
          </p:cNvPr>
          <p:cNvSpPr txBox="1"/>
          <p:nvPr/>
        </p:nvSpPr>
        <p:spPr>
          <a:xfrm>
            <a:off x="900000" y="180000"/>
            <a:ext cx="5580000" cy="5461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200" b="1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Jacques Etienne SEVIN</a:t>
            </a: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fr-F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685B20B-380E-DBB5-BD9E-CD4914D3F6E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75720" y="900000"/>
            <a:ext cx="4758840" cy="63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CCA69AC-C65C-FFAF-E617-648417DFAF45}"/>
              </a:ext>
            </a:extLst>
          </p:cNvPr>
          <p:cNvSpPr txBox="1"/>
          <p:nvPr/>
        </p:nvSpPr>
        <p:spPr>
          <a:xfrm>
            <a:off x="5940000" y="1260000"/>
            <a:ext cx="4414320" cy="144971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Naissance le 15 Germinal AN II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            </a:t>
            </a:r>
            <a:r>
              <a:rPr lang="fr-F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( 4 avril 1794 )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      à Gometz la Ville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 hameau de la Folie Rigault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4624F8-090B-77D5-D1CB-EA7309242A87}"/>
              </a:ext>
            </a:extLst>
          </p:cNvPr>
          <p:cNvSpPr txBox="1"/>
          <p:nvPr/>
        </p:nvSpPr>
        <p:spPr>
          <a:xfrm>
            <a:off x="5772600" y="3009960"/>
            <a:ext cx="4420800" cy="77003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Il est le fils de Jacques </a:t>
            </a:r>
            <a:r>
              <a:rPr lang="fr-F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(journalier)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et de Francoise DELANGE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02BD1FD-39A5-D07E-2BB8-6E0E0B9ADB62}"/>
              </a:ext>
            </a:extLst>
          </p:cNvPr>
          <p:cNvSpPr txBox="1"/>
          <p:nvPr/>
        </p:nvSpPr>
        <p:spPr>
          <a:xfrm>
            <a:off x="5781600" y="4361760"/>
            <a:ext cx="4150800" cy="11962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Les témoins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Etienne PROVOST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Marie Catherine DELANGE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                         (</a:t>
            </a:r>
            <a:r>
              <a:rPr lang="fr-F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sœur de Françoise)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171BE50-EBCC-5277-EAB2-7E40C4984B98}"/>
              </a:ext>
            </a:extLst>
          </p:cNvPr>
          <p:cNvSpPr txBox="1"/>
          <p:nvPr/>
        </p:nvSpPr>
        <p:spPr>
          <a:xfrm>
            <a:off x="5916600" y="5940000"/>
            <a:ext cx="3803400" cy="657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Les deux témoins signent l’acte,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 mais pas le père de l’enfant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6E9AC8E-49C4-5E04-3881-D1A23AA05A02}"/>
              </a:ext>
            </a:extLst>
          </p:cNvPr>
          <p:cNvSpPr txBox="1"/>
          <p:nvPr/>
        </p:nvSpPr>
        <p:spPr>
          <a:xfrm>
            <a:off x="955799" y="1260000"/>
            <a:ext cx="8404200" cy="715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         Le 27 septembre 1813, Napoléon depuis Dresde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adresse un courrier au Sénat pour recruter de nouveaux conscrits.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1F1CDED-0B62-D1AC-AE3C-45596BFA6374}"/>
              </a:ext>
            </a:extLst>
          </p:cNvPr>
          <p:cNvSpPr txBox="1"/>
          <p:nvPr/>
        </p:nvSpPr>
        <p:spPr>
          <a:xfrm>
            <a:off x="955799" y="1980000"/>
            <a:ext cx="7740000" cy="102779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Le 9 octobre, le décret signé de Cambacérès (jurisconsulte)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              et l’impératrice-régente Marie-Louise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   prévoit l’enrôlement des recrues de moins de 20 ans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97494825-57ED-EE10-4721-2B4F670D8B8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40000" y="3123000"/>
            <a:ext cx="2340000" cy="269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B2AE827B-3390-372B-021E-E8B59411C18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254280" y="3240000"/>
            <a:ext cx="2205719" cy="26571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31E5016-A5C0-2939-2EE1-ABB13814BFE8}"/>
              </a:ext>
            </a:extLst>
          </p:cNvPr>
          <p:cNvSpPr txBox="1"/>
          <p:nvPr/>
        </p:nvSpPr>
        <p:spPr>
          <a:xfrm>
            <a:off x="1687680" y="5897160"/>
            <a:ext cx="1764000" cy="4028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Cambacérès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EAF341E-6351-4498-A700-235FF21E2838}"/>
              </a:ext>
            </a:extLst>
          </p:cNvPr>
          <p:cNvSpPr txBox="1"/>
          <p:nvPr/>
        </p:nvSpPr>
        <p:spPr>
          <a:xfrm>
            <a:off x="5908680" y="5897160"/>
            <a:ext cx="3271320" cy="4028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Impératrice Marie-Louise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8EF48EB-4E6B-AFB4-FD67-C9726DE45E9D}"/>
              </a:ext>
            </a:extLst>
          </p:cNvPr>
          <p:cNvSpPr txBox="1"/>
          <p:nvPr/>
        </p:nvSpPr>
        <p:spPr>
          <a:xfrm>
            <a:off x="360000" y="6300000"/>
            <a:ext cx="9900000" cy="5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Encadrés par les vétérans de la Grande Armée, ces novices seront appelés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A2A5D81-1F0B-59FE-32FB-05861185823C}"/>
              </a:ext>
            </a:extLst>
          </p:cNvPr>
          <p:cNvSpPr txBox="1"/>
          <p:nvPr/>
        </p:nvSpPr>
        <p:spPr>
          <a:xfrm>
            <a:off x="2880000" y="6660000"/>
            <a:ext cx="4324320" cy="6573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4000" b="1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Les Marie-Louise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BCE9BE7-AE80-9E70-B834-DE38F36F37FA}"/>
              </a:ext>
            </a:extLst>
          </p:cNvPr>
          <p:cNvSpPr txBox="1"/>
          <p:nvPr/>
        </p:nvSpPr>
        <p:spPr>
          <a:xfrm>
            <a:off x="720000" y="360000"/>
            <a:ext cx="8850599" cy="715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Après la retraite de Russie (1812) et la campagne d’Allemagne (1813)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             La Garde Impériale est pratiquement anéantie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8E5E3092-B034-E7D3-394D-B587F80AC77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00000" y="153720"/>
            <a:ext cx="8820000" cy="21862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A4774C9-883F-CAE5-4757-9D14B324C2A1}"/>
              </a:ext>
            </a:extLst>
          </p:cNvPr>
          <p:cNvSpPr txBox="1"/>
          <p:nvPr/>
        </p:nvSpPr>
        <p:spPr>
          <a:xfrm>
            <a:off x="511200" y="2486160"/>
            <a:ext cx="9540000" cy="657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      </a:t>
            </a:r>
            <a:r>
              <a:rPr lang="fr-FR" sz="2000" b="1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              Jacques Etienne SEVIN,</a:t>
            </a:r>
            <a:r>
              <a:rPr lang="fr-FR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conscrit de la classe 1814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arrive au 34</a:t>
            </a:r>
            <a:r>
              <a:rPr lang="fr-FR" sz="1800" b="0" i="0" u="none" strike="noStrike" kern="1200" cap="none" baseline="3300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ème</a:t>
            </a:r>
            <a:r>
              <a:rPr lang="fr-F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Régiment de Ligne </a:t>
            </a:r>
            <a:r>
              <a:rPr lang="fr-FR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5</a:t>
            </a:r>
            <a:r>
              <a:rPr lang="fr-FR" sz="2000" b="0" i="0" u="none" strike="noStrike" kern="1200" cap="none" baseline="3300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ème</a:t>
            </a:r>
            <a:r>
              <a:rPr lang="fr-FR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bataillon 4</a:t>
            </a:r>
            <a:r>
              <a:rPr lang="fr-FR" sz="2000" b="0" i="0" u="none" strike="noStrike" kern="1200" cap="none" baseline="3300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ème </a:t>
            </a:r>
            <a:r>
              <a:rPr lang="fr-FR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compagnie le 22 novembre 1813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0D88B95-1508-362C-3720-673C4D285CC3}"/>
              </a:ext>
            </a:extLst>
          </p:cNvPr>
          <p:cNvSpPr txBox="1"/>
          <p:nvPr/>
        </p:nvSpPr>
        <p:spPr>
          <a:xfrm>
            <a:off x="720000" y="3600000"/>
            <a:ext cx="900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De fin décembre 1813 à avril 1814,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Jacques Etienne participe à la bataille de France contre les armées coalisées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164B86B-F76B-3567-36E0-B388275A44A6}"/>
              </a:ext>
            </a:extLst>
          </p:cNvPr>
          <p:cNvSpPr txBox="1"/>
          <p:nvPr/>
        </p:nvSpPr>
        <p:spPr>
          <a:xfrm>
            <a:off x="360000" y="5580000"/>
            <a:ext cx="4264920" cy="77003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Le 31 mars les troupes russes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     entrent dans Paris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561F8C1E-C80F-EE8F-43A7-187A0F21F8A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40000" y="4416840"/>
            <a:ext cx="4500000" cy="288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87B81CC-29E3-96AD-EF7E-413B28AACB3A}"/>
              </a:ext>
            </a:extLst>
          </p:cNvPr>
          <p:cNvSpPr txBox="1"/>
          <p:nvPr/>
        </p:nvSpPr>
        <p:spPr>
          <a:xfrm>
            <a:off x="540000" y="4684680"/>
            <a:ext cx="4204080" cy="715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Combats dans l’Aisne, la Marne,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L’Aube, la Meuse, la Côte d’Or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922A24A-EE87-8776-EB15-81806F5291C7}"/>
              </a:ext>
            </a:extLst>
          </p:cNvPr>
          <p:cNvSpPr txBox="1"/>
          <p:nvPr/>
        </p:nvSpPr>
        <p:spPr>
          <a:xfrm>
            <a:off x="2189160" y="3079080"/>
            <a:ext cx="6270840" cy="52091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Jeune recrue, il fait partie des </a:t>
            </a:r>
            <a:r>
              <a:rPr lang="fr-FR" sz="2400" b="1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Marie-Louise</a:t>
            </a:r>
            <a:r>
              <a:rPr lang="fr-F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98D63A3-46EB-792E-19D2-793322DBB22B}"/>
              </a:ext>
            </a:extLst>
          </p:cNvPr>
          <p:cNvSpPr txBox="1"/>
          <p:nvPr/>
        </p:nvSpPr>
        <p:spPr>
          <a:xfrm>
            <a:off x="530640" y="360000"/>
            <a:ext cx="5258520" cy="43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Napoléon est réfugié à Fontainebleau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2ABE0CFC-7A3D-BE07-E266-050F84D46BD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89760" y="1048319"/>
            <a:ext cx="3990240" cy="3373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C309DDEF-1C07-7D41-3913-C8914E3B684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580000" y="1037519"/>
            <a:ext cx="4522320" cy="33706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25C83A8-50C2-CEA7-ACA1-54E477E038D4}"/>
              </a:ext>
            </a:extLst>
          </p:cNvPr>
          <p:cNvSpPr txBox="1"/>
          <p:nvPr/>
        </p:nvSpPr>
        <p:spPr>
          <a:xfrm>
            <a:off x="6300000" y="4500000"/>
            <a:ext cx="3236400" cy="657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Le 20 avril il fait ses adieux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  à la Garde Impériale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1071DF9-F3D3-ADAF-C253-77B8B04E6AEA}"/>
              </a:ext>
            </a:extLst>
          </p:cNvPr>
          <p:cNvSpPr txBox="1"/>
          <p:nvPr/>
        </p:nvSpPr>
        <p:spPr>
          <a:xfrm>
            <a:off x="900000" y="4666320"/>
            <a:ext cx="3024360" cy="3736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Abdication le 4 avril 1814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168ED8C-36F6-F1AA-DF45-F20739104DE5}"/>
              </a:ext>
            </a:extLst>
          </p:cNvPr>
          <p:cNvSpPr txBox="1"/>
          <p:nvPr/>
        </p:nvSpPr>
        <p:spPr>
          <a:xfrm>
            <a:off x="1883160" y="5180040"/>
            <a:ext cx="7296839" cy="4028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Le 29 avril départ de Saint Raphaël </a:t>
            </a:r>
            <a:r>
              <a:rPr lang="fr-FR" sz="2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pour</a:t>
            </a:r>
            <a:r>
              <a:rPr lang="fr-FR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l’exil à l’île d’Elbe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641500C-A3AF-4FDF-F86B-C6A4D0F93BA0}"/>
              </a:ext>
            </a:extLst>
          </p:cNvPr>
          <p:cNvSpPr txBox="1"/>
          <p:nvPr/>
        </p:nvSpPr>
        <p:spPr>
          <a:xfrm>
            <a:off x="1260000" y="6293879"/>
            <a:ext cx="7695720" cy="5461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200" b="1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Jacques Etienne déserte le 8 avril 1814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F19ADE0-6658-BE87-F975-526984F58243}"/>
              </a:ext>
            </a:extLst>
          </p:cNvPr>
          <p:cNvSpPr txBox="1"/>
          <p:nvPr/>
        </p:nvSpPr>
        <p:spPr>
          <a:xfrm>
            <a:off x="1080000" y="5760000"/>
            <a:ext cx="8204760" cy="4028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Les recrues de la classe 1815 sont autorisées à rentrer chez eux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1B3F2A9-84E4-0D76-43DD-F07B71F4C296}"/>
              </a:ext>
            </a:extLst>
          </p:cNvPr>
          <p:cNvSpPr txBox="1"/>
          <p:nvPr/>
        </p:nvSpPr>
        <p:spPr>
          <a:xfrm>
            <a:off x="900000" y="173880"/>
            <a:ext cx="3115800" cy="5461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200" b="1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Les Cent Jours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2474162-9CB9-9E6C-B366-D0905EF70E95}"/>
              </a:ext>
            </a:extLst>
          </p:cNvPr>
          <p:cNvSpPr txBox="1"/>
          <p:nvPr/>
        </p:nvSpPr>
        <p:spPr>
          <a:xfrm>
            <a:off x="968400" y="720000"/>
            <a:ext cx="7311600" cy="77003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1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Le 1</a:t>
            </a:r>
            <a:r>
              <a:rPr lang="fr-FR" sz="2400" b="1" i="0" u="none" strike="noStrike" kern="1200" cap="none" baseline="3000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er</a:t>
            </a:r>
            <a:r>
              <a:rPr lang="fr-FR" sz="2400" b="1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mars 1815</a:t>
            </a: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Napoléon débarque à Golfe-Juan,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il reçoit un accueil triomphal à Paris le 20 mars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47EA69A-D232-F7A2-9978-19A198EB1B8D}"/>
              </a:ext>
            </a:extLst>
          </p:cNvPr>
          <p:cNvSpPr txBox="1"/>
          <p:nvPr/>
        </p:nvSpPr>
        <p:spPr>
          <a:xfrm>
            <a:off x="968400" y="1420200"/>
            <a:ext cx="5871600" cy="43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En avril, il réorganise l’armée impériale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9AC7D31-B8D5-30F0-C7F6-164254EBC567}"/>
              </a:ext>
            </a:extLst>
          </p:cNvPr>
          <p:cNvSpPr txBox="1"/>
          <p:nvPr/>
        </p:nvSpPr>
        <p:spPr>
          <a:xfrm>
            <a:off x="1440000" y="1980000"/>
            <a:ext cx="7920000" cy="4593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1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Jacques Etienne rejoint </a:t>
            </a:r>
            <a:r>
              <a:rPr lang="fr-FR" sz="2400" b="1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le </a:t>
            </a:r>
            <a:r>
              <a:rPr lang="fr-FR" sz="2600" b="1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34</a:t>
            </a:r>
            <a:r>
              <a:rPr lang="fr-FR" sz="2400" b="1" i="0" u="none" strike="noStrike" kern="1200" cap="none" baseline="3300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ème</a:t>
            </a:r>
            <a:r>
              <a:rPr lang="fr-FR" sz="2600" b="1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Regiment de ligne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4F0B0F6-D48B-EE68-869E-E664934FD9A6}"/>
              </a:ext>
            </a:extLst>
          </p:cNvPr>
          <p:cNvSpPr txBox="1"/>
          <p:nvPr/>
        </p:nvSpPr>
        <p:spPr>
          <a:xfrm>
            <a:off x="1074600" y="2506320"/>
            <a:ext cx="8105400" cy="3736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Le 15 juin, Napoléon envahit la Belgique pour combattre les Prussiens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ED5DCE5A-91D5-2542-80FA-B9995051C9A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20000" y="3624840"/>
            <a:ext cx="3403440" cy="249516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A6A9DD7-CE65-7A60-C5DF-3B24577A4C86}"/>
              </a:ext>
            </a:extLst>
          </p:cNvPr>
          <p:cNvSpPr txBox="1"/>
          <p:nvPr/>
        </p:nvSpPr>
        <p:spPr>
          <a:xfrm>
            <a:off x="6284160" y="3071159"/>
            <a:ext cx="3239279" cy="3736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18 juin Défaite de Waterloo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5E3BE2C-6355-5ECA-AF87-F818F7932C27}"/>
              </a:ext>
            </a:extLst>
          </p:cNvPr>
          <p:cNvSpPr txBox="1"/>
          <p:nvPr/>
        </p:nvSpPr>
        <p:spPr>
          <a:xfrm>
            <a:off x="2700000" y="6229800"/>
            <a:ext cx="4860000" cy="43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Napoléon abdique le </a:t>
            </a:r>
            <a:r>
              <a:rPr lang="fr-FR" sz="2400" b="1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22 juin 1815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2B3D32F-9454-6455-27A0-B6CD619B3D16}"/>
              </a:ext>
            </a:extLst>
          </p:cNvPr>
          <p:cNvSpPr txBox="1"/>
          <p:nvPr/>
        </p:nvSpPr>
        <p:spPr>
          <a:xfrm>
            <a:off x="180000" y="6660000"/>
            <a:ext cx="10289519" cy="43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Il se livre aux Anglais le 15 juillet et embarque le 7 août pour Sainte Hélène</a:t>
            </a:r>
          </a:p>
        </p:txBody>
      </p:sp>
      <p:pic>
        <p:nvPicPr>
          <p:cNvPr id="11" name="">
            <a:extLst>
              <a:ext uri="{FF2B5EF4-FFF2-40B4-BE49-F238E27FC236}">
                <a16:creationId xmlns:a16="http://schemas.microsoft.com/office/drawing/2014/main" id="{5FD082A3-DFD5-60B2-5AC5-EB8F984AA18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45799" y="3615839"/>
            <a:ext cx="3994200" cy="250416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1E17E14-6B75-6691-DF2D-24086810E8A8}"/>
              </a:ext>
            </a:extLst>
          </p:cNvPr>
          <p:cNvSpPr txBox="1"/>
          <p:nvPr/>
        </p:nvSpPr>
        <p:spPr>
          <a:xfrm>
            <a:off x="1260000" y="2958840"/>
            <a:ext cx="3759120" cy="657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Jacques Etienne est blessé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à la bataille du Mont-Saint-Jean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AF3679C-57D9-CC04-A2DD-469FCDFE3D58}"/>
              </a:ext>
            </a:extLst>
          </p:cNvPr>
          <p:cNvSpPr txBox="1"/>
          <p:nvPr/>
        </p:nvSpPr>
        <p:spPr>
          <a:xfrm>
            <a:off x="1440000" y="540000"/>
            <a:ext cx="8073359" cy="43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Après Waterloo Jacques Etienne revient à Gometz la Ville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083C8E8-32F5-9FC0-6086-0B479DE05B1D}"/>
              </a:ext>
            </a:extLst>
          </p:cNvPr>
          <p:cNvSpPr txBox="1"/>
          <p:nvPr/>
        </p:nvSpPr>
        <p:spPr>
          <a:xfrm>
            <a:off x="1027079" y="1080000"/>
            <a:ext cx="8238240" cy="827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               Les Molières le 9 octobre 1815,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mariage de Jacques Etienne et Marie Constance LAVIGNE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8AA7B587-A31D-2AF2-3966-F84ED609B15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000" y="2057760"/>
            <a:ext cx="6480000" cy="51854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00D9FFC-4720-8C37-71E9-45FB6662B3F1}"/>
              </a:ext>
            </a:extLst>
          </p:cNvPr>
          <p:cNvSpPr txBox="1"/>
          <p:nvPr/>
        </p:nvSpPr>
        <p:spPr>
          <a:xfrm>
            <a:off x="7020000" y="2736360"/>
            <a:ext cx="3240000" cy="140363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</a:t>
            </a:r>
            <a:r>
              <a:rPr lang="fr-FR" sz="2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Le couple habite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le hameau de Belleville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et en 1833 le Hameau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de la Folie Rigault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3F374BA-883A-01D5-8188-D002749DFE78}"/>
              </a:ext>
            </a:extLst>
          </p:cNvPr>
          <p:cNvSpPr txBox="1"/>
          <p:nvPr/>
        </p:nvSpPr>
        <p:spPr>
          <a:xfrm>
            <a:off x="7020000" y="4819680"/>
            <a:ext cx="3420000" cy="112031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</a:t>
            </a:r>
            <a:r>
              <a:rPr lang="fr-FR" sz="2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Entre 1816 et 1833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ils donneront naissance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       à 8 enfants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98346BE-C7E9-E72A-7BAD-E1BDB3D53AB9}"/>
              </a:ext>
            </a:extLst>
          </p:cNvPr>
          <p:cNvSpPr txBox="1"/>
          <p:nvPr/>
        </p:nvSpPr>
        <p:spPr>
          <a:xfrm>
            <a:off x="912599" y="360000"/>
            <a:ext cx="8087399" cy="102599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Le 13 août 1816 à Gometz la Ville, Hameau de Belleville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            Naissance de Marie-Louise SEVIN,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          Fille de Jacques Etienne et de Marie Constance LAVIGNE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E2E462F9-3FFF-E1E5-C9E8-500B0E0BCC2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11000" y="1440000"/>
            <a:ext cx="4350600" cy="57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62C8E9D-F07F-711B-C859-9DFA2E3A0E09}"/>
              </a:ext>
            </a:extLst>
          </p:cNvPr>
          <p:cNvSpPr txBox="1"/>
          <p:nvPr/>
        </p:nvSpPr>
        <p:spPr>
          <a:xfrm>
            <a:off x="5400000" y="1800000"/>
            <a:ext cx="5040000" cy="9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Le 28 novembre 1843,Marie-Louise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 épouse Jean Baptiste DEUIL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99E244A-6363-7E97-6EBE-044899D80E3A}"/>
              </a:ext>
            </a:extLst>
          </p:cNvPr>
          <p:cNvSpPr txBox="1"/>
          <p:nvPr/>
        </p:nvSpPr>
        <p:spPr>
          <a:xfrm>
            <a:off x="5760000" y="2649960"/>
            <a:ext cx="3780000" cy="11098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Le couple aura 2 enfants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au hameau de Belleville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B92B33C-AF88-E405-7DA3-F0C898A41FC2}"/>
              </a:ext>
            </a:extLst>
          </p:cNvPr>
          <p:cNvSpPr txBox="1"/>
          <p:nvPr/>
        </p:nvSpPr>
        <p:spPr>
          <a:xfrm>
            <a:off x="5580000" y="3600000"/>
            <a:ext cx="4623120" cy="77003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Louis Eugène </a:t>
            </a:r>
            <a:r>
              <a:rPr lang="fr-FR" sz="1800" b="0" i="1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(mon arrière grand-père)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     né le 22 juillet 1845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9460866-FD13-3113-099F-56B2361E332D}"/>
              </a:ext>
            </a:extLst>
          </p:cNvPr>
          <p:cNvSpPr txBox="1"/>
          <p:nvPr/>
        </p:nvSpPr>
        <p:spPr>
          <a:xfrm>
            <a:off x="5580000" y="4370040"/>
            <a:ext cx="4227120" cy="5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Jules Léon né le 18 avril 1854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3167092-B43B-EAEC-59DF-23761B38D900}"/>
              </a:ext>
            </a:extLst>
          </p:cNvPr>
          <p:cNvSpPr txBox="1"/>
          <p:nvPr/>
        </p:nvSpPr>
        <p:spPr>
          <a:xfrm>
            <a:off x="5760000" y="5580000"/>
            <a:ext cx="4333679" cy="11098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La famille habite Les Ruelles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         (rue de la Sablonnière)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   à Gometz le Châtel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2777967-E874-6B53-84F3-2DFACF5EBB3E}"/>
              </a:ext>
            </a:extLst>
          </p:cNvPr>
          <p:cNvSpPr txBox="1"/>
          <p:nvPr/>
        </p:nvSpPr>
        <p:spPr>
          <a:xfrm>
            <a:off x="6660000" y="5220000"/>
            <a:ext cx="215748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Recensement 1861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1881DE8-A51D-A097-0675-49663E1F7E54}"/>
              </a:ext>
            </a:extLst>
          </p:cNvPr>
          <p:cNvSpPr txBox="1"/>
          <p:nvPr/>
        </p:nvSpPr>
        <p:spPr>
          <a:xfrm>
            <a:off x="180000" y="360000"/>
            <a:ext cx="9964440" cy="9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La </a:t>
            </a:r>
            <a:r>
              <a:rPr lang="fr-FR" sz="2400" b="1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Médaille de Sainte-Hélène</a:t>
            </a: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est crée le 12 août 1857 par Napoléon III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                  Elle est décernée aux Soldats de l’Empire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7229DBB4-90DD-59EF-9ADB-880597A2065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81360" y="1622160"/>
            <a:ext cx="5414400" cy="59378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E741012-8F05-2F19-8979-590C996C7E9A}"/>
              </a:ext>
            </a:extLst>
          </p:cNvPr>
          <p:cNvSpPr txBox="1"/>
          <p:nvPr/>
        </p:nvSpPr>
        <p:spPr>
          <a:xfrm>
            <a:off x="6395759" y="1496519"/>
            <a:ext cx="4044239" cy="15634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1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Jacques Etienne Sevin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      17 mois de service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    Campagne de France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Blessé d’une balle dans la poitrine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à la bataille du Mont Saint-Jean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81DF2A9-6A35-ECB1-8309-1F84407B1D3D}"/>
              </a:ext>
            </a:extLst>
          </p:cNvPr>
          <p:cNvSpPr txBox="1"/>
          <p:nvPr/>
        </p:nvSpPr>
        <p:spPr>
          <a:xfrm>
            <a:off x="6480000" y="3060000"/>
            <a:ext cx="4126320" cy="43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Jacques Etienne sera décoré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15C3F6BA-D48C-66ED-0ED1-3A078DA9CD4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660000" y="3600000"/>
            <a:ext cx="3463920" cy="37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633</Words>
  <Application>Microsoft Office PowerPoint</Application>
  <PresentationFormat>Grand écran</PresentationFormat>
  <Paragraphs>103</Paragraphs>
  <Slides>11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Calibri</vt:lpstr>
      <vt:lpstr>Liberation Sans</vt:lpstr>
      <vt:lpstr>Liberation Serif</vt:lpstr>
      <vt:lpstr>Standard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 miachon</dc:creator>
  <cp:lastModifiedBy>laure.miachon@wanadoo.fr</cp:lastModifiedBy>
  <cp:revision>56</cp:revision>
  <dcterms:created xsi:type="dcterms:W3CDTF">2023-04-05T16:51:10Z</dcterms:created>
  <dcterms:modified xsi:type="dcterms:W3CDTF">2023-05-15T06:40:10Z</dcterms:modified>
</cp:coreProperties>
</file>