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78" r:id="rId3"/>
    <p:sldId id="274" r:id="rId4"/>
    <p:sldId id="263" r:id="rId5"/>
    <p:sldId id="256" r:id="rId6"/>
    <p:sldId id="258" r:id="rId7"/>
    <p:sldId id="259" r:id="rId8"/>
    <p:sldId id="260" r:id="rId9"/>
    <p:sldId id="261" r:id="rId10"/>
    <p:sldId id="268" r:id="rId11"/>
    <p:sldId id="262" r:id="rId12"/>
    <p:sldId id="269" r:id="rId13"/>
    <p:sldId id="264" r:id="rId14"/>
    <p:sldId id="265" r:id="rId15"/>
    <p:sldId id="266" r:id="rId16"/>
    <p:sldId id="272" r:id="rId17"/>
    <p:sldId id="270" r:id="rId18"/>
    <p:sldId id="271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AD8"/>
    <a:srgbClr val="D6D6D6"/>
    <a:srgbClr val="D5FC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60"/>
    <p:restoredTop sz="96755"/>
  </p:normalViewPr>
  <p:slideViewPr>
    <p:cSldViewPr snapToGrid="0">
      <p:cViewPr varScale="1">
        <p:scale>
          <a:sx n="106" d="100"/>
          <a:sy n="106" d="100"/>
        </p:scale>
        <p:origin x="200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9EF153-39CA-F01B-D4E8-34464C6C2B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8860441-4617-589C-65A2-4BBB542E92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F54CE5-2892-9749-DD27-5B0176AF6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85B88-400A-D844-8DD8-194292868FE7}" type="datetimeFigureOut">
              <a:rPr lang="fr-FR" smtClean="0"/>
              <a:t>25/05/2024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294FE6-1118-C265-65AE-3737D3672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BCCCB1-BF46-0F0F-3984-2F07418AF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28DA-8301-6F43-B388-91B3684B9B5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40855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CCE20E-C0DD-26F1-2280-CD0267D7B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1773619-10DB-5EE2-6E6A-75E638768D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B49D07-A47C-7E33-D0DE-050154F9D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85B88-400A-D844-8DD8-194292868FE7}" type="datetimeFigureOut">
              <a:rPr lang="fr-FR" smtClean="0"/>
              <a:t>25/05/2024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8A5D6E5-95E1-59A5-1E9D-F7B44C0AE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C93B28F-8563-3726-C02D-A5104121B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28DA-8301-6F43-B388-91B3684B9B5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5269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6793548-24D7-052A-6FB6-6B9CB8E816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6905F26-92DF-3B10-5475-727DB6E35B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A6E3F-47EE-C7CE-8EBC-DB6683435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85B88-400A-D844-8DD8-194292868FE7}" type="datetimeFigureOut">
              <a:rPr lang="fr-FR" smtClean="0"/>
              <a:t>25/05/2024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C4D2A68-8FAC-0EA8-0D8B-9C57B5289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A414B4-0124-1498-BE29-3A9115959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28DA-8301-6F43-B388-91B3684B9B5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57161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97BBC8-FCD3-BB6A-ADA9-E6506F8E5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21BC5AF-6ED8-5C65-5D4C-EEDDFADB9C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21422D-A7F5-E150-65A3-A050778C7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85B88-400A-D844-8DD8-194292868FE7}" type="datetimeFigureOut">
              <a:rPr lang="fr-FR" smtClean="0"/>
              <a:t>25/05/2024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CD6A67B-8A6E-FA94-D713-ADFA7062A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454002F-DB5B-48AC-4797-2EB1F3021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28DA-8301-6F43-B388-91B3684B9B5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9767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3258AE-0260-58B2-3BBA-A264C2E2D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0D27ACA-0968-1767-0582-0651EB947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B97C1C-0721-2E0A-8C2C-386FBF4C7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85B88-400A-D844-8DD8-194292868FE7}" type="datetimeFigureOut">
              <a:rPr lang="fr-FR" smtClean="0"/>
              <a:t>25/05/2024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BCFB4A2-1ADC-F657-3BBF-BC2DBDD91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3E33D00-7304-C6A0-51F1-4790ABBAF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28DA-8301-6F43-B388-91B3684B9B5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448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C7CD70-1074-AEF7-925D-33B9E2620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5BDA4F8-5517-F77C-81E9-115D0A22D4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744DFDD-C1F4-D0CB-565F-11C26DE392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DE4C41-0B72-F381-DA34-9963D57D2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85B88-400A-D844-8DD8-194292868FE7}" type="datetimeFigureOut">
              <a:rPr lang="fr-FR" smtClean="0"/>
              <a:t>25/05/2024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3D3F861-A851-5EC0-D444-A387CBC4F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76E4360-7213-65EC-36B6-52F3C1ACE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28DA-8301-6F43-B388-91B3684B9B5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95083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5883CE-BE4E-A59F-3603-9855F374D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7D928AF-8139-F3B6-98B9-A2812C89B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9C998A0-B358-7C6C-23F5-884CC1BD10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486A845-73E0-4696-2618-4147B50C4C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78D20CC-964C-5D58-D145-CFE923E85C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1430713-9D2E-156C-5706-555DD2A45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85B88-400A-D844-8DD8-194292868FE7}" type="datetimeFigureOut">
              <a:rPr lang="fr-FR" smtClean="0"/>
              <a:t>25/05/2024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378CD6B-F808-BCD3-70C5-E8069FC13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237CA88-2F18-CBD7-4883-6EDB65CBD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28DA-8301-6F43-B388-91B3684B9B5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1704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30C0D9-837E-2C3D-A5CF-FBB1C4F1B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213EEA6-E45B-23DA-B3D7-485A35B28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85B88-400A-D844-8DD8-194292868FE7}" type="datetimeFigureOut">
              <a:rPr lang="fr-FR" smtClean="0"/>
              <a:t>25/05/2024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9C12920-6CCC-9F8A-2541-ECBDB6F38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36FD5C4-93EB-72B4-D275-65E570B52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28DA-8301-6F43-B388-91B3684B9B5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0161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D579440-6EF4-8663-AB41-B86EEF0E3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85B88-400A-D844-8DD8-194292868FE7}" type="datetimeFigureOut">
              <a:rPr lang="fr-FR" smtClean="0"/>
              <a:t>25/05/2024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352B54F-C05F-41EC-7EC6-3201D9989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F268D93-1822-BF7C-BCD1-5871514B1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28DA-8301-6F43-B388-91B3684B9B5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5295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421134-AC46-F217-8C57-8558114C7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3B4BD4-83E8-7503-DFE5-5D71A58D7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91FC768-070F-BB0A-FE56-AED9DA706D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C6BCA00-4E5F-8D8D-38EA-CFEB22869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85B88-400A-D844-8DD8-194292868FE7}" type="datetimeFigureOut">
              <a:rPr lang="fr-FR" smtClean="0"/>
              <a:t>25/05/2024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A054491-9CF9-CE58-F00B-1AB9CB948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F2BCEB5-7D87-A182-90E0-1EF9C399B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28DA-8301-6F43-B388-91B3684B9B5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6998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666806-49FC-CE3A-0734-260874372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01569F0-FB7F-7B86-FB9F-209D6425B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93DEE00-83B6-A719-57BF-01C0DA0181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E891E4C-44C2-1C34-018E-86B1D286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85B88-400A-D844-8DD8-194292868FE7}" type="datetimeFigureOut">
              <a:rPr lang="fr-FR" smtClean="0"/>
              <a:t>25/05/2024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EDC248D-CDAA-174A-F003-115430064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D4760ED-3F96-097C-1484-7B9A0054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28DA-8301-6F43-B388-91B3684B9B5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6805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A1D48CB-BCED-1B1A-7F6F-D0504035D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CC3B807-3735-555D-B3CF-20AE19E28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E0E575-0EA9-771E-8402-01804F37DC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485B88-400A-D844-8DD8-194292868FE7}" type="datetimeFigureOut">
              <a:rPr lang="fr-FR" smtClean="0"/>
              <a:t>25/05/2024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D4318CE-1917-4703-B221-6F0F789F30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45302E1-6E30-87E5-B1D4-4D66C0BD69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DE28DA-8301-6F43-B388-91B3684B9B5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9166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eg"/><Relationship Id="rId18" Type="http://schemas.openxmlformats.org/officeDocument/2006/relationships/image" Target="../media/image16.jpeg"/><Relationship Id="rId3" Type="http://schemas.openxmlformats.org/officeDocument/2006/relationships/image" Target="../media/image2.jpeg"/><Relationship Id="rId21" Type="http://schemas.openxmlformats.org/officeDocument/2006/relationships/image" Target="../media/image19.jpeg"/><Relationship Id="rId7" Type="http://schemas.openxmlformats.org/officeDocument/2006/relationships/image" Target="../media/image6.jpeg"/><Relationship Id="rId12" Type="http://schemas.openxmlformats.org/officeDocument/2006/relationships/image" Target="../media/image11.JPG"/><Relationship Id="rId17" Type="http://schemas.openxmlformats.org/officeDocument/2006/relationships/image" Target="../media/image15.png"/><Relationship Id="rId2" Type="http://schemas.openxmlformats.org/officeDocument/2006/relationships/image" Target="../media/image1.jpeg"/><Relationship Id="rId16" Type="http://schemas.openxmlformats.org/officeDocument/2006/relationships/image" Target="https://img.over-blog-kiwi.com/0/75/75/33/20150523/ob_8e5164_image5.jpg" TargetMode="External"/><Relationship Id="rId20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gif"/><Relationship Id="rId5" Type="http://schemas.openxmlformats.org/officeDocument/2006/relationships/image" Target="../media/image4.jpg"/><Relationship Id="rId15" Type="http://schemas.openxmlformats.org/officeDocument/2006/relationships/image" Target="../media/image14.jpeg"/><Relationship Id="rId10" Type="http://schemas.openxmlformats.org/officeDocument/2006/relationships/image" Target="../media/image9.JPG"/><Relationship Id="rId19" Type="http://schemas.openxmlformats.org/officeDocument/2006/relationships/image" Target="../media/image17.jp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G"/><Relationship Id="rId7" Type="http://schemas.openxmlformats.org/officeDocument/2006/relationships/image" Target="../media/image5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59.png"/><Relationship Id="rId7" Type="http://schemas.openxmlformats.org/officeDocument/2006/relationships/image" Target="../media/image1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19.jpeg"/><Relationship Id="rId5" Type="http://schemas.openxmlformats.org/officeDocument/2006/relationships/image" Target="../media/image61.png"/><Relationship Id="rId10" Type="http://schemas.openxmlformats.org/officeDocument/2006/relationships/image" Target="../media/image18.jpeg"/><Relationship Id="rId4" Type="http://schemas.openxmlformats.org/officeDocument/2006/relationships/image" Target="../media/image60.pn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0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6.jpe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image" Target="../media/image2.jpeg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Une image contenant texte, logo, Police, Graphique&#10;&#10;Description générée automatiquement">
            <a:extLst>
              <a:ext uri="{FF2B5EF4-FFF2-40B4-BE49-F238E27FC236}">
                <a16:creationId xmlns:a16="http://schemas.microsoft.com/office/drawing/2014/main" id="{806AC9B8-90F1-3321-B3BD-546D784EC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3418" y="5557865"/>
            <a:ext cx="837042" cy="1059608"/>
          </a:xfrm>
          <a:prstGeom prst="rect">
            <a:avLst/>
          </a:prstGeom>
        </p:spPr>
      </p:pic>
      <p:pic>
        <p:nvPicPr>
          <p:cNvPr id="16" name="Image 15" descr="Une image contenant Emblème, texte, symbole, logo&#10;&#10;Description générée automatiquement">
            <a:extLst>
              <a:ext uri="{FF2B5EF4-FFF2-40B4-BE49-F238E27FC236}">
                <a16:creationId xmlns:a16="http://schemas.microsoft.com/office/drawing/2014/main" id="{A9F033ED-0E2E-2F52-D8FB-7B6D5888D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55697">
            <a:off x="1797042" y="3868129"/>
            <a:ext cx="901866" cy="1048627"/>
          </a:xfrm>
          <a:prstGeom prst="rect">
            <a:avLst/>
          </a:prstGeom>
        </p:spPr>
      </p:pic>
      <p:pic>
        <p:nvPicPr>
          <p:cNvPr id="18" name="Image 17" descr="Une image contenant texte, symbole, Emblème, logo&#10;&#10;Description générée automatiquement">
            <a:extLst>
              <a:ext uri="{FF2B5EF4-FFF2-40B4-BE49-F238E27FC236}">
                <a16:creationId xmlns:a16="http://schemas.microsoft.com/office/drawing/2014/main" id="{40A0CF8C-5880-67E2-7131-108E4D475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33868">
            <a:off x="473055" y="5142280"/>
            <a:ext cx="1054605" cy="1316003"/>
          </a:xfrm>
          <a:prstGeom prst="rect">
            <a:avLst/>
          </a:prstGeom>
        </p:spPr>
      </p:pic>
      <p:pic>
        <p:nvPicPr>
          <p:cNvPr id="26" name="Image 25" descr="Une image contenant vapeur, voie ferrée, train, plein air&#10;&#10;Description générée automatiquement">
            <a:extLst>
              <a:ext uri="{FF2B5EF4-FFF2-40B4-BE49-F238E27FC236}">
                <a16:creationId xmlns:a16="http://schemas.microsoft.com/office/drawing/2014/main" id="{145612EA-69F3-A123-5302-F0B6A96383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31269">
            <a:off x="371268" y="2047126"/>
            <a:ext cx="3175091" cy="1473560"/>
          </a:xfrm>
          <a:prstGeom prst="rect">
            <a:avLst/>
          </a:prstGeom>
        </p:spPr>
      </p:pic>
      <p:pic>
        <p:nvPicPr>
          <p:cNvPr id="4" name="Image 3" descr="Une image contenant avion, ciel, plein air, transport&#10;&#10;Description générée automatiquement">
            <a:extLst>
              <a:ext uri="{FF2B5EF4-FFF2-40B4-BE49-F238E27FC236}">
                <a16:creationId xmlns:a16="http://schemas.microsoft.com/office/drawing/2014/main" id="{E30E16ED-2B8B-C74D-09FA-B3A1162F76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82709">
            <a:off x="9005597" y="500734"/>
            <a:ext cx="2852947" cy="1947874"/>
          </a:xfrm>
          <a:prstGeom prst="rect">
            <a:avLst/>
          </a:prstGeom>
        </p:spPr>
      </p:pic>
      <p:pic>
        <p:nvPicPr>
          <p:cNvPr id="5" name="Image 4" descr="Une image contenant texte, Emblème, symbole, écusson&#10;&#10;Description générée automatiquement">
            <a:extLst>
              <a:ext uri="{FF2B5EF4-FFF2-40B4-BE49-F238E27FC236}">
                <a16:creationId xmlns:a16="http://schemas.microsoft.com/office/drawing/2014/main" id="{40DDDBC2-160E-9B9F-08DF-A8D25F73F4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149322">
            <a:off x="7663453" y="655972"/>
            <a:ext cx="1209956" cy="1525317"/>
          </a:xfrm>
          <a:prstGeom prst="rect">
            <a:avLst/>
          </a:prstGeom>
        </p:spPr>
      </p:pic>
      <p:pic>
        <p:nvPicPr>
          <p:cNvPr id="7" name="Image 6" descr="Une image contenant transport, embarcation, bateau, plein air&#10;&#10;Description générée automatiquement">
            <a:extLst>
              <a:ext uri="{FF2B5EF4-FFF2-40B4-BE49-F238E27FC236}">
                <a16:creationId xmlns:a16="http://schemas.microsoft.com/office/drawing/2014/main" id="{930CB20F-236E-A8FB-25C5-932F4E7231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7390" y="359352"/>
            <a:ext cx="2249267" cy="151122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100415C-C8A4-8625-CDC9-A73969F869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68839" y="5192686"/>
            <a:ext cx="2166516" cy="1437953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FB42908C-6024-BF24-6852-3176396DA9FD}"/>
              </a:ext>
            </a:extLst>
          </p:cNvPr>
          <p:cNvGrpSpPr/>
          <p:nvPr/>
        </p:nvGrpSpPr>
        <p:grpSpPr>
          <a:xfrm>
            <a:off x="297403" y="225547"/>
            <a:ext cx="1149296" cy="1624498"/>
            <a:chOff x="297403" y="225547"/>
            <a:chExt cx="1149296" cy="1624498"/>
          </a:xfrm>
        </p:grpSpPr>
        <p:pic>
          <p:nvPicPr>
            <p:cNvPr id="8" name="Image 7" descr="Une image contenant clipart&#10;&#10;Description générée automatiquement">
              <a:extLst>
                <a:ext uri="{FF2B5EF4-FFF2-40B4-BE49-F238E27FC236}">
                  <a16:creationId xmlns:a16="http://schemas.microsoft.com/office/drawing/2014/main" id="{26563A44-AC53-49A3-FD96-59538E1D4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010740">
              <a:off x="404263" y="507514"/>
              <a:ext cx="1042436" cy="1342531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9191C71D-1849-C13B-6369-5427155E4DBF}"/>
                </a:ext>
              </a:extLst>
            </p:cNvPr>
            <p:cNvSpPr txBox="1"/>
            <p:nvPr/>
          </p:nvSpPr>
          <p:spPr>
            <a:xfrm rot="21088492">
              <a:off x="297403" y="225547"/>
              <a:ext cx="8403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latin typeface="Lucida Blackletter" pitchFamily="2" charset="77"/>
                </a:rPr>
                <a:t>Meuse</a:t>
              </a: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A87899EE-1C65-DC41-AA19-6FE2F09F7CE3}"/>
              </a:ext>
            </a:extLst>
          </p:cNvPr>
          <p:cNvGrpSpPr/>
          <p:nvPr/>
        </p:nvGrpSpPr>
        <p:grpSpPr>
          <a:xfrm>
            <a:off x="1806924" y="315021"/>
            <a:ext cx="1413194" cy="1590829"/>
            <a:chOff x="2508770" y="491988"/>
            <a:chExt cx="1413194" cy="1590829"/>
          </a:xfrm>
        </p:grpSpPr>
        <p:pic>
          <p:nvPicPr>
            <p:cNvPr id="10" name="Image 9" descr="Une image contenant écusson, art&#10;&#10;Description générée automatiquement">
              <a:extLst>
                <a:ext uri="{FF2B5EF4-FFF2-40B4-BE49-F238E27FC236}">
                  <a16:creationId xmlns:a16="http://schemas.microsoft.com/office/drawing/2014/main" id="{B03B5DFB-B9C1-51AD-D805-F08350775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996458">
              <a:off x="2508770" y="797078"/>
              <a:ext cx="1147981" cy="1285739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0111F02F-5E26-23D6-C1F3-FD286EC4916D}"/>
                </a:ext>
              </a:extLst>
            </p:cNvPr>
            <p:cNvSpPr txBox="1"/>
            <p:nvPr/>
          </p:nvSpPr>
          <p:spPr>
            <a:xfrm rot="842460">
              <a:off x="2816401" y="491988"/>
              <a:ext cx="11055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latin typeface="Lucida Blackletter" pitchFamily="2" charset="77"/>
                </a:rPr>
                <a:t>Aveyron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0F22D4EB-5FF8-0562-2612-68EE5F8155B7}"/>
              </a:ext>
            </a:extLst>
          </p:cNvPr>
          <p:cNvGrpSpPr/>
          <p:nvPr/>
        </p:nvGrpSpPr>
        <p:grpSpPr>
          <a:xfrm>
            <a:off x="5961025" y="393516"/>
            <a:ext cx="1364748" cy="1695122"/>
            <a:chOff x="6796670" y="604076"/>
            <a:chExt cx="1364748" cy="1695122"/>
          </a:xfrm>
        </p:grpSpPr>
        <p:pic>
          <p:nvPicPr>
            <p:cNvPr id="3" name="Image 2" descr="Une image contenant symbole, jaune, écusson, motif&#10;&#10;Description générée automatiquement">
              <a:extLst>
                <a:ext uri="{FF2B5EF4-FFF2-40B4-BE49-F238E27FC236}">
                  <a16:creationId xmlns:a16="http://schemas.microsoft.com/office/drawing/2014/main" id="{3F991451-8869-6EF8-1C0A-4E85E97A1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972292">
              <a:off x="6796670" y="933157"/>
              <a:ext cx="1229437" cy="1366041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4DE5AB00-C44F-519B-BD09-3ECB3F16E6B1}"/>
                </a:ext>
              </a:extLst>
            </p:cNvPr>
            <p:cNvSpPr txBox="1"/>
            <p:nvPr/>
          </p:nvSpPr>
          <p:spPr>
            <a:xfrm rot="917489">
              <a:off x="7154560" y="604076"/>
              <a:ext cx="10068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latin typeface="Lucida Blackletter" pitchFamily="2" charset="77"/>
                </a:rPr>
                <a:t>Corrèze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F546C400-606D-07A4-97C1-87A404AA315B}"/>
              </a:ext>
            </a:extLst>
          </p:cNvPr>
          <p:cNvGrpSpPr/>
          <p:nvPr/>
        </p:nvGrpSpPr>
        <p:grpSpPr>
          <a:xfrm>
            <a:off x="5474037" y="4079809"/>
            <a:ext cx="1050332" cy="1537784"/>
            <a:chOff x="6269917" y="3923767"/>
            <a:chExt cx="902189" cy="1311693"/>
          </a:xfrm>
        </p:grpSpPr>
        <p:pic>
          <p:nvPicPr>
            <p:cNvPr id="22" name="Image 21" descr="Une image contenant ligne, Rectangle, symbole, capture d’écran&#10;&#10;Description générée automatiquement">
              <a:extLst>
                <a:ext uri="{FF2B5EF4-FFF2-40B4-BE49-F238E27FC236}">
                  <a16:creationId xmlns:a16="http://schemas.microsoft.com/office/drawing/2014/main" id="{ECC46C45-17D4-6429-7CF8-533E58E23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269917" y="4293099"/>
              <a:ext cx="849759" cy="942361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ECD84656-98DC-9796-1E3D-2D36F93325A6}"/>
                </a:ext>
              </a:extLst>
            </p:cNvPr>
            <p:cNvSpPr txBox="1"/>
            <p:nvPr/>
          </p:nvSpPr>
          <p:spPr>
            <a:xfrm>
              <a:off x="6269917" y="3923767"/>
              <a:ext cx="9021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latin typeface="Lucida Blackletter" pitchFamily="2" charset="77"/>
                </a:rPr>
                <a:t>Marne</a:t>
              </a:r>
            </a:p>
          </p:txBody>
        </p:sp>
      </p:grpSp>
      <p:pic>
        <p:nvPicPr>
          <p:cNvPr id="25" name="Image 24" descr="Une image contenant croquis, dessin, art, écusson&#10;&#10;Description générée automatiquement">
            <a:extLst>
              <a:ext uri="{FF2B5EF4-FFF2-40B4-BE49-F238E27FC236}">
                <a16:creationId xmlns:a16="http://schemas.microsoft.com/office/drawing/2014/main" id="{27FDFF7B-6953-1CBC-628B-3847C6325A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52" y="3689157"/>
            <a:ext cx="974017" cy="1159544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Rectangle 2">
            <a:extLst>
              <a:ext uri="{FF2B5EF4-FFF2-40B4-BE49-F238E27FC236}">
                <a16:creationId xmlns:a16="http://schemas.microsoft.com/office/drawing/2014/main" id="{BAF7031E-B21D-E04F-A3F5-4665F891B12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5848228" y="477992"/>
            <a:ext cx="185159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pic>
        <p:nvPicPr>
          <p:cNvPr id="1025" name="Image 2" descr="Une image contenant roue, train, locomotive, vapeur&#10;&#10;Description générée automatiquement">
            <a:extLst>
              <a:ext uri="{FF2B5EF4-FFF2-40B4-BE49-F238E27FC236}">
                <a16:creationId xmlns:a16="http://schemas.microsoft.com/office/drawing/2014/main" id="{CE2BA571-96E3-FCC3-D3C6-1B9C56ED1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r:link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487" y="5039178"/>
            <a:ext cx="2668923" cy="168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29" descr="Une image contenant sous-marin, transport, embarcation, eau&#10;&#10;Description générée automatiquement">
            <a:extLst>
              <a:ext uri="{FF2B5EF4-FFF2-40B4-BE49-F238E27FC236}">
                <a16:creationId xmlns:a16="http://schemas.microsoft.com/office/drawing/2014/main" id="{82931224-EC89-6B68-8F28-EE1B2064F875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5799" t="33636" r="6757" b="16076"/>
          <a:stretch/>
        </p:blipFill>
        <p:spPr>
          <a:xfrm rot="21020504">
            <a:off x="5568834" y="5505067"/>
            <a:ext cx="2948442" cy="1091037"/>
          </a:xfrm>
          <a:prstGeom prst="rect">
            <a:avLst/>
          </a:prstGeom>
        </p:spPr>
      </p:pic>
      <p:pic>
        <p:nvPicPr>
          <p:cNvPr id="32" name="Image 31" descr="Une image contenant casque, pompier, Équipement de protection individuelle, habits&#10;&#10;Description générée automatiquement">
            <a:extLst>
              <a:ext uri="{FF2B5EF4-FFF2-40B4-BE49-F238E27FC236}">
                <a16:creationId xmlns:a16="http://schemas.microsoft.com/office/drawing/2014/main" id="{4B50EB5D-4AB7-4F6C-9501-3249DCD597E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0865721">
            <a:off x="10023370" y="2841296"/>
            <a:ext cx="1532314" cy="1866204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4CEAE2C0-7859-BB41-7DDD-A892F1E2C90B}"/>
              </a:ext>
            </a:extLst>
          </p:cNvPr>
          <p:cNvSpPr txBox="1"/>
          <p:nvPr/>
        </p:nvSpPr>
        <p:spPr>
          <a:xfrm>
            <a:off x="3684789" y="2202372"/>
            <a:ext cx="48922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Baguet Script" pitchFamily="2" charset="77"/>
              </a:rPr>
              <a:t>Petite descendance de mon </a:t>
            </a:r>
          </a:p>
          <a:p>
            <a:r>
              <a:rPr lang="fr-FR" sz="3200" b="1" dirty="0">
                <a:latin typeface="Baguet Script" pitchFamily="2" charset="77"/>
              </a:rPr>
              <a:t>     Patronyme</a:t>
            </a:r>
            <a:endParaRPr lang="fr-FR" sz="3600" b="1" dirty="0">
              <a:latin typeface="Baguet Script" pitchFamily="2" charset="77"/>
            </a:endParaRPr>
          </a:p>
        </p:txBody>
      </p:sp>
      <p:pic>
        <p:nvPicPr>
          <p:cNvPr id="34" name="Image 33" descr="Une image contenant Artefact, art, statue, Sculpture&#10;&#10;Description générée automatiquement">
            <a:extLst>
              <a:ext uri="{FF2B5EF4-FFF2-40B4-BE49-F238E27FC236}">
                <a16:creationId xmlns:a16="http://schemas.microsoft.com/office/drawing/2014/main" id="{59452E6E-8347-A4B3-97C4-C7658E1BD7C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647293">
            <a:off x="6792014" y="2952533"/>
            <a:ext cx="2772430" cy="2494153"/>
          </a:xfrm>
          <a:prstGeom prst="rect">
            <a:avLst/>
          </a:prstGeom>
        </p:spPr>
      </p:pic>
      <p:pic>
        <p:nvPicPr>
          <p:cNvPr id="6" name="Image 5" descr="Une image contenant texte, symbole, Emblème, logo&#10;&#10;Description générée automatiquement">
            <a:extLst>
              <a:ext uri="{FF2B5EF4-FFF2-40B4-BE49-F238E27FC236}">
                <a16:creationId xmlns:a16="http://schemas.microsoft.com/office/drawing/2014/main" id="{086CC0E6-8EBB-C75C-C7F1-C5F4C8AB6EA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094881" y="4006534"/>
            <a:ext cx="786398" cy="1032644"/>
          </a:xfrm>
          <a:prstGeom prst="rect">
            <a:avLst/>
          </a:prstGeom>
        </p:spPr>
      </p:pic>
      <p:pic>
        <p:nvPicPr>
          <p:cNvPr id="24" name="Image 23" descr="Une image contenant texte, Emblème, symbole, logo&#10;&#10;Description générée automatiquement">
            <a:extLst>
              <a:ext uri="{FF2B5EF4-FFF2-40B4-BE49-F238E27FC236}">
                <a16:creationId xmlns:a16="http://schemas.microsoft.com/office/drawing/2014/main" id="{24487CA3-C976-5321-C540-4F3FB68792A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175459" y="4268238"/>
            <a:ext cx="989293" cy="114169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1774FFC-5C5B-2DCF-078C-38F89F31A7F7}"/>
              </a:ext>
            </a:extLst>
          </p:cNvPr>
          <p:cNvSpPr txBox="1"/>
          <p:nvPr/>
        </p:nvSpPr>
        <p:spPr>
          <a:xfrm>
            <a:off x="3488080" y="3075399"/>
            <a:ext cx="48922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600" b="1" dirty="0">
              <a:latin typeface="Baguet Script" pitchFamily="2" charset="77"/>
            </a:endParaRPr>
          </a:p>
          <a:p>
            <a:r>
              <a:rPr lang="fr-FR" sz="3200" b="1" dirty="0">
                <a:latin typeface="Baguet Script" pitchFamily="2" charset="77"/>
              </a:rPr>
              <a:t>    </a:t>
            </a:r>
            <a:r>
              <a:rPr lang="fr-FR" sz="4400" b="1" dirty="0">
                <a:latin typeface="Baguet Script" pitchFamily="2" charset="77"/>
              </a:rPr>
              <a:t>« DUNET »</a:t>
            </a:r>
          </a:p>
        </p:txBody>
      </p:sp>
    </p:spTree>
    <p:extLst>
      <p:ext uri="{BB962C8B-B14F-4D97-AF65-F5344CB8AC3E}">
        <p14:creationId xmlns:p14="http://schemas.microsoft.com/office/powerpoint/2010/main" val="100597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F4772C4C-3CEA-ADD3-F31A-B3FC0F233D46}"/>
              </a:ext>
            </a:extLst>
          </p:cNvPr>
          <p:cNvSpPr txBox="1"/>
          <p:nvPr/>
        </p:nvSpPr>
        <p:spPr>
          <a:xfrm>
            <a:off x="9217166" y="692940"/>
            <a:ext cx="1803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IV - JOSEPH</a:t>
            </a:r>
          </a:p>
        </p:txBody>
      </p:sp>
      <p:pic>
        <p:nvPicPr>
          <p:cNvPr id="6" name="Image 5" descr="Une image contenant Artefact, art, statue, Sculpture&#10;&#10;Description générée automatiquement">
            <a:extLst>
              <a:ext uri="{FF2B5EF4-FFF2-40B4-BE49-F238E27FC236}">
                <a16:creationId xmlns:a16="http://schemas.microsoft.com/office/drawing/2014/main" id="{DA1A7C4B-7CB3-E705-0F6F-156FDBEF3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520" y="341105"/>
            <a:ext cx="1813213" cy="1631216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63014883-045F-EA66-8CFE-E01F33579469}"/>
              </a:ext>
            </a:extLst>
          </p:cNvPr>
          <p:cNvGrpSpPr/>
          <p:nvPr/>
        </p:nvGrpSpPr>
        <p:grpSpPr>
          <a:xfrm>
            <a:off x="234250" y="0"/>
            <a:ext cx="5848865" cy="6858000"/>
            <a:chOff x="247135" y="10510"/>
            <a:chExt cx="5848865" cy="6858000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677037C1-7088-3432-18B6-06C8F756E207}"/>
                </a:ext>
              </a:extLst>
            </p:cNvPr>
            <p:cNvGrpSpPr/>
            <p:nvPr/>
          </p:nvGrpSpPr>
          <p:grpSpPr>
            <a:xfrm>
              <a:off x="247135" y="10510"/>
              <a:ext cx="5848865" cy="6858000"/>
              <a:chOff x="247135" y="10510"/>
              <a:chExt cx="5848865" cy="6858000"/>
            </a:xfrm>
          </p:grpSpPr>
          <p:pic>
            <p:nvPicPr>
              <p:cNvPr id="7" name="Image 6" descr="Une image contenant texte, capture d’écran, diagramme, Parallèle&#10;&#10;Description générée automatiquement">
                <a:extLst>
                  <a:ext uri="{FF2B5EF4-FFF2-40B4-BE49-F238E27FC236}">
                    <a16:creationId xmlns:a16="http://schemas.microsoft.com/office/drawing/2014/main" id="{C6355124-6F34-E31F-F42E-8241BB060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4887" y="10510"/>
                <a:ext cx="5539494" cy="6858000"/>
              </a:xfrm>
              <a:prstGeom prst="rect">
                <a:avLst/>
              </a:prstGeom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5315246-2C79-AFE7-48A7-013E415C3E49}"/>
                  </a:ext>
                </a:extLst>
              </p:cNvPr>
              <p:cNvSpPr/>
              <p:nvPr/>
            </p:nvSpPr>
            <p:spPr>
              <a:xfrm>
                <a:off x="247135" y="3274541"/>
                <a:ext cx="5597611" cy="348460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9F77CEB-1D58-B778-19CC-B26593FDF488}"/>
                  </a:ext>
                </a:extLst>
              </p:cNvPr>
              <p:cNvSpPr/>
              <p:nvPr/>
            </p:nvSpPr>
            <p:spPr>
              <a:xfrm>
                <a:off x="5511114" y="2545491"/>
                <a:ext cx="584886" cy="102561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DBC3B06-BC15-04E0-6420-A32C90A0AF18}"/>
                </a:ext>
              </a:extLst>
            </p:cNvPr>
            <p:cNvSpPr/>
            <p:nvPr/>
          </p:nvSpPr>
          <p:spPr>
            <a:xfrm>
              <a:off x="3410465" y="2953265"/>
              <a:ext cx="1087394" cy="3212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3" name="img90.jpeg" descr="Une image contenant écriture manuscrite, calligraphie, croquis, dessin&#10;&#10;Description générée automatiquement">
            <a:extLst>
              <a:ext uri="{FF2B5EF4-FFF2-40B4-BE49-F238E27FC236}">
                <a16:creationId xmlns:a16="http://schemas.microsoft.com/office/drawing/2014/main" id="{A4418C2B-5582-5793-7712-7A6586040119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166" y="2033354"/>
            <a:ext cx="1720215" cy="1094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 descr="Une image contenant voie ferrée, train, piste, plein air&#10;&#10;Description générée automatiquement">
            <a:extLst>
              <a:ext uri="{FF2B5EF4-FFF2-40B4-BE49-F238E27FC236}">
                <a16:creationId xmlns:a16="http://schemas.microsoft.com/office/drawing/2014/main" id="{00CBEB84-1B76-911E-A7BA-BCA94BEF9307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548" y="3571102"/>
            <a:ext cx="4417060" cy="28327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0805FBC-AC30-0B56-8A2F-F345E8FC25B7}"/>
              </a:ext>
            </a:extLst>
          </p:cNvPr>
          <p:cNvSpPr txBox="1"/>
          <p:nvPr/>
        </p:nvSpPr>
        <p:spPr>
          <a:xfrm>
            <a:off x="5941496" y="2916717"/>
            <a:ext cx="59857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>
              <a:tabLst>
                <a:tab pos="22479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Avec </a:t>
            </a:r>
            <a:r>
              <a:rPr lang="fr-FR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Marie Anne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ils auront ensemble 10 enfants, 6 filles et 4 garçons.  </a:t>
            </a:r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Mais d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eux </a:t>
            </a:r>
            <a:r>
              <a:rPr lang="fr-FR" sz="1800" b="1" dirty="0">
                <a:solidFill>
                  <a:srgbClr val="FF8AD8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Marie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décèderont en bas-âge.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BAFD6CB-7F7A-DF6E-6255-904B0FBA760A}"/>
              </a:ext>
            </a:extLst>
          </p:cNvPr>
          <p:cNvSpPr txBox="1"/>
          <p:nvPr/>
        </p:nvSpPr>
        <p:spPr>
          <a:xfrm>
            <a:off x="9134675" y="1540345"/>
            <a:ext cx="1885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halkboard" panose="03050602040202020205" pitchFamily="66" charset="77"/>
              </a:rPr>
              <a:t>denier vigneron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009182B-7C95-325B-B863-8C54A1FB235E}"/>
              </a:ext>
            </a:extLst>
          </p:cNvPr>
          <p:cNvSpPr txBox="1"/>
          <p:nvPr/>
        </p:nvSpPr>
        <p:spPr>
          <a:xfrm>
            <a:off x="73300" y="6259830"/>
            <a:ext cx="651171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indent="228600" algn="just">
              <a:tabLst>
                <a:tab pos="224790" algn="l"/>
              </a:tabLst>
            </a:pP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 ne trouve pratiquement plus de DUNET à Viviez par la suite.</a:t>
            </a:r>
            <a:endParaRPr lang="fr-FR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6FC4CAF-2737-2A4F-0AE7-11C328D24452}"/>
              </a:ext>
            </a:extLst>
          </p:cNvPr>
          <p:cNvSpPr txBox="1"/>
          <p:nvPr/>
        </p:nvSpPr>
        <p:spPr>
          <a:xfrm>
            <a:off x="571555" y="3398456"/>
            <a:ext cx="55885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>
              <a:tabLst>
                <a:tab pos="22479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Les autres enfants rejoindront tous </a:t>
            </a:r>
          </a:p>
          <a:p>
            <a:pPr indent="228600" algn="just">
              <a:tabLst>
                <a:tab pos="22479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Compagnie des Chemins de fer Paris-Orléans.</a:t>
            </a:r>
          </a:p>
          <a:p>
            <a:pPr indent="228600" algn="just">
              <a:tabLst>
                <a:tab pos="224790" algn="l"/>
              </a:tabLst>
            </a:pPr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qui vient d’arriver vers 1820 dans la vallée</a:t>
            </a:r>
          </a:p>
          <a:p>
            <a:pPr indent="228600" algn="just">
              <a:tabLst>
                <a:tab pos="224790" algn="l"/>
              </a:tabLst>
            </a:pPr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p</a:t>
            </a: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our l’exploitation des </a:t>
            </a:r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ines de Decazeville.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4E57074-2A79-184B-89F8-F3248067A317}"/>
              </a:ext>
            </a:extLst>
          </p:cNvPr>
          <p:cNvSpPr txBox="1"/>
          <p:nvPr/>
        </p:nvSpPr>
        <p:spPr>
          <a:xfrm>
            <a:off x="10937381" y="788925"/>
            <a:ext cx="712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(Suite)</a:t>
            </a:r>
          </a:p>
        </p:txBody>
      </p:sp>
      <p:pic>
        <p:nvPicPr>
          <p:cNvPr id="15" name="Image 14" descr="Une image contenant journal, texte, Police, noir et blanc&#10;&#10;Description générée automatiquement">
            <a:extLst>
              <a:ext uri="{FF2B5EF4-FFF2-40B4-BE49-F238E27FC236}">
                <a16:creationId xmlns:a16="http://schemas.microsoft.com/office/drawing/2014/main" id="{2C264334-4B73-ACD6-B42E-39C2B87BF5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938" y="4615385"/>
            <a:ext cx="4575392" cy="152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478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capture d’écran, diagramme, Parallèle&#10;&#10;Description générée automatiquement">
            <a:extLst>
              <a:ext uri="{FF2B5EF4-FFF2-40B4-BE49-F238E27FC236}">
                <a16:creationId xmlns:a16="http://schemas.microsoft.com/office/drawing/2014/main" id="{C6355124-6F34-E31F-F42E-8241BB060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87" y="10510"/>
            <a:ext cx="5539494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8DDA5F8-E698-77EC-C855-EE3C54BD16CB}"/>
              </a:ext>
            </a:extLst>
          </p:cNvPr>
          <p:cNvSpPr/>
          <p:nvPr/>
        </p:nvSpPr>
        <p:spPr>
          <a:xfrm>
            <a:off x="190500" y="3937000"/>
            <a:ext cx="5763881" cy="292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195604-4CD3-AE78-00EE-60F89974C6FC}"/>
              </a:ext>
            </a:extLst>
          </p:cNvPr>
          <p:cNvSpPr/>
          <p:nvPr/>
        </p:nvSpPr>
        <p:spPr>
          <a:xfrm>
            <a:off x="4089400" y="3632200"/>
            <a:ext cx="1320800" cy="279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2A3613D-689A-544C-DD96-74CD0152F916}"/>
              </a:ext>
            </a:extLst>
          </p:cNvPr>
          <p:cNvSpPr txBox="1"/>
          <p:nvPr/>
        </p:nvSpPr>
        <p:spPr>
          <a:xfrm>
            <a:off x="292100" y="4416062"/>
            <a:ext cx="9067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  <a:tabLst>
                <a:tab pos="449580" algn="l"/>
              </a:tabLst>
            </a:pPr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s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marie le 26 juillet 1864 à Viviez à 28 ans avec </a:t>
            </a:r>
            <a:r>
              <a:rPr lang="fr-FR" sz="1800" b="1" dirty="0">
                <a:solidFill>
                  <a:srgbClr val="FF2F92"/>
                </a:solidFill>
                <a:effectLst/>
                <a:latin typeface="Calibri" panose="020F0502020204030204" pitchFamily="34" charset="0"/>
                <a:ea typeface="Gill Sans" panose="020B0502020104020203" pitchFamily="34" charset="-79"/>
                <a:cs typeface="Gill Sans" panose="020B0502020104020203" pitchFamily="34" charset="-79"/>
              </a:rPr>
              <a:t>Rose RIGAUD</a:t>
            </a:r>
            <a:r>
              <a:rPr lang="fr-FR" sz="1800" b="1" dirty="0">
                <a:solidFill>
                  <a:srgbClr val="FF2F9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(1843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‑</a:t>
            </a:r>
            <a:r>
              <a:rPr lang="fr-F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~ 1905).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tabLst>
                <a:tab pos="44958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Elle est </a:t>
            </a:r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alors 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couturière et âgée de</a:t>
            </a:r>
            <a:r>
              <a:rPr lang="fr-F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21 ans.</a:t>
            </a:r>
            <a:r>
              <a:rPr lang="fr-F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Image 7" descr="Une image contenant texte, symbole, Emblème, logo&#10;&#10;Description générée automatiquement">
            <a:extLst>
              <a:ext uri="{FF2B5EF4-FFF2-40B4-BE49-F238E27FC236}">
                <a16:creationId xmlns:a16="http://schemas.microsoft.com/office/drawing/2014/main" id="{19B4EA8B-0511-C616-CA19-CC80E0EB7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5753" y="4150637"/>
            <a:ext cx="804313" cy="100367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B96B2D7-5889-1124-4987-154A4CAFDFB4}"/>
              </a:ext>
            </a:extLst>
          </p:cNvPr>
          <p:cNvSpPr txBox="1"/>
          <p:nvPr/>
        </p:nvSpPr>
        <p:spPr>
          <a:xfrm>
            <a:off x="9290066" y="4180849"/>
            <a:ext cx="23442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 famille est d’origine </a:t>
            </a:r>
          </a:p>
          <a:p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Cahuzac-sur-Vère </a:t>
            </a:r>
          </a:p>
          <a:p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dans le Tarn (81).</a:t>
            </a:r>
            <a:endParaRPr lang="fr-FR" sz="16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5F769D2-049E-3037-9F6A-541F4F9A98F0}"/>
              </a:ext>
            </a:extLst>
          </p:cNvPr>
          <p:cNvSpPr txBox="1"/>
          <p:nvPr/>
        </p:nvSpPr>
        <p:spPr>
          <a:xfrm>
            <a:off x="545005" y="5808413"/>
            <a:ext cx="1106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Jean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Retraité de la Compagnie d’Orléans en 1902, décède le 18 janvier 1921 à Capdenac-Gare, à l'âge de 85 ans.</a:t>
            </a:r>
            <a:endParaRPr lang="fr-FR" sz="1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g82.jpeg" descr="Une image contenant écriture manuscrite, calligraphie, Police, croquis&#10;&#10;Description générée automatiquement">
            <a:extLst>
              <a:ext uri="{FF2B5EF4-FFF2-40B4-BE49-F238E27FC236}">
                <a16:creationId xmlns:a16="http://schemas.microsoft.com/office/drawing/2014/main" id="{5C070E43-9DAA-4AF4-724F-822EEB7193E1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0" t="13699" r="8347" b="25809"/>
          <a:stretch>
            <a:fillRect/>
          </a:stretch>
        </p:blipFill>
        <p:spPr bwMode="auto">
          <a:xfrm>
            <a:off x="2279325" y="5056317"/>
            <a:ext cx="1586230" cy="5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g85.jpeg" descr="Une image contenant écriture manuscrite, calligraphie, Police, typographie&#10;&#10;Description générée automatiquement">
            <a:extLst>
              <a:ext uri="{FF2B5EF4-FFF2-40B4-BE49-F238E27FC236}">
                <a16:creationId xmlns:a16="http://schemas.microsoft.com/office/drawing/2014/main" id="{9AA527CF-F553-46C5-AD61-07E9208F5D81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284" y="5062842"/>
            <a:ext cx="1383030" cy="515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 descr="Une image contenant bâtiment, plein air, voie ferrée, piste&#10;&#10;Description générée automatiquement">
            <a:extLst>
              <a:ext uri="{FF2B5EF4-FFF2-40B4-BE49-F238E27FC236}">
                <a16:creationId xmlns:a16="http://schemas.microsoft.com/office/drawing/2014/main" id="{6E74879E-FC1F-757B-F385-61B9CAEE48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752" y="2209549"/>
            <a:ext cx="3029481" cy="182544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F0ED3FEF-69C1-0D42-3655-25BE5C795CDA}"/>
              </a:ext>
            </a:extLst>
          </p:cNvPr>
          <p:cNvSpPr txBox="1"/>
          <p:nvPr/>
        </p:nvSpPr>
        <p:spPr>
          <a:xfrm>
            <a:off x="9359900" y="1168187"/>
            <a:ext cx="27190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effectLst/>
                <a:latin typeface="Baguet Scrip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chauffeur de train</a:t>
            </a:r>
            <a:r>
              <a:rPr lang="fr-FR" sz="2000" b="1" dirty="0">
                <a:effectLst/>
                <a:latin typeface="Baguet Script" pitchFamily="2" charset="77"/>
              </a:rPr>
              <a:t> </a:t>
            </a:r>
            <a:endParaRPr lang="fr-FR" sz="2000" b="1" dirty="0">
              <a:latin typeface="Baguet Script" pitchFamily="2" charset="77"/>
            </a:endParaRPr>
          </a:p>
        </p:txBody>
      </p:sp>
      <p:pic>
        <p:nvPicPr>
          <p:cNvPr id="16" name="Image 15" descr="Une image contenant vapeur, transport, plein air, train&#10;&#10;Description générée automatiquement">
            <a:extLst>
              <a:ext uri="{FF2B5EF4-FFF2-40B4-BE49-F238E27FC236}">
                <a16:creationId xmlns:a16="http://schemas.microsoft.com/office/drawing/2014/main" id="{A8B24109-1728-3FB5-6ED8-F33F2A019D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622" y="91878"/>
            <a:ext cx="2968666" cy="195663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4EBC002B-62AA-B065-E89B-F7F0552D957D}"/>
              </a:ext>
            </a:extLst>
          </p:cNvPr>
          <p:cNvSpPr txBox="1"/>
          <p:nvPr/>
        </p:nvSpPr>
        <p:spPr>
          <a:xfrm>
            <a:off x="9687066" y="608529"/>
            <a:ext cx="1305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V - JEAN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90858FE-91F6-E8C5-753E-70DA73AC0F71}"/>
              </a:ext>
            </a:extLst>
          </p:cNvPr>
          <p:cNvSpPr txBox="1"/>
          <p:nvPr/>
        </p:nvSpPr>
        <p:spPr>
          <a:xfrm>
            <a:off x="594275" y="395844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>
              <a:tabLst>
                <a:tab pos="44958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Jean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voit le jour le 15 janvier 1836 à Viviez, </a:t>
            </a:r>
            <a:endParaRPr lang="fr-FR" sz="16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956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capture d’écran, diagramme, Parallèle&#10;&#10;Description générée automatiquement">
            <a:extLst>
              <a:ext uri="{FF2B5EF4-FFF2-40B4-BE49-F238E27FC236}">
                <a16:creationId xmlns:a16="http://schemas.microsoft.com/office/drawing/2014/main" id="{C6355124-6F34-E31F-F42E-8241BB060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87" y="10510"/>
            <a:ext cx="5539494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8DDA5F8-E698-77EC-C855-EE3C54BD16CB}"/>
              </a:ext>
            </a:extLst>
          </p:cNvPr>
          <p:cNvSpPr/>
          <p:nvPr/>
        </p:nvSpPr>
        <p:spPr>
          <a:xfrm>
            <a:off x="190500" y="3937000"/>
            <a:ext cx="5763881" cy="2695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195604-4CD3-AE78-00EE-60F89974C6FC}"/>
              </a:ext>
            </a:extLst>
          </p:cNvPr>
          <p:cNvSpPr/>
          <p:nvPr/>
        </p:nvSpPr>
        <p:spPr>
          <a:xfrm>
            <a:off x="4089400" y="3632200"/>
            <a:ext cx="1320800" cy="279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437F73D-A81D-5AF8-54C4-F4B8F014F358}"/>
              </a:ext>
            </a:extLst>
          </p:cNvPr>
          <p:cNvSpPr txBox="1"/>
          <p:nvPr/>
        </p:nvSpPr>
        <p:spPr>
          <a:xfrm>
            <a:off x="335281" y="4186042"/>
            <a:ext cx="729560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00" indent="-190500" algn="just">
              <a:tabLst>
                <a:tab pos="449580" algn="l"/>
              </a:tabLst>
            </a:pPr>
            <a:r>
              <a:rPr lang="fr-F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Jean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fr-FR" sz="1800" b="1" dirty="0">
                <a:solidFill>
                  <a:srgbClr val="FF2F9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Rose</a:t>
            </a:r>
            <a:r>
              <a:rPr lang="fr-FR" sz="1800" dirty="0">
                <a:solidFill>
                  <a:srgbClr val="FF2F9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auront ensemble 6 enfants (3 décèderont prématurément) :</a:t>
            </a:r>
          </a:p>
          <a:p>
            <a:pPr marL="190500" indent="-190500" algn="just">
              <a:tabLst>
                <a:tab pos="449580" algn="l"/>
              </a:tabLst>
            </a:pPr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Il restera 2 garçons et une fille qui resteront dans le milieu ferroviaire.</a:t>
            </a:r>
            <a:endParaRPr lang="fr-FR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0500" indent="-190500" algn="just">
              <a:tabLst>
                <a:tab pos="449580" algn="l"/>
              </a:tabLst>
            </a:pPr>
            <a:endParaRPr lang="fr-FR" sz="1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0500" indent="-190500" algn="just">
              <a:tabLst>
                <a:tab pos="449580" algn="l"/>
              </a:tabLst>
            </a:pPr>
            <a:r>
              <a:rPr lang="fr-FR" b="1" dirty="0">
                <a:solidFill>
                  <a:srgbClr val="FF8AD8"/>
                </a:solidFill>
                <a:latin typeface="Calibri" panose="020F0502020204030204" pitchFamily="34" charset="0"/>
                <a:ea typeface="Gill Sans" panose="020B0502020104020203" pitchFamily="34" charset="-79"/>
                <a:cs typeface="Gill Sans" panose="020B0502020104020203" pitchFamily="34" charset="-79"/>
              </a:rPr>
              <a:t>                Marie Mélanie DUNET.</a:t>
            </a:r>
            <a:r>
              <a:rPr lang="fr-FR" b="1" dirty="0">
                <a:latin typeface="Calibri" panose="020F0502020204030204" pitchFamily="34" charset="0"/>
                <a:ea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fr-FR" dirty="0">
                <a:latin typeface="Calibri" panose="020F0502020204030204" pitchFamily="34" charset="0"/>
                <a:ea typeface="Gill Sans" panose="020B0502020104020203" pitchFamily="34" charset="-79"/>
                <a:cs typeface="Gill Sans" panose="020B0502020104020203" pitchFamily="34" charset="-79"/>
              </a:rPr>
              <a:t>elle épouse un chef monteur à la P.O.</a:t>
            </a:r>
            <a:endParaRPr lang="fr-FR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0500" indent="-190500" algn="just">
              <a:tabLst>
                <a:tab pos="449580" algn="l"/>
              </a:tabLst>
            </a:pPr>
            <a:r>
              <a:rPr lang="fr-FR" b="1" dirty="0">
                <a:solidFill>
                  <a:srgbClr val="00B0F0"/>
                </a:solidFill>
                <a:latin typeface="Calibri" panose="020F0502020204030204" pitchFamily="34" charset="0"/>
                <a:ea typeface="Gill Sans" panose="020B0502020104020203" pitchFamily="34" charset="-79"/>
                <a:cs typeface="Gill Sans" panose="020B0502020104020203" pitchFamily="34" charset="-79"/>
              </a:rPr>
              <a:t>                Émile Joseph DUNET. </a:t>
            </a:r>
            <a:r>
              <a:rPr lang="fr-FR" dirty="0">
                <a:latin typeface="Calibri" panose="020F0502020204030204" pitchFamily="34" charset="0"/>
                <a:ea typeface="Gill Sans" panose="020B0502020104020203" pitchFamily="34" charset="-79"/>
                <a:cs typeface="Gill Sans" panose="020B0502020104020203" pitchFamily="34" charset="-79"/>
              </a:rPr>
              <a:t>Cheminot machiniste</a:t>
            </a:r>
            <a:endParaRPr lang="fr-FR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 indent="-190500" algn="just">
              <a:tabLst>
                <a:tab pos="449580" algn="l"/>
              </a:tabLst>
            </a:pP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Gill Sans" panose="020B0502020104020203" pitchFamily="34" charset="-79"/>
                <a:cs typeface="Gill Sans" panose="020B0502020104020203" pitchFamily="34" charset="-79"/>
              </a:rPr>
              <a:t>                Henri Joseph DUNET. </a:t>
            </a:r>
            <a:r>
              <a:rPr lang="fr-FR" dirty="0">
                <a:latin typeface="Calibri" panose="020F0502020204030204" pitchFamily="34" charset="0"/>
                <a:ea typeface="Gill Sans" panose="020B0502020104020203" pitchFamily="34" charset="-79"/>
                <a:cs typeface="Gill Sans" panose="020B0502020104020203" pitchFamily="34" charset="-79"/>
              </a:rPr>
              <a:t>Chauffeur de train</a:t>
            </a:r>
            <a:endParaRPr lang="fr-FR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Image 16" descr="Une image contenant plein air, ciel, voie ferrée, train&#10;&#10;Description générée automatiquement">
            <a:extLst>
              <a:ext uri="{FF2B5EF4-FFF2-40B4-BE49-F238E27FC236}">
                <a16:creationId xmlns:a16="http://schemas.microsoft.com/office/drawing/2014/main" id="{655A83A5-DECC-4114-2121-5F0D5200A0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55"/>
          <a:stretch/>
        </p:blipFill>
        <p:spPr bwMode="auto">
          <a:xfrm>
            <a:off x="6356568" y="1610469"/>
            <a:ext cx="3767866" cy="1964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Image 17" descr="Une image contenant plein air, bâtiment, ciel, sol&#10;&#10;Description générée automatiquement">
            <a:extLst>
              <a:ext uri="{FF2B5EF4-FFF2-40B4-BE49-F238E27FC236}">
                <a16:creationId xmlns:a16="http://schemas.microsoft.com/office/drawing/2014/main" id="{1465F095-AEC1-A076-D4E7-0B0EC09CE8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571" y="3819556"/>
            <a:ext cx="4265929" cy="269511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B7A24D90-A1E8-3480-0E4E-48D096BBD02B}"/>
              </a:ext>
            </a:extLst>
          </p:cNvPr>
          <p:cNvSpPr txBox="1"/>
          <p:nvPr/>
        </p:nvSpPr>
        <p:spPr>
          <a:xfrm>
            <a:off x="9687066" y="608529"/>
            <a:ext cx="1305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V - JEAN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DFAFD65-B143-762B-5B6E-5C0B2369EA57}"/>
              </a:ext>
            </a:extLst>
          </p:cNvPr>
          <p:cNvSpPr txBox="1"/>
          <p:nvPr/>
        </p:nvSpPr>
        <p:spPr>
          <a:xfrm>
            <a:off x="9359900" y="1168187"/>
            <a:ext cx="27190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effectLst/>
                <a:latin typeface="Baguet Scrip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chauffeur de train</a:t>
            </a:r>
            <a:r>
              <a:rPr lang="fr-FR" sz="2000" b="1" dirty="0">
                <a:effectLst/>
                <a:latin typeface="Baguet Script" pitchFamily="2" charset="77"/>
              </a:rPr>
              <a:t> </a:t>
            </a:r>
            <a:endParaRPr lang="fr-FR" sz="2000" b="1" dirty="0">
              <a:latin typeface="Baguet Script" pitchFamily="2" charset="77"/>
            </a:endParaRPr>
          </a:p>
        </p:txBody>
      </p:sp>
      <p:pic>
        <p:nvPicPr>
          <p:cNvPr id="21" name="Image 20" descr="Une image contenant Dessin d’enfant, art&#10;&#10;Description générée automatiquement">
            <a:extLst>
              <a:ext uri="{FF2B5EF4-FFF2-40B4-BE49-F238E27FC236}">
                <a16:creationId xmlns:a16="http://schemas.microsoft.com/office/drawing/2014/main" id="{75E05326-1944-8E49-FB58-8E5A8E3B2F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023" y="364410"/>
            <a:ext cx="1295400" cy="87439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D0CB2E4-B261-2B0F-C046-A44582D05AE9}"/>
              </a:ext>
            </a:extLst>
          </p:cNvPr>
          <p:cNvSpPr txBox="1"/>
          <p:nvPr/>
        </p:nvSpPr>
        <p:spPr>
          <a:xfrm>
            <a:off x="442334" y="6038465"/>
            <a:ext cx="673068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Ils naissent à Saint-Julien d’Empare qui deviendra Capdenac-Gare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B4C7C28-6E27-3558-0397-3BE0605B072B}"/>
              </a:ext>
            </a:extLst>
          </p:cNvPr>
          <p:cNvSpPr txBox="1"/>
          <p:nvPr/>
        </p:nvSpPr>
        <p:spPr>
          <a:xfrm>
            <a:off x="10916031" y="738266"/>
            <a:ext cx="712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(Suite)</a:t>
            </a:r>
          </a:p>
        </p:txBody>
      </p:sp>
    </p:spTree>
    <p:extLst>
      <p:ext uri="{BB962C8B-B14F-4D97-AF65-F5344CB8AC3E}">
        <p14:creationId xmlns:p14="http://schemas.microsoft.com/office/powerpoint/2010/main" val="326097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652D5E6E-689B-E04B-3C54-11B0E7DE4709}"/>
              </a:ext>
            </a:extLst>
          </p:cNvPr>
          <p:cNvGrpSpPr/>
          <p:nvPr/>
        </p:nvGrpSpPr>
        <p:grpSpPr>
          <a:xfrm>
            <a:off x="266700" y="0"/>
            <a:ext cx="5687681" cy="6858000"/>
            <a:chOff x="266700" y="10510"/>
            <a:chExt cx="5687681" cy="6858000"/>
          </a:xfrm>
        </p:grpSpPr>
        <p:pic>
          <p:nvPicPr>
            <p:cNvPr id="7" name="Image 6" descr="Une image contenant texte, capture d’écran, diagramme, Parallèle&#10;&#10;Description générée automatiquement">
              <a:extLst>
                <a:ext uri="{FF2B5EF4-FFF2-40B4-BE49-F238E27FC236}">
                  <a16:creationId xmlns:a16="http://schemas.microsoft.com/office/drawing/2014/main" id="{C6355124-6F34-E31F-F42E-8241BB060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887" y="10510"/>
              <a:ext cx="5539494" cy="685800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2C902DC-9B64-4047-F13E-5F9C676C3B05}"/>
                </a:ext>
              </a:extLst>
            </p:cNvPr>
            <p:cNvSpPr/>
            <p:nvPr/>
          </p:nvSpPr>
          <p:spPr>
            <a:xfrm>
              <a:off x="266700" y="4597400"/>
              <a:ext cx="5687681" cy="21717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8A61929-8117-1B36-FFF4-B89AD60096D5}"/>
                </a:ext>
              </a:extLst>
            </p:cNvPr>
            <p:cNvSpPr/>
            <p:nvPr/>
          </p:nvSpPr>
          <p:spPr>
            <a:xfrm>
              <a:off x="2628899" y="4305300"/>
              <a:ext cx="3325481" cy="368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54E0B6F9-E694-0A1F-1174-E81B22EA487D}"/>
              </a:ext>
            </a:extLst>
          </p:cNvPr>
          <p:cNvSpPr txBox="1"/>
          <p:nvPr/>
        </p:nvSpPr>
        <p:spPr>
          <a:xfrm>
            <a:off x="9113312" y="228926"/>
            <a:ext cx="2811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VI – HENRI JOSEPH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2C38B99-157C-C7D1-49BB-EE58A9781287}"/>
              </a:ext>
            </a:extLst>
          </p:cNvPr>
          <p:cNvSpPr txBox="1"/>
          <p:nvPr/>
        </p:nvSpPr>
        <p:spPr>
          <a:xfrm>
            <a:off x="9355837" y="713682"/>
            <a:ext cx="27190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effectLst/>
                <a:latin typeface="Baguet Scrip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chauffeur de train</a:t>
            </a:r>
            <a:r>
              <a:rPr lang="fr-FR" sz="2000" b="1" dirty="0">
                <a:effectLst/>
                <a:latin typeface="Baguet Script" pitchFamily="2" charset="77"/>
              </a:rPr>
              <a:t> </a:t>
            </a:r>
            <a:endParaRPr lang="fr-FR" sz="2000" b="1" dirty="0">
              <a:latin typeface="Baguet Script" pitchFamily="2" charset="77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2633C92-966B-04A2-2795-9B53DEFB4AE8}"/>
              </a:ext>
            </a:extLst>
          </p:cNvPr>
          <p:cNvSpPr txBox="1"/>
          <p:nvPr/>
        </p:nvSpPr>
        <p:spPr>
          <a:xfrm>
            <a:off x="266700" y="4819781"/>
            <a:ext cx="9867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/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se marie le 17 janvier 1905 à Périgueux. </a:t>
            </a:r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ui a 24 ans, elle 19. </a:t>
            </a:r>
            <a:r>
              <a:rPr lang="fr-FR" sz="1800" b="1" dirty="0">
                <a:solidFill>
                  <a:srgbClr val="FF2F92"/>
                </a:solidFill>
                <a:effectLst/>
                <a:latin typeface="Calibri" panose="020F0502020204030204" pitchFamily="34" charset="0"/>
                <a:ea typeface="Gill Sans" panose="020B0502020104020203" pitchFamily="34" charset="-79"/>
                <a:cs typeface="Gill Sans" panose="020B0502020104020203" pitchFamily="34" charset="-79"/>
              </a:rPr>
              <a:t>Mathilde THERMES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est couturière.</a:t>
            </a:r>
            <a:endParaRPr lang="fr-FR" sz="16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9" descr="Une image contenant voie ferrée, vapeur, plein air, transport&#10;&#10;Description générée automatiquement">
            <a:extLst>
              <a:ext uri="{FF2B5EF4-FFF2-40B4-BE49-F238E27FC236}">
                <a16:creationId xmlns:a16="http://schemas.microsoft.com/office/drawing/2014/main" id="{B1FFBDC0-25A6-0C63-CC10-F27D582FB6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173" y="1169320"/>
            <a:ext cx="4135987" cy="25966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80C24C8-3625-F376-D26E-B0EA4BB52438}"/>
              </a:ext>
            </a:extLst>
          </p:cNvPr>
          <p:cNvSpPr txBox="1"/>
          <p:nvPr/>
        </p:nvSpPr>
        <p:spPr>
          <a:xfrm>
            <a:off x="266700" y="5141819"/>
            <a:ext cx="11658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/>
            <a:r>
              <a:rPr lang="fr-FR" sz="1800" b="1" dirty="0">
                <a:solidFill>
                  <a:srgbClr val="FF2F9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Mathilde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est 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née à Périgueux le 15 février 1885, son père est aiguilleur à la Compagnie d’Orléans et sa mère couturière. </a:t>
            </a:r>
            <a:endParaRPr lang="fr-FR" dirty="0"/>
          </a:p>
        </p:txBody>
      </p:sp>
      <p:pic>
        <p:nvPicPr>
          <p:cNvPr id="13" name="Image 12" descr="Une image contenant écriture manuscrite, calligraphie, Police, typographie&#10;&#10;Description générée automatiquement">
            <a:extLst>
              <a:ext uri="{FF2B5EF4-FFF2-40B4-BE49-F238E27FC236}">
                <a16:creationId xmlns:a16="http://schemas.microsoft.com/office/drawing/2014/main" id="{DCCC5AFA-4F39-BF9E-307A-669605383AAD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432" y="5511151"/>
            <a:ext cx="3336925" cy="119507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6881BBB8-0FD6-487E-8994-939DACED2C6B}"/>
              </a:ext>
            </a:extLst>
          </p:cNvPr>
          <p:cNvSpPr txBox="1"/>
          <p:nvPr/>
        </p:nvSpPr>
        <p:spPr>
          <a:xfrm>
            <a:off x="266700" y="5626665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/>
            <a:r>
              <a:rPr lang="fr-FR" b="1" dirty="0">
                <a:solidFill>
                  <a:srgbClr val="FF2F9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Matilde 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aura deux enfants avec </a:t>
            </a:r>
            <a:r>
              <a:rPr lang="fr-F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Henri Joseph</a:t>
            </a:r>
          </a:p>
          <a:p>
            <a:pPr indent="228600" algn="just"/>
            <a:r>
              <a:rPr lang="fr-FR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fr-FR" b="1" dirty="0">
                <a:solidFill>
                  <a:srgbClr val="FF8AD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Emilienne </a:t>
            </a:r>
            <a:r>
              <a:rPr lang="fr-FR" sz="1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(reconnu au mariage de ses parents)</a:t>
            </a:r>
          </a:p>
          <a:p>
            <a:pPr indent="228600" algn="just"/>
            <a:r>
              <a:rPr lang="fr-F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fr-FR" sz="18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Etienne </a:t>
            </a:r>
            <a:r>
              <a:rPr lang="fr-FR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(mon grand-père)</a:t>
            </a:r>
            <a:endParaRPr lang="fr-FR" sz="1600" dirty="0">
              <a:solidFill>
                <a:srgbClr val="00B0F0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Image 15" descr="Une image contenant texte, Emblème, symbole, écusson&#10;&#10;Description générée automatiquement">
            <a:extLst>
              <a:ext uri="{FF2B5EF4-FFF2-40B4-BE49-F238E27FC236}">
                <a16:creationId xmlns:a16="http://schemas.microsoft.com/office/drawing/2014/main" id="{B775F36D-4C0D-DA21-B524-2114BF1811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5344" y="4084513"/>
            <a:ext cx="917856" cy="115708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2EDD71E-31E0-821B-5F88-19DC4719AD62}"/>
              </a:ext>
            </a:extLst>
          </p:cNvPr>
          <p:cNvSpPr txBox="1"/>
          <p:nvPr/>
        </p:nvSpPr>
        <p:spPr>
          <a:xfrm>
            <a:off x="266700" y="447137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/>
            <a:r>
              <a:rPr lang="fr-F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Henri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Joseph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est baptisé le 3 mars 1880 à St Julien d'Empare.</a:t>
            </a:r>
            <a:endParaRPr lang="fr-FR" sz="1600" dirty="0"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034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Image 7" descr="Une image contenant texte, journal, Police, noir et blanc&#10;&#10;Description générée automatiquement">
            <a:extLst>
              <a:ext uri="{FF2B5EF4-FFF2-40B4-BE49-F238E27FC236}">
                <a16:creationId xmlns:a16="http://schemas.microsoft.com/office/drawing/2014/main" id="{D4BC7584-44B6-B1C0-34A4-6FF7F1A54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228600"/>
            <a:ext cx="5102435" cy="91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Image 4" descr="Une image contenant Police, blanc, noir et blanc, texte&#10;&#10;Description générée automatiquement">
            <a:extLst>
              <a:ext uri="{FF2B5EF4-FFF2-40B4-BE49-F238E27FC236}">
                <a16:creationId xmlns:a16="http://schemas.microsoft.com/office/drawing/2014/main" id="{73DF7B6B-BEC8-FB8B-F11D-05A27DA17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2433636"/>
            <a:ext cx="5080000" cy="115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3" name="Image 6" descr="Une image contenant texte, noir et blanc, blanc, Police&#10;&#10;Description générée automatiquement">
            <a:extLst>
              <a:ext uri="{FF2B5EF4-FFF2-40B4-BE49-F238E27FC236}">
                <a16:creationId xmlns:a16="http://schemas.microsoft.com/office/drawing/2014/main" id="{CB9393AF-9E26-824C-85FF-AEAE2D0A7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4" y="1563687"/>
            <a:ext cx="5267533" cy="405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Image 5">
            <a:extLst>
              <a:ext uri="{FF2B5EF4-FFF2-40B4-BE49-F238E27FC236}">
                <a16:creationId xmlns:a16="http://schemas.microsoft.com/office/drawing/2014/main" id="{D9F57072-E0CB-4650-BA87-A99DD06A0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1144587"/>
            <a:ext cx="48387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ADA29404-1871-2CB6-BEED-D0735DAD0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E5059579-C7E3-3E35-4626-F74EF088B4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Image 5" descr="Une image contenant roue, train, locomotive, vapeur&#10;&#10;Description générée automatiquement">
            <a:extLst>
              <a:ext uri="{FF2B5EF4-FFF2-40B4-BE49-F238E27FC236}">
                <a16:creationId xmlns:a16="http://schemas.microsoft.com/office/drawing/2014/main" id="{3A5D814F-3CD8-FC58-4475-786FA76A1E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113" y="608804"/>
            <a:ext cx="6411595" cy="403161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2CE08D0-CABB-F29C-09F1-391F0E650B8C}"/>
              </a:ext>
            </a:extLst>
          </p:cNvPr>
          <p:cNvSpPr txBox="1"/>
          <p:nvPr/>
        </p:nvSpPr>
        <p:spPr>
          <a:xfrm>
            <a:off x="642144" y="5621334"/>
            <a:ext cx="109077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/>
            <a:r>
              <a:rPr lang="fr-FR" sz="2400" b="1" dirty="0">
                <a:effectLst/>
                <a:highlight>
                  <a:srgbClr val="FF00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Henri Joseph décède le 15 septembre 1905 en Gare de Clermont-Ferrand, à 25 ans </a:t>
            </a:r>
            <a:r>
              <a:rPr lang="fr-FR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r-FR" sz="2400" b="1" dirty="0"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13E20D9-519B-5E13-6D52-D06622077E39}"/>
              </a:ext>
            </a:extLst>
          </p:cNvPr>
          <p:cNvSpPr txBox="1"/>
          <p:nvPr/>
        </p:nvSpPr>
        <p:spPr>
          <a:xfrm>
            <a:off x="1868396" y="6232917"/>
            <a:ext cx="9087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Il n’aura pas connu son fils qui naitra le 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13 novembre 1905 à Périgueux, deux mois plus tard…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874446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2F25BC6C-38B5-A20E-ED30-4E7CA1A524B6}"/>
              </a:ext>
            </a:extLst>
          </p:cNvPr>
          <p:cNvGrpSpPr/>
          <p:nvPr/>
        </p:nvGrpSpPr>
        <p:grpSpPr>
          <a:xfrm>
            <a:off x="397188" y="10510"/>
            <a:ext cx="5557193" cy="6858000"/>
            <a:chOff x="397188" y="10510"/>
            <a:chExt cx="5557193" cy="6858000"/>
          </a:xfrm>
        </p:grpSpPr>
        <p:pic>
          <p:nvPicPr>
            <p:cNvPr id="7" name="Image 6" descr="Une image contenant texte, capture d’écran, diagramme, Parallèle&#10;&#10;Description générée automatiquement">
              <a:extLst>
                <a:ext uri="{FF2B5EF4-FFF2-40B4-BE49-F238E27FC236}">
                  <a16:creationId xmlns:a16="http://schemas.microsoft.com/office/drawing/2014/main" id="{C6355124-6F34-E31F-F42E-8241BB060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887" y="10510"/>
              <a:ext cx="5539494" cy="685800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FED4089-BB91-C533-CEA9-6AFD7AA46377}"/>
                </a:ext>
              </a:extLst>
            </p:cNvPr>
            <p:cNvSpPr/>
            <p:nvPr/>
          </p:nvSpPr>
          <p:spPr>
            <a:xfrm>
              <a:off x="397188" y="4883661"/>
              <a:ext cx="5427113" cy="187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1D156D5-DF8F-E70E-D472-E9C8F10D43C3}"/>
                </a:ext>
              </a:extLst>
            </p:cNvPr>
            <p:cNvSpPr/>
            <p:nvPr/>
          </p:nvSpPr>
          <p:spPr>
            <a:xfrm>
              <a:off x="5257800" y="4267200"/>
              <a:ext cx="696581" cy="800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E01861C4-770D-BD7C-7F02-BDC75A2C3CB9}"/>
              </a:ext>
            </a:extLst>
          </p:cNvPr>
          <p:cNvSpPr txBox="1"/>
          <p:nvPr/>
        </p:nvSpPr>
        <p:spPr>
          <a:xfrm>
            <a:off x="9113312" y="228926"/>
            <a:ext cx="2039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VII – ETIENNE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ACC605-D96E-D38D-613D-BF81A9360A42}"/>
              </a:ext>
            </a:extLst>
          </p:cNvPr>
          <p:cNvSpPr txBox="1"/>
          <p:nvPr/>
        </p:nvSpPr>
        <p:spPr>
          <a:xfrm>
            <a:off x="6090857" y="586682"/>
            <a:ext cx="59595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000000"/>
                </a:solidFill>
                <a:effectLst/>
                <a:latin typeface="Baguet Script" pitchFamily="2" charset="77"/>
                <a:ea typeface="Times New Roman" panose="02020603050405020304" pitchFamily="18" charset="0"/>
              </a:rPr>
              <a:t>Gadzarts – officier mécanicien marine marchande - </a:t>
            </a:r>
          </a:p>
          <a:p>
            <a:r>
              <a:rPr lang="fr-FR" sz="2000" dirty="0">
                <a:solidFill>
                  <a:srgbClr val="000000"/>
                </a:solidFill>
                <a:latin typeface="Baguet Script" pitchFamily="2" charset="77"/>
              </a:rPr>
              <a:t>             Directeur d’une papeterie à Uzerche (19)</a:t>
            </a:r>
            <a:r>
              <a:rPr lang="fr-FR" sz="2000" dirty="0">
                <a:effectLst/>
                <a:latin typeface="Baguet Script" pitchFamily="2" charset="77"/>
              </a:rPr>
              <a:t> </a:t>
            </a:r>
            <a:endParaRPr lang="fr-FR" sz="2000" b="1" dirty="0">
              <a:latin typeface="Baguet Script" pitchFamily="2" charset="77"/>
            </a:endParaRPr>
          </a:p>
        </p:txBody>
      </p:sp>
      <p:pic>
        <p:nvPicPr>
          <p:cNvPr id="8" name="Image 7" descr="Une image contenant personne, habits, homme, Représentant&#10;&#10;Description générée automatiquement">
            <a:extLst>
              <a:ext uri="{FF2B5EF4-FFF2-40B4-BE49-F238E27FC236}">
                <a16:creationId xmlns:a16="http://schemas.microsoft.com/office/drawing/2014/main" id="{FB218E28-0D1C-A5EC-F2CB-55FF4BF69D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621" y="1392873"/>
            <a:ext cx="2114550" cy="1557655"/>
          </a:xfrm>
          <a:prstGeom prst="rect">
            <a:avLst/>
          </a:prstGeom>
        </p:spPr>
      </p:pic>
      <p:pic>
        <p:nvPicPr>
          <p:cNvPr id="9" name="img49.jpeg" descr="Une image contenant Visage humain, personne, habits, homme&#10;&#10;Description générée automatiquement">
            <a:extLst>
              <a:ext uri="{FF2B5EF4-FFF2-40B4-BE49-F238E27FC236}">
                <a16:creationId xmlns:a16="http://schemas.microsoft.com/office/drawing/2014/main" id="{5D79F2E1-13B7-619C-FEDB-4ED99804678B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983" y="1392872"/>
            <a:ext cx="1326367" cy="1557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 descr="Une image contenant croquis, dessin, écriture manuscrite, calligraphie&#10;&#10;Description générée automatiquement">
            <a:extLst>
              <a:ext uri="{FF2B5EF4-FFF2-40B4-BE49-F238E27FC236}">
                <a16:creationId xmlns:a16="http://schemas.microsoft.com/office/drawing/2014/main" id="{6C4690DE-11C4-88CA-2545-0A10FC521C86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112" y="1896745"/>
            <a:ext cx="1626870" cy="95631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D652A32-5291-C2DB-90A0-67B9D6E5E4B7}"/>
              </a:ext>
            </a:extLst>
          </p:cNvPr>
          <p:cNvSpPr txBox="1"/>
          <p:nvPr/>
        </p:nvSpPr>
        <p:spPr>
          <a:xfrm>
            <a:off x="5954381" y="3132416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/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 le 13 novembre 1905 à Périgueux , il décède le 31 août 1984 à Tulle, à l'âge de 78 ans, il est inhumé au cimetière d’Uzerche. </a:t>
            </a:r>
            <a:endParaRPr lang="fr-FR" sz="16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0A47C1A-F890-C173-9275-A98C32811269}"/>
              </a:ext>
            </a:extLst>
          </p:cNvPr>
          <p:cNvSpPr txBox="1"/>
          <p:nvPr/>
        </p:nvSpPr>
        <p:spPr>
          <a:xfrm>
            <a:off x="5812603" y="4143970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/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se marie à 23 ans le 28 octobre 1929 à l’Hôtel de Ville Chalons sur Marne avec </a:t>
            </a:r>
            <a:r>
              <a:rPr lang="fr-FR" sz="1800" b="1" dirty="0">
                <a:solidFill>
                  <a:srgbClr val="FF8AD8"/>
                </a:solidFill>
                <a:effectLst/>
                <a:latin typeface="Calibri" panose="020F0502020204030204" pitchFamily="34" charset="0"/>
                <a:ea typeface="Gill Sans" panose="020B0502020104020203" pitchFamily="34" charset="-79"/>
                <a:cs typeface="Gill Sans" panose="020B0502020104020203" pitchFamily="34" charset="-79"/>
              </a:rPr>
              <a:t>Andrée BENOIT</a:t>
            </a:r>
            <a:r>
              <a:rPr lang="fr-F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âgée</a:t>
            </a:r>
            <a:r>
              <a:rPr lang="fr-F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 ans, elle est Couturière.</a:t>
            </a:r>
            <a:endParaRPr lang="fr-FR" sz="16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age 14" descr="Une image contenant Visage humain, portrait, personne, habits&#10;&#10;Description générée automatiquement">
            <a:extLst>
              <a:ext uri="{FF2B5EF4-FFF2-40B4-BE49-F238E27FC236}">
                <a16:creationId xmlns:a16="http://schemas.microsoft.com/office/drawing/2014/main" id="{190EC9FB-DA58-514F-8AFD-0D09A889B4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6558" b="15538"/>
          <a:stretch/>
        </p:blipFill>
        <p:spPr bwMode="auto">
          <a:xfrm>
            <a:off x="10493326" y="4824051"/>
            <a:ext cx="1277871" cy="15937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 15" descr="Une image contenant symbole, Emblème, écusson, badge&#10;&#10;Description générée automatiquement">
            <a:extLst>
              <a:ext uri="{FF2B5EF4-FFF2-40B4-BE49-F238E27FC236}">
                <a16:creationId xmlns:a16="http://schemas.microsoft.com/office/drawing/2014/main" id="{C71FCF66-695D-7956-2B45-4DE4FF7330E5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807" y="5248275"/>
            <a:ext cx="894080" cy="97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g58.jpeg" descr="Une image contenant écriture manuscrite, calligraphie, Police, typographie&#10;&#10;Description générée automatiquement">
            <a:extLst>
              <a:ext uri="{FF2B5EF4-FFF2-40B4-BE49-F238E27FC236}">
                <a16:creationId xmlns:a16="http://schemas.microsoft.com/office/drawing/2014/main" id="{A735D0AA-97BD-90C8-2C4A-87172F21D887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171" y="5036820"/>
            <a:ext cx="1983105" cy="856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AE842B52-8B39-C9A4-3B4E-1E5E82BEDCA7}"/>
              </a:ext>
            </a:extLst>
          </p:cNvPr>
          <p:cNvGrpSpPr/>
          <p:nvPr/>
        </p:nvGrpSpPr>
        <p:grpSpPr>
          <a:xfrm>
            <a:off x="534594" y="5352110"/>
            <a:ext cx="6096000" cy="707886"/>
            <a:chOff x="725651" y="5181926"/>
            <a:chExt cx="6096000" cy="707886"/>
          </a:xfrm>
        </p:grpSpPr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5749EF16-3EFF-72FA-0555-C56244729708}"/>
                </a:ext>
              </a:extLst>
            </p:cNvPr>
            <p:cNvSpPr txBox="1"/>
            <p:nvPr/>
          </p:nvSpPr>
          <p:spPr>
            <a:xfrm>
              <a:off x="725651" y="5181926"/>
              <a:ext cx="609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Etienne</a:t>
              </a:r>
              <a:r>
                <a:rPr lang="fr-FR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 a de son union avec </a:t>
              </a:r>
              <a:r>
                <a:rPr lang="fr-FR" sz="1800" b="1" dirty="0">
                  <a:solidFill>
                    <a:srgbClr val="FF8AD8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Andrée</a:t>
              </a:r>
              <a:r>
                <a:rPr lang="fr-FR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 un enfant unique. </a:t>
              </a:r>
              <a:endParaRPr lang="fr-FR" dirty="0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B0D84F51-7EE1-98DB-6B25-2204F7B7158E}"/>
                </a:ext>
              </a:extLst>
            </p:cNvPr>
            <p:cNvSpPr txBox="1"/>
            <p:nvPr/>
          </p:nvSpPr>
          <p:spPr>
            <a:xfrm>
              <a:off x="2078077" y="5551258"/>
              <a:ext cx="174462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600" b="1" dirty="0">
                  <a:solidFill>
                    <a:srgbClr val="00B0F0"/>
                  </a:solidFill>
                  <a:effectLst/>
                  <a:latin typeface="Calibri" panose="020F0502020204030204" pitchFamily="34" charset="0"/>
                  <a:ea typeface="Gill Sans" panose="020B0502020104020203" pitchFamily="34" charset="-79"/>
                  <a:cs typeface="Gill Sans" panose="020B0502020104020203" pitchFamily="34" charset="-79"/>
                </a:rPr>
                <a:t>Claude DUNET</a:t>
              </a:r>
              <a:endParaRPr lang="fr-FR" sz="1600" dirty="0">
                <a:solidFill>
                  <a:srgbClr val="00B0F0"/>
                </a:solidFill>
              </a:endParaRPr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94C89527-DEF9-17D1-91FB-B0C1A6BB67B4}"/>
              </a:ext>
            </a:extLst>
          </p:cNvPr>
          <p:cNvSpPr txBox="1"/>
          <p:nvPr/>
        </p:nvSpPr>
        <p:spPr>
          <a:xfrm>
            <a:off x="3955143" y="6363664"/>
            <a:ext cx="8019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Son ascendance se trouve en Champagne, dans les Ardennes et dans la Meuse</a:t>
            </a:r>
          </a:p>
        </p:txBody>
      </p:sp>
    </p:spTree>
    <p:extLst>
      <p:ext uri="{BB962C8B-B14F-4D97-AF65-F5344CB8AC3E}">
        <p14:creationId xmlns:p14="http://schemas.microsoft.com/office/powerpoint/2010/main" val="2239008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AEFC90D0-672A-00A9-EBD2-7986E3CD120E}"/>
              </a:ext>
            </a:extLst>
          </p:cNvPr>
          <p:cNvSpPr txBox="1"/>
          <p:nvPr/>
        </p:nvSpPr>
        <p:spPr>
          <a:xfrm>
            <a:off x="4008754" y="132934"/>
            <a:ext cx="7713345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ctr"/>
            <a: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sz="16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just"/>
            <a:r>
              <a:rPr lang="fr-FR" sz="180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Sur le « Champlain » le 3 mai 1940, il lève l’ancre de Saint-Nazaire, à destination des États-Unis. </a:t>
            </a:r>
          </a:p>
          <a:p>
            <a:pPr indent="228600" algn="just"/>
            <a:endParaRPr lang="fr-FR" sz="1600" dirty="0">
              <a:effectLst/>
              <a:highlight>
                <a:srgbClr val="FFFFFF"/>
              </a:highlight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just"/>
            <a:r>
              <a:rPr lang="fr-FR" sz="180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 mois plus tard, le 12 juin 1940, en pleine guerre, le paquebot, en provenance de New York   avec 3 000 tonnes de cuivre et des pièces détachées pour 30 avions de chasse Curtiss, entre dans le port de Saint-Nazaire, à 23 heures. Le « Champlain » est alors bombardé par la Luftwaffe, heureusement sans dommages. </a:t>
            </a:r>
          </a:p>
          <a:p>
            <a:pPr indent="228600" algn="just"/>
            <a:r>
              <a:rPr lang="fr-FR" sz="180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 l’avancée allemande, le navire quitte Saint-Nazaire, le 16 juin, en direction du port de La Rochelle. </a:t>
            </a:r>
            <a:endParaRPr lang="fr-FR" sz="1600" dirty="0">
              <a:effectLst/>
              <a:highlight>
                <a:srgbClr val="FFFFFF"/>
              </a:highlight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Zone de texte 2">
            <a:extLst>
              <a:ext uri="{FF2B5EF4-FFF2-40B4-BE49-F238E27FC236}">
                <a16:creationId xmlns:a16="http://schemas.microsoft.com/office/drawing/2014/main" id="{3E66F8E7-E860-E402-D678-24C9F8C63C98}"/>
              </a:ext>
            </a:extLst>
          </p:cNvPr>
          <p:cNvSpPr txBox="1"/>
          <p:nvPr/>
        </p:nvSpPr>
        <p:spPr>
          <a:xfrm>
            <a:off x="633186" y="3241478"/>
            <a:ext cx="4838699" cy="172406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228600" algn="just"/>
            <a:r>
              <a:rPr lang="fr-FR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Mouillé face à l'île de Ré, Il heurte une mine allemande le 17 juin, il y aura 12 victimes. </a:t>
            </a:r>
            <a:endParaRPr lang="fr-FR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indent="228600" algn="just"/>
            <a:r>
              <a:rPr lang="fr-FR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Quatre jours plus tard, un sous-marin allemand, le U65, l'achève à coups de torpilles.</a:t>
            </a:r>
          </a:p>
          <a:p>
            <a:pPr indent="228600" algn="just"/>
            <a:endParaRPr lang="fr-FR" sz="1000" dirty="0">
              <a:solidFill>
                <a:srgbClr val="333333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indent="228600" algn="just"/>
            <a:endParaRPr lang="fr-FR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indent="228600"/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</a:p>
        </p:txBody>
      </p:sp>
      <p:pic>
        <p:nvPicPr>
          <p:cNvPr id="10" name="Image 9" descr="Une image contenant transport, embarcation, bateau, plein air&#10;&#10;Description générée automatiquement">
            <a:extLst>
              <a:ext uri="{FF2B5EF4-FFF2-40B4-BE49-F238E27FC236}">
                <a16:creationId xmlns:a16="http://schemas.microsoft.com/office/drawing/2014/main" id="{A1E448C8-68D9-4D9A-D2B6-F7BF44F07E8E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1" y="480060"/>
            <a:ext cx="3437255" cy="2653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 descr="Une image contenant transport, embarcation, bateau, plein air&#10;&#10;Description générée automatiquement">
            <a:extLst>
              <a:ext uri="{FF2B5EF4-FFF2-40B4-BE49-F238E27FC236}">
                <a16:creationId xmlns:a16="http://schemas.microsoft.com/office/drawing/2014/main" id="{03EDB864-8490-15E3-7CBE-AC593CCC2CF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4" y="3429000"/>
            <a:ext cx="4587875" cy="276141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adre 11">
            <a:extLst>
              <a:ext uri="{FF2B5EF4-FFF2-40B4-BE49-F238E27FC236}">
                <a16:creationId xmlns:a16="http://schemas.microsoft.com/office/drawing/2014/main" id="{46E82AD1-1A69-4E43-9F64-92FC8D162FD6}"/>
              </a:ext>
            </a:extLst>
          </p:cNvPr>
          <p:cNvSpPr/>
          <p:nvPr/>
        </p:nvSpPr>
        <p:spPr>
          <a:xfrm>
            <a:off x="-647700" y="-685799"/>
            <a:ext cx="13512800" cy="8077200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" name="Zone de texte 2">
            <a:extLst>
              <a:ext uri="{FF2B5EF4-FFF2-40B4-BE49-F238E27FC236}">
                <a16:creationId xmlns:a16="http://schemas.microsoft.com/office/drawing/2014/main" id="{A7D70786-62D2-1716-EE68-23693E426C56}"/>
              </a:ext>
            </a:extLst>
          </p:cNvPr>
          <p:cNvSpPr txBox="1"/>
          <p:nvPr/>
        </p:nvSpPr>
        <p:spPr>
          <a:xfrm>
            <a:off x="633185" y="4515504"/>
            <a:ext cx="4838699" cy="145591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228600" algn="just"/>
            <a:r>
              <a:rPr lang="fr-FR" b="1" i="1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Les choses sont bien faites, il en réchappe sain et sauf et rejoint sa famille restée au Havre.</a:t>
            </a:r>
          </a:p>
          <a:p>
            <a:pPr indent="228600" algn="just"/>
            <a:r>
              <a:rPr lang="fr-FR" b="1" i="1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Il accompagnera son épouse et son fils en exode à </a:t>
            </a:r>
            <a:r>
              <a:rPr lang="fr-FR" b="1" i="1" dirty="0" err="1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Douziac</a:t>
            </a:r>
            <a:r>
              <a:rPr lang="fr-FR" b="1" i="1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chez sa tante pour les mettre à l’abri avant de reprendre la mer pour un temps.</a:t>
            </a:r>
            <a:endParaRPr lang="fr-FR" b="1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indent="228600"/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02959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4AA33292-A1E3-F03E-CC35-3A1641BD80F5}"/>
              </a:ext>
            </a:extLst>
          </p:cNvPr>
          <p:cNvGrpSpPr/>
          <p:nvPr/>
        </p:nvGrpSpPr>
        <p:grpSpPr>
          <a:xfrm>
            <a:off x="414887" y="10510"/>
            <a:ext cx="5539494" cy="6858000"/>
            <a:chOff x="414887" y="10510"/>
            <a:chExt cx="5539494" cy="6858000"/>
          </a:xfrm>
        </p:grpSpPr>
        <p:pic>
          <p:nvPicPr>
            <p:cNvPr id="7" name="Image 6" descr="Une image contenant texte, capture d’écran, diagramme, Parallèle&#10;&#10;Description générée automatiquement">
              <a:extLst>
                <a:ext uri="{FF2B5EF4-FFF2-40B4-BE49-F238E27FC236}">
                  <a16:creationId xmlns:a16="http://schemas.microsoft.com/office/drawing/2014/main" id="{C6355124-6F34-E31F-F42E-8241BB060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887" y="10510"/>
              <a:ext cx="5539494" cy="685800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FED4089-BB91-C533-CEA9-6AFD7AA46377}"/>
                </a:ext>
              </a:extLst>
            </p:cNvPr>
            <p:cNvSpPr/>
            <p:nvPr/>
          </p:nvSpPr>
          <p:spPr>
            <a:xfrm>
              <a:off x="414887" y="5486400"/>
              <a:ext cx="5389013" cy="127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1D156D5-DF8F-E70E-D472-E9C8F10D43C3}"/>
                </a:ext>
              </a:extLst>
            </p:cNvPr>
            <p:cNvSpPr/>
            <p:nvPr/>
          </p:nvSpPr>
          <p:spPr>
            <a:xfrm>
              <a:off x="5257800" y="4292600"/>
              <a:ext cx="696581" cy="233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E01861C4-770D-BD7C-7F02-BDC75A2C3CB9}"/>
              </a:ext>
            </a:extLst>
          </p:cNvPr>
          <p:cNvSpPr txBox="1"/>
          <p:nvPr/>
        </p:nvSpPr>
        <p:spPr>
          <a:xfrm>
            <a:off x="9807637" y="1003626"/>
            <a:ext cx="2083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VIII – CLAUDE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3EBBD6B-BABC-8628-A5DA-F5AFC2CF4007}"/>
              </a:ext>
            </a:extLst>
          </p:cNvPr>
          <p:cNvSpPr txBox="1"/>
          <p:nvPr/>
        </p:nvSpPr>
        <p:spPr>
          <a:xfrm>
            <a:off x="7920737" y="1558982"/>
            <a:ext cx="41823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effectLst/>
                <a:latin typeface="Baguet Scrip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Sous-marinier – inspecteur sécurité</a:t>
            </a:r>
            <a:endParaRPr lang="fr-FR" sz="2000" b="1" dirty="0">
              <a:latin typeface="Baguet Script" pitchFamily="2" charset="77"/>
            </a:endParaRPr>
          </a:p>
        </p:txBody>
      </p:sp>
      <p:pic>
        <p:nvPicPr>
          <p:cNvPr id="18" name="Image 17" descr="Une image contenant sous-marin, transport, embarcation, eau&#10;&#10;Description générée automatiquement">
            <a:extLst>
              <a:ext uri="{FF2B5EF4-FFF2-40B4-BE49-F238E27FC236}">
                <a16:creationId xmlns:a16="http://schemas.microsoft.com/office/drawing/2014/main" id="{86B1F4FC-7E6D-7037-B04B-861C44665D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99" t="33636" r="6757" b="16076"/>
          <a:stretch/>
        </p:blipFill>
        <p:spPr>
          <a:xfrm>
            <a:off x="5954380" y="139700"/>
            <a:ext cx="3869819" cy="1431982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CDD8A3B7-B0B3-EE52-72EC-21E301185E66}"/>
              </a:ext>
            </a:extLst>
          </p:cNvPr>
          <p:cNvSpPr txBox="1"/>
          <p:nvPr/>
        </p:nvSpPr>
        <p:spPr>
          <a:xfrm>
            <a:off x="5803900" y="2144551"/>
            <a:ext cx="6095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 Il est né le 26 mars 1930 au Havre prématuré à 7mois et demi.</a:t>
            </a:r>
            <a:endParaRPr lang="fr-FR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3686D58-6C9A-6003-FE64-5439D2DF76AC}"/>
              </a:ext>
            </a:extLst>
          </p:cNvPr>
          <p:cNvSpPr txBox="1"/>
          <p:nvPr/>
        </p:nvSpPr>
        <p:spPr>
          <a:xfrm>
            <a:off x="5681113" y="2505394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/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se marie à 25 ans le 19 septembre 1955 à UZERCHE (19)</a:t>
            </a:r>
          </a:p>
          <a:p>
            <a:pPr indent="228600" algn="just"/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avec </a:t>
            </a:r>
            <a:r>
              <a:rPr lang="fr-FR" sz="1800" b="1" dirty="0">
                <a:solidFill>
                  <a:srgbClr val="FF8AD8"/>
                </a:solidFill>
                <a:effectLst/>
                <a:latin typeface="Calibri" panose="020F0502020204030204" pitchFamily="34" charset="0"/>
                <a:ea typeface="Gill Sans" panose="020B0502020104020203" pitchFamily="34" charset="-79"/>
                <a:cs typeface="Gill Sans" panose="020B0502020104020203" pitchFamily="34" charset="-79"/>
              </a:rPr>
              <a:t>Yvette BOIRON</a:t>
            </a:r>
            <a:r>
              <a:rPr lang="fr-F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âgée</a:t>
            </a:r>
            <a:r>
              <a:rPr lang="fr-F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fr-F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24 ans, elle est alors </a:t>
            </a:r>
          </a:p>
          <a:p>
            <a:pPr indent="228600" algn="just"/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Maitresse lingère à l’hôpital de Brive, toute sa</a:t>
            </a:r>
          </a:p>
          <a:p>
            <a:pPr indent="228600" algn="just"/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Famille est de Corrèze.</a:t>
            </a:r>
            <a:endParaRPr lang="fr-FR" sz="16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Image 24" descr="Une image contenant jaune, symbole, art, Rectangle&#10;&#10;Description générée automatiquement">
            <a:extLst>
              <a:ext uri="{FF2B5EF4-FFF2-40B4-BE49-F238E27FC236}">
                <a16:creationId xmlns:a16="http://schemas.microsoft.com/office/drawing/2014/main" id="{698B2377-769C-0225-1537-C7E41D5463CD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100" y="2916709"/>
            <a:ext cx="931313" cy="982191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B99C59AB-FF58-1899-3161-07D073A883FD}"/>
              </a:ext>
            </a:extLst>
          </p:cNvPr>
          <p:cNvSpPr txBox="1"/>
          <p:nvPr/>
        </p:nvSpPr>
        <p:spPr>
          <a:xfrm>
            <a:off x="5954380" y="3824645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Ils fêtent leurs noces d’Or le 07 aout 2015 à Ste Anne d’Evenos (83) à côté du Beausset. </a:t>
            </a:r>
          </a:p>
          <a:p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Ils seront mariés durant 53 ans</a:t>
            </a:r>
            <a:r>
              <a:rPr lang="fr-FR" dirty="0">
                <a:effectLst/>
              </a:rPr>
              <a:t> </a:t>
            </a:r>
            <a:endParaRPr lang="fr-FR" dirty="0"/>
          </a:p>
        </p:txBody>
      </p:sp>
      <p:pic>
        <p:nvPicPr>
          <p:cNvPr id="28" name="img21.jpeg" descr="Une image contenant personne, Visage humain, habits, cravate&#10;&#10;Description générée automatiquement">
            <a:extLst>
              <a:ext uri="{FF2B5EF4-FFF2-40B4-BE49-F238E27FC236}">
                <a16:creationId xmlns:a16="http://schemas.microsoft.com/office/drawing/2014/main" id="{02216E15-2692-5EB8-7AE6-6EC200B1BEA7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128" y="4798060"/>
            <a:ext cx="1262380" cy="149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Image 28" descr="Une image contenant Visage humain, personne, portrait, sourire&#10;&#10;Description générée automatiquement">
            <a:extLst>
              <a:ext uri="{FF2B5EF4-FFF2-40B4-BE49-F238E27FC236}">
                <a16:creationId xmlns:a16="http://schemas.microsoft.com/office/drawing/2014/main" id="{082C1E7C-022F-D788-374F-6BDBCEEBB9EE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171" y="4798060"/>
            <a:ext cx="1071245" cy="151384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9EDFD98E-1D99-67F5-FB89-85D561ABA827}"/>
              </a:ext>
            </a:extLst>
          </p:cNvPr>
          <p:cNvSpPr txBox="1"/>
          <p:nvPr/>
        </p:nvSpPr>
        <p:spPr>
          <a:xfrm>
            <a:off x="3973332" y="5603070"/>
            <a:ext cx="36611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/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Ils auront ensemble deux enfants </a:t>
            </a:r>
          </a:p>
          <a:p>
            <a:pPr marL="285750" indent="-285750" algn="just">
              <a:buFontTx/>
              <a:buChar char="-"/>
            </a:pPr>
            <a:r>
              <a:rPr lang="fr-FR" b="1" dirty="0">
                <a:solidFill>
                  <a:srgbClr val="FF8AD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Marie-Laure</a:t>
            </a:r>
          </a:p>
          <a:p>
            <a:pPr marL="285750" indent="-285750" algn="just">
              <a:buFontTx/>
              <a:buChar char="-"/>
            </a:pPr>
            <a:r>
              <a:rPr lang="fr-FR" sz="18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Jean-Marc</a:t>
            </a:r>
            <a:r>
              <a:rPr lang="fr-FR" sz="18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1800" dirty="0">
              <a:solidFill>
                <a:srgbClr val="00B0F0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678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261BEA81-58BD-540D-DDF3-87929B1C6169}"/>
              </a:ext>
            </a:extLst>
          </p:cNvPr>
          <p:cNvSpPr txBox="1"/>
          <p:nvPr/>
        </p:nvSpPr>
        <p:spPr>
          <a:xfrm>
            <a:off x="9381886" y="189187"/>
            <a:ext cx="238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IX – JEAN-MARC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90FE9D6-56C3-F505-9F66-56713FB094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99" t="9903" r="13092" b="13836"/>
          <a:stretch/>
        </p:blipFill>
        <p:spPr>
          <a:xfrm>
            <a:off x="5966199" y="189188"/>
            <a:ext cx="1728778" cy="263021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2008086-D226-13DC-64EC-D39CDC852B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46" b="35360"/>
          <a:stretch/>
        </p:blipFill>
        <p:spPr>
          <a:xfrm>
            <a:off x="9744287" y="2095150"/>
            <a:ext cx="2273616" cy="97274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A285C5BC-75E6-EFB7-AA90-1003E686F85A}"/>
              </a:ext>
            </a:extLst>
          </p:cNvPr>
          <p:cNvSpPr txBox="1"/>
          <p:nvPr/>
        </p:nvSpPr>
        <p:spPr>
          <a:xfrm>
            <a:off x="7824105" y="594482"/>
            <a:ext cx="41823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effectLst/>
                <a:latin typeface="Baguet Scrip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       Pilote dans l’aéronavale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B250F9E-9D1D-87BC-6DC9-A57136ABEB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89" r="5198" b="9271"/>
          <a:stretch/>
        </p:blipFill>
        <p:spPr>
          <a:xfrm>
            <a:off x="7824105" y="1249887"/>
            <a:ext cx="2157468" cy="129507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90162A2-1147-1756-3753-CB1396AFAF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7224" y="4749898"/>
            <a:ext cx="384349" cy="63658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E6903D5-1E27-71A1-1E36-7CCDD33050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6894" y="4740147"/>
            <a:ext cx="466516" cy="646331"/>
          </a:xfrm>
          <a:prstGeom prst="rect">
            <a:avLst/>
          </a:prstGeom>
        </p:spPr>
      </p:pic>
      <p:pic>
        <p:nvPicPr>
          <p:cNvPr id="17" name="Image 16" descr="Une image contenant texte, logo, Police, Graphique&#10;&#10;Description générée automatiquement">
            <a:extLst>
              <a:ext uri="{FF2B5EF4-FFF2-40B4-BE49-F238E27FC236}">
                <a16:creationId xmlns:a16="http://schemas.microsoft.com/office/drawing/2014/main" id="{C2638C26-974A-B85F-4646-2CE6155842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3934" y="4739603"/>
            <a:ext cx="466516" cy="656901"/>
          </a:xfrm>
          <a:prstGeom prst="rect">
            <a:avLst/>
          </a:prstGeom>
        </p:spPr>
      </p:pic>
      <p:pic>
        <p:nvPicPr>
          <p:cNvPr id="20" name="Image 19" descr="Une image contenant Emblème, texte, symbole, logo&#10;&#10;Description générée automatiquement">
            <a:extLst>
              <a:ext uri="{FF2B5EF4-FFF2-40B4-BE49-F238E27FC236}">
                <a16:creationId xmlns:a16="http://schemas.microsoft.com/office/drawing/2014/main" id="{778EB7FC-5F97-BD93-41B6-E1A4406E36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9042059" y="4784938"/>
            <a:ext cx="466516" cy="660718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6D0E2AE-2C79-6C96-DCAE-663209CA946D}"/>
              </a:ext>
            </a:extLst>
          </p:cNvPr>
          <p:cNvSpPr txBox="1"/>
          <p:nvPr/>
        </p:nvSpPr>
        <p:spPr>
          <a:xfrm>
            <a:off x="6243815" y="3800701"/>
            <a:ext cx="47214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Son ascendance est d’origine très variée.</a:t>
            </a:r>
          </a:p>
          <a:p>
            <a:r>
              <a:rPr lang="fr-FR" dirty="0"/>
              <a:t>Italienne pour son père, du Nord pour sa mère</a:t>
            </a:r>
          </a:p>
          <a:p>
            <a:r>
              <a:rPr lang="fr-FR" dirty="0"/>
              <a:t>                      Avec une parenthèse Algérienne.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33D3E50-B4F0-CD96-3A8E-C9082A450DB9}"/>
              </a:ext>
            </a:extLst>
          </p:cNvPr>
          <p:cNvSpPr txBox="1"/>
          <p:nvPr/>
        </p:nvSpPr>
        <p:spPr>
          <a:xfrm>
            <a:off x="6029065" y="5728077"/>
            <a:ext cx="5210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Nous aurons Trois enfants une fille et deux garçons</a:t>
            </a:r>
          </a:p>
          <a:p>
            <a:r>
              <a:rPr lang="fr-FR" b="1" dirty="0"/>
              <a:t>                          - </a:t>
            </a:r>
            <a:r>
              <a:rPr lang="fr-FR" b="1" dirty="0">
                <a:solidFill>
                  <a:srgbClr val="FF8AD8"/>
                </a:solidFill>
              </a:rPr>
              <a:t>Clotilde </a:t>
            </a:r>
            <a:r>
              <a:rPr lang="fr-FR" b="1" dirty="0"/>
              <a:t>- </a:t>
            </a:r>
            <a:r>
              <a:rPr lang="fr-FR" b="1" dirty="0">
                <a:solidFill>
                  <a:srgbClr val="00B0F0"/>
                </a:solidFill>
              </a:rPr>
              <a:t>Romain </a:t>
            </a:r>
            <a:r>
              <a:rPr lang="fr-FR" b="1" dirty="0"/>
              <a:t>- </a:t>
            </a:r>
            <a:r>
              <a:rPr lang="fr-FR" b="1" dirty="0">
                <a:solidFill>
                  <a:srgbClr val="00B0F0"/>
                </a:solidFill>
              </a:rPr>
              <a:t>Thomas</a:t>
            </a:r>
            <a:endParaRPr lang="fr-FR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17E5A86E-93B4-B2AA-74BE-2E7BFBE46659}"/>
              </a:ext>
            </a:extLst>
          </p:cNvPr>
          <p:cNvSpPr txBox="1"/>
          <p:nvPr/>
        </p:nvSpPr>
        <p:spPr>
          <a:xfrm>
            <a:off x="7833095" y="84612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effectLst/>
                <a:latin typeface="Baguet Scrip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Instructeur Airbus chez Air France</a:t>
            </a:r>
            <a:endParaRPr lang="fr-FR" sz="1800" b="1" dirty="0">
              <a:latin typeface="Baguet Script" pitchFamily="2" charset="77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C06CAD2-89A2-8C1B-EAF3-F550DA0360FF}"/>
              </a:ext>
            </a:extLst>
          </p:cNvPr>
          <p:cNvSpPr txBox="1"/>
          <p:nvPr/>
        </p:nvSpPr>
        <p:spPr>
          <a:xfrm>
            <a:off x="6006925" y="2962988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/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 en 1959</a:t>
            </a:r>
          </a:p>
          <a:p>
            <a:pPr indent="228600" algn="just"/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arié à 25 ans en 1984 à Allauch à côté de Marseille</a:t>
            </a:r>
          </a:p>
          <a:p>
            <a:pPr indent="228600" algn="just"/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vec </a:t>
            </a:r>
            <a:r>
              <a:rPr lang="fr-FR" sz="1800" b="1" dirty="0">
                <a:solidFill>
                  <a:srgbClr val="FF8AD8"/>
                </a:solidFill>
                <a:effectLst/>
                <a:latin typeface="Calibri" panose="020F0502020204030204" pitchFamily="34" charset="0"/>
                <a:ea typeface="Gill Sans" panose="020B0502020104020203" pitchFamily="34" charset="-79"/>
                <a:cs typeface="Gill Sans" panose="020B0502020104020203" pitchFamily="34" charset="-79"/>
              </a:rPr>
              <a:t>Sylvie ROMANI</a:t>
            </a:r>
            <a:r>
              <a:rPr lang="fr-F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âgée</a:t>
            </a:r>
            <a:r>
              <a:rPr lang="fr-F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fr-F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23 ans. (Pianiste).</a:t>
            </a:r>
            <a:endParaRPr lang="fr-FR" sz="16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9CFA67C9-E99B-ACD5-9F6D-B741F297A73C}"/>
              </a:ext>
            </a:extLst>
          </p:cNvPr>
          <p:cNvGrpSpPr/>
          <p:nvPr/>
        </p:nvGrpSpPr>
        <p:grpSpPr>
          <a:xfrm>
            <a:off x="366164" y="-80817"/>
            <a:ext cx="5539494" cy="6289112"/>
            <a:chOff x="366164" y="-80817"/>
            <a:chExt cx="5539494" cy="6154331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470A8B0-E25C-9F86-7DFD-127D0737CF4A}"/>
                </a:ext>
              </a:extLst>
            </p:cNvPr>
            <p:cNvGrpSpPr/>
            <p:nvPr/>
          </p:nvGrpSpPr>
          <p:grpSpPr>
            <a:xfrm>
              <a:off x="366164" y="-80817"/>
              <a:ext cx="5539494" cy="6132060"/>
              <a:chOff x="413215" y="-142347"/>
              <a:chExt cx="5539494" cy="5870485"/>
            </a:xfrm>
          </p:grpSpPr>
          <p:pic>
            <p:nvPicPr>
              <p:cNvPr id="7" name="Image 6" descr="Une image contenant texte, capture d’écran, diagramme, Parallèle&#10;&#10;Description générée automatiquement">
                <a:extLst>
                  <a:ext uri="{FF2B5EF4-FFF2-40B4-BE49-F238E27FC236}">
                    <a16:creationId xmlns:a16="http://schemas.microsoft.com/office/drawing/2014/main" id="{C6355124-6F34-E31F-F42E-8241BB060F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-162" t="-773" r="162" b="15173"/>
              <a:stretch/>
            </p:blipFill>
            <p:spPr>
              <a:xfrm>
                <a:off x="413215" y="-142347"/>
                <a:ext cx="5539494" cy="5870485"/>
              </a:xfrm>
              <a:prstGeom prst="rect">
                <a:avLst/>
              </a:prstGeom>
            </p:spPr>
          </p:pic>
          <p:pic>
            <p:nvPicPr>
              <p:cNvPr id="8" name="Image 7" descr="Une image contenant texte, symbole, Emblème, logo&#10;&#10;Description générée automatiquement">
                <a:extLst>
                  <a:ext uri="{FF2B5EF4-FFF2-40B4-BE49-F238E27FC236}">
                    <a16:creationId xmlns:a16="http://schemas.microsoft.com/office/drawing/2014/main" id="{F957B466-CEE8-16B5-D018-70544AF171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740165" y="5307487"/>
                <a:ext cx="227286" cy="298456"/>
              </a:xfrm>
              <a:prstGeom prst="rect">
                <a:avLst/>
              </a:prstGeom>
            </p:spPr>
          </p:pic>
          <p:pic>
            <p:nvPicPr>
              <p:cNvPr id="9" name="Image 8" descr="Une image contenant texte, Emblème, symbole, logo&#10;&#10;Description générée automatiquement">
                <a:extLst>
                  <a:ext uri="{FF2B5EF4-FFF2-40B4-BE49-F238E27FC236}">
                    <a16:creationId xmlns:a16="http://schemas.microsoft.com/office/drawing/2014/main" id="{8ABF5CC8-7E8B-B040-0DF2-B7238E4B2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009491" y="5347220"/>
                <a:ext cx="224878" cy="294289"/>
              </a:xfrm>
              <a:prstGeom prst="rect">
                <a:avLst/>
              </a:prstGeom>
            </p:spPr>
          </p:pic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26BC6DD-A9C8-4D7B-6C07-6B4EF9399883}"/>
                </a:ext>
              </a:extLst>
            </p:cNvPr>
            <p:cNvSpPr/>
            <p:nvPr/>
          </p:nvSpPr>
          <p:spPr>
            <a:xfrm>
              <a:off x="383846" y="5150184"/>
              <a:ext cx="2217831" cy="9233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314323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8FD40C7-B0FE-0D5E-38AC-31A1ADA5D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42" y="306075"/>
            <a:ext cx="10534255" cy="6469629"/>
          </a:xfrm>
          <a:prstGeom prst="rect">
            <a:avLst/>
          </a:prstGeom>
        </p:spPr>
      </p:pic>
      <p:sp>
        <p:nvSpPr>
          <p:cNvPr id="4" name="Forme libre 3">
            <a:extLst>
              <a:ext uri="{FF2B5EF4-FFF2-40B4-BE49-F238E27FC236}">
                <a16:creationId xmlns:a16="http://schemas.microsoft.com/office/drawing/2014/main" id="{9D832D8A-201F-D0EF-6D99-64E2EFFDCEC8}"/>
              </a:ext>
            </a:extLst>
          </p:cNvPr>
          <p:cNvSpPr/>
          <p:nvPr/>
        </p:nvSpPr>
        <p:spPr>
          <a:xfrm>
            <a:off x="667514" y="389405"/>
            <a:ext cx="10424160" cy="5643154"/>
          </a:xfrm>
          <a:custGeom>
            <a:avLst/>
            <a:gdLst>
              <a:gd name="connsiteX0" fmla="*/ 5538651 w 10424160"/>
              <a:gd name="connsiteY0" fmla="*/ 5643154 h 5643154"/>
              <a:gd name="connsiteX1" fmla="*/ 5538651 w 10424160"/>
              <a:gd name="connsiteY1" fmla="*/ 5643154 h 5643154"/>
              <a:gd name="connsiteX2" fmla="*/ 5538651 w 10424160"/>
              <a:gd name="connsiteY2" fmla="*/ 5512525 h 5643154"/>
              <a:gd name="connsiteX3" fmla="*/ 5529943 w 10424160"/>
              <a:gd name="connsiteY3" fmla="*/ 5172891 h 5643154"/>
              <a:gd name="connsiteX4" fmla="*/ 5529943 w 10424160"/>
              <a:gd name="connsiteY4" fmla="*/ 5172891 h 5643154"/>
              <a:gd name="connsiteX5" fmla="*/ 5695405 w 10424160"/>
              <a:gd name="connsiteY5" fmla="*/ 5172891 h 5643154"/>
              <a:gd name="connsiteX6" fmla="*/ 6104708 w 10424160"/>
              <a:gd name="connsiteY6" fmla="*/ 5172891 h 5643154"/>
              <a:gd name="connsiteX7" fmla="*/ 6096000 w 10424160"/>
              <a:gd name="connsiteY7" fmla="*/ 5172891 h 5643154"/>
              <a:gd name="connsiteX8" fmla="*/ 6087291 w 10424160"/>
              <a:gd name="connsiteY8" fmla="*/ 5068388 h 5643154"/>
              <a:gd name="connsiteX9" fmla="*/ 6008914 w 10424160"/>
              <a:gd name="connsiteY9" fmla="*/ 4833257 h 5643154"/>
              <a:gd name="connsiteX10" fmla="*/ 5852160 w 10424160"/>
              <a:gd name="connsiteY10" fmla="*/ 4650377 h 5643154"/>
              <a:gd name="connsiteX11" fmla="*/ 5730240 w 10424160"/>
              <a:gd name="connsiteY11" fmla="*/ 4554583 h 5643154"/>
              <a:gd name="connsiteX12" fmla="*/ 5608320 w 10424160"/>
              <a:gd name="connsiteY12" fmla="*/ 4484914 h 5643154"/>
              <a:gd name="connsiteX13" fmla="*/ 5512525 w 10424160"/>
              <a:gd name="connsiteY13" fmla="*/ 4432663 h 5643154"/>
              <a:gd name="connsiteX14" fmla="*/ 5294811 w 10424160"/>
              <a:gd name="connsiteY14" fmla="*/ 4415245 h 5643154"/>
              <a:gd name="connsiteX15" fmla="*/ 5268685 w 10424160"/>
              <a:gd name="connsiteY15" fmla="*/ 4423954 h 5643154"/>
              <a:gd name="connsiteX16" fmla="*/ 5242560 w 10424160"/>
              <a:gd name="connsiteY16" fmla="*/ 3857897 h 5643154"/>
              <a:gd name="connsiteX17" fmla="*/ 5242560 w 10424160"/>
              <a:gd name="connsiteY17" fmla="*/ 3857897 h 5643154"/>
              <a:gd name="connsiteX18" fmla="*/ 4929051 w 10424160"/>
              <a:gd name="connsiteY18" fmla="*/ 3892731 h 5643154"/>
              <a:gd name="connsiteX19" fmla="*/ 4789714 w 10424160"/>
              <a:gd name="connsiteY19" fmla="*/ 3971108 h 5643154"/>
              <a:gd name="connsiteX20" fmla="*/ 4615543 w 10424160"/>
              <a:gd name="connsiteY20" fmla="*/ 4058194 h 5643154"/>
              <a:gd name="connsiteX21" fmla="*/ 4519748 w 10424160"/>
              <a:gd name="connsiteY21" fmla="*/ 4127863 h 5643154"/>
              <a:gd name="connsiteX22" fmla="*/ 4380411 w 10424160"/>
              <a:gd name="connsiteY22" fmla="*/ 4241074 h 5643154"/>
              <a:gd name="connsiteX23" fmla="*/ 4345577 w 10424160"/>
              <a:gd name="connsiteY23" fmla="*/ 4267200 h 5643154"/>
              <a:gd name="connsiteX24" fmla="*/ 3910148 w 10424160"/>
              <a:gd name="connsiteY24" fmla="*/ 3857897 h 5643154"/>
              <a:gd name="connsiteX25" fmla="*/ 3735977 w 10424160"/>
              <a:gd name="connsiteY25" fmla="*/ 4032068 h 5643154"/>
              <a:gd name="connsiteX26" fmla="*/ 3675017 w 10424160"/>
              <a:gd name="connsiteY26" fmla="*/ 4145280 h 5643154"/>
              <a:gd name="connsiteX27" fmla="*/ 3596640 w 10424160"/>
              <a:gd name="connsiteY27" fmla="*/ 4258491 h 5643154"/>
              <a:gd name="connsiteX28" fmla="*/ 3596640 w 10424160"/>
              <a:gd name="connsiteY28" fmla="*/ 4258491 h 5643154"/>
              <a:gd name="connsiteX29" fmla="*/ 3509554 w 10424160"/>
              <a:gd name="connsiteY29" fmla="*/ 4484914 h 5643154"/>
              <a:gd name="connsiteX30" fmla="*/ 2891245 w 10424160"/>
              <a:gd name="connsiteY30" fmla="*/ 4232365 h 5643154"/>
              <a:gd name="connsiteX31" fmla="*/ 2873828 w 10424160"/>
              <a:gd name="connsiteY31" fmla="*/ 4293325 h 5643154"/>
              <a:gd name="connsiteX32" fmla="*/ 2830285 w 10424160"/>
              <a:gd name="connsiteY32" fmla="*/ 4432663 h 5643154"/>
              <a:gd name="connsiteX33" fmla="*/ 2804160 w 10424160"/>
              <a:gd name="connsiteY33" fmla="*/ 4511040 h 5643154"/>
              <a:gd name="connsiteX34" fmla="*/ 2778034 w 10424160"/>
              <a:gd name="connsiteY34" fmla="*/ 4659085 h 5643154"/>
              <a:gd name="connsiteX35" fmla="*/ 2751908 w 10424160"/>
              <a:gd name="connsiteY35" fmla="*/ 4754880 h 5643154"/>
              <a:gd name="connsiteX36" fmla="*/ 2542903 w 10424160"/>
              <a:gd name="connsiteY36" fmla="*/ 4702628 h 5643154"/>
              <a:gd name="connsiteX37" fmla="*/ 2124891 w 10424160"/>
              <a:gd name="connsiteY37" fmla="*/ 4632960 h 5643154"/>
              <a:gd name="connsiteX38" fmla="*/ 2081348 w 10424160"/>
              <a:gd name="connsiteY38" fmla="*/ 4624251 h 5643154"/>
              <a:gd name="connsiteX39" fmla="*/ 2063931 w 10424160"/>
              <a:gd name="connsiteY39" fmla="*/ 4737463 h 5643154"/>
              <a:gd name="connsiteX40" fmla="*/ 2046514 w 10424160"/>
              <a:gd name="connsiteY40" fmla="*/ 4850674 h 5643154"/>
              <a:gd name="connsiteX41" fmla="*/ 2037805 w 10424160"/>
              <a:gd name="connsiteY41" fmla="*/ 4972594 h 5643154"/>
              <a:gd name="connsiteX42" fmla="*/ 1793965 w 10424160"/>
              <a:gd name="connsiteY42" fmla="*/ 4937760 h 5643154"/>
              <a:gd name="connsiteX43" fmla="*/ 1358537 w 10424160"/>
              <a:gd name="connsiteY43" fmla="*/ 4920343 h 5643154"/>
              <a:gd name="connsiteX44" fmla="*/ 1358537 w 10424160"/>
              <a:gd name="connsiteY44" fmla="*/ 5024845 h 5643154"/>
              <a:gd name="connsiteX45" fmla="*/ 1367245 w 10424160"/>
              <a:gd name="connsiteY45" fmla="*/ 5094514 h 5643154"/>
              <a:gd name="connsiteX46" fmla="*/ 1375954 w 10424160"/>
              <a:gd name="connsiteY46" fmla="*/ 5138057 h 5643154"/>
              <a:gd name="connsiteX47" fmla="*/ 1149531 w 10424160"/>
              <a:gd name="connsiteY47" fmla="*/ 5111931 h 5643154"/>
              <a:gd name="connsiteX48" fmla="*/ 661851 w 10424160"/>
              <a:gd name="connsiteY48" fmla="*/ 5094514 h 5643154"/>
              <a:gd name="connsiteX49" fmla="*/ 653143 w 10424160"/>
              <a:gd name="connsiteY49" fmla="*/ 5146765 h 5643154"/>
              <a:gd name="connsiteX50" fmla="*/ 653143 w 10424160"/>
              <a:gd name="connsiteY50" fmla="*/ 5233851 h 5643154"/>
              <a:gd name="connsiteX51" fmla="*/ 435428 w 10424160"/>
              <a:gd name="connsiteY51" fmla="*/ 5216434 h 5643154"/>
              <a:gd name="connsiteX52" fmla="*/ 0 w 10424160"/>
              <a:gd name="connsiteY52" fmla="*/ 5199017 h 5643154"/>
              <a:gd name="connsiteX53" fmla="*/ 17417 w 10424160"/>
              <a:gd name="connsiteY53" fmla="*/ 4214948 h 5643154"/>
              <a:gd name="connsiteX54" fmla="*/ 174171 w 10424160"/>
              <a:gd name="connsiteY54" fmla="*/ 3666308 h 5643154"/>
              <a:gd name="connsiteX55" fmla="*/ 330925 w 10424160"/>
              <a:gd name="connsiteY55" fmla="*/ 3274423 h 5643154"/>
              <a:gd name="connsiteX56" fmla="*/ 627017 w 10424160"/>
              <a:gd name="connsiteY56" fmla="*/ 2690948 h 5643154"/>
              <a:gd name="connsiteX57" fmla="*/ 896983 w 10424160"/>
              <a:gd name="connsiteY57" fmla="*/ 2238103 h 5643154"/>
              <a:gd name="connsiteX58" fmla="*/ 1314994 w 10424160"/>
              <a:gd name="connsiteY58" fmla="*/ 1733005 h 5643154"/>
              <a:gd name="connsiteX59" fmla="*/ 1698171 w 10424160"/>
              <a:gd name="connsiteY59" fmla="*/ 1375954 h 5643154"/>
              <a:gd name="connsiteX60" fmla="*/ 2124891 w 10424160"/>
              <a:gd name="connsiteY60" fmla="*/ 1018903 h 5643154"/>
              <a:gd name="connsiteX61" fmla="*/ 2612571 w 10424160"/>
              <a:gd name="connsiteY61" fmla="*/ 705394 h 5643154"/>
              <a:gd name="connsiteX62" fmla="*/ 3187337 w 10424160"/>
              <a:gd name="connsiteY62" fmla="*/ 418011 h 5643154"/>
              <a:gd name="connsiteX63" fmla="*/ 3692434 w 10424160"/>
              <a:gd name="connsiteY63" fmla="*/ 243840 h 5643154"/>
              <a:gd name="connsiteX64" fmla="*/ 4206240 w 10424160"/>
              <a:gd name="connsiteY64" fmla="*/ 121920 h 5643154"/>
              <a:gd name="connsiteX65" fmla="*/ 4754880 w 10424160"/>
              <a:gd name="connsiteY65" fmla="*/ 43543 h 5643154"/>
              <a:gd name="connsiteX66" fmla="*/ 4963885 w 10424160"/>
              <a:gd name="connsiteY66" fmla="*/ 0 h 5643154"/>
              <a:gd name="connsiteX67" fmla="*/ 5216434 w 10424160"/>
              <a:gd name="connsiteY67" fmla="*/ 43543 h 5643154"/>
              <a:gd name="connsiteX68" fmla="*/ 6087291 w 10424160"/>
              <a:gd name="connsiteY68" fmla="*/ 113211 h 5643154"/>
              <a:gd name="connsiteX69" fmla="*/ 6679474 w 10424160"/>
              <a:gd name="connsiteY69" fmla="*/ 261257 h 5643154"/>
              <a:gd name="connsiteX70" fmla="*/ 7132320 w 10424160"/>
              <a:gd name="connsiteY70" fmla="*/ 409303 h 5643154"/>
              <a:gd name="connsiteX71" fmla="*/ 7515497 w 10424160"/>
              <a:gd name="connsiteY71" fmla="*/ 574765 h 5643154"/>
              <a:gd name="connsiteX72" fmla="*/ 7872548 w 10424160"/>
              <a:gd name="connsiteY72" fmla="*/ 766354 h 5643154"/>
              <a:gd name="connsiteX73" fmla="*/ 8046720 w 10424160"/>
              <a:gd name="connsiteY73" fmla="*/ 888274 h 5643154"/>
              <a:gd name="connsiteX74" fmla="*/ 8447314 w 10424160"/>
              <a:gd name="connsiteY74" fmla="*/ 1123405 h 5643154"/>
              <a:gd name="connsiteX75" fmla="*/ 8821783 w 10424160"/>
              <a:gd name="connsiteY75" fmla="*/ 1489165 h 5643154"/>
              <a:gd name="connsiteX76" fmla="*/ 9170125 w 10424160"/>
              <a:gd name="connsiteY76" fmla="*/ 1854925 h 5643154"/>
              <a:gd name="connsiteX77" fmla="*/ 9422674 w 10424160"/>
              <a:gd name="connsiteY77" fmla="*/ 2168434 h 5643154"/>
              <a:gd name="connsiteX78" fmla="*/ 9718765 w 10424160"/>
              <a:gd name="connsiteY78" fmla="*/ 2638697 h 5643154"/>
              <a:gd name="connsiteX79" fmla="*/ 9892937 w 10424160"/>
              <a:gd name="connsiteY79" fmla="*/ 2934788 h 5643154"/>
              <a:gd name="connsiteX80" fmla="*/ 9927771 w 10424160"/>
              <a:gd name="connsiteY80" fmla="*/ 3013165 h 5643154"/>
              <a:gd name="connsiteX81" fmla="*/ 10180320 w 10424160"/>
              <a:gd name="connsiteY81" fmla="*/ 3596640 h 5643154"/>
              <a:gd name="connsiteX82" fmla="*/ 10258697 w 10424160"/>
              <a:gd name="connsiteY82" fmla="*/ 3953691 h 5643154"/>
              <a:gd name="connsiteX83" fmla="*/ 10371908 w 10424160"/>
              <a:gd name="connsiteY83" fmla="*/ 4493623 h 5643154"/>
              <a:gd name="connsiteX84" fmla="*/ 10424160 w 10424160"/>
              <a:gd name="connsiteY84" fmla="*/ 5103223 h 5643154"/>
              <a:gd name="connsiteX85" fmla="*/ 6244045 w 10424160"/>
              <a:gd name="connsiteY85" fmla="*/ 5155474 h 5643154"/>
              <a:gd name="connsiteX86" fmla="*/ 5538651 w 10424160"/>
              <a:gd name="connsiteY86" fmla="*/ 5643154 h 564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10424160" h="5643154">
                <a:moveTo>
                  <a:pt x="5538651" y="5643154"/>
                </a:moveTo>
                <a:lnTo>
                  <a:pt x="5538651" y="5643154"/>
                </a:lnTo>
                <a:cubicBezTo>
                  <a:pt x="5563054" y="5399131"/>
                  <a:pt x="5545866" y="5656827"/>
                  <a:pt x="5538651" y="5512525"/>
                </a:cubicBezTo>
                <a:cubicBezTo>
                  <a:pt x="5529611" y="5331732"/>
                  <a:pt x="5529943" y="5293874"/>
                  <a:pt x="5529943" y="5172891"/>
                </a:cubicBezTo>
                <a:lnTo>
                  <a:pt x="5529943" y="5172891"/>
                </a:lnTo>
                <a:cubicBezTo>
                  <a:pt x="5785182" y="5196096"/>
                  <a:pt x="5494552" y="5176543"/>
                  <a:pt x="5695405" y="5172891"/>
                </a:cubicBezTo>
                <a:cubicBezTo>
                  <a:pt x="5831817" y="5170411"/>
                  <a:pt x="5968274" y="5172891"/>
                  <a:pt x="6104708" y="5172891"/>
                </a:cubicBezTo>
                <a:lnTo>
                  <a:pt x="6096000" y="5172891"/>
                </a:lnTo>
                <a:cubicBezTo>
                  <a:pt x="6086329" y="5085859"/>
                  <a:pt x="6087291" y="5120800"/>
                  <a:pt x="6087291" y="5068388"/>
                </a:cubicBezTo>
                <a:lnTo>
                  <a:pt x="6008914" y="4833257"/>
                </a:lnTo>
                <a:lnTo>
                  <a:pt x="5852160" y="4650377"/>
                </a:lnTo>
                <a:lnTo>
                  <a:pt x="5730240" y="4554583"/>
                </a:lnTo>
                <a:lnTo>
                  <a:pt x="5608320" y="4484914"/>
                </a:lnTo>
                <a:lnTo>
                  <a:pt x="5512525" y="4432663"/>
                </a:lnTo>
                <a:lnTo>
                  <a:pt x="5294811" y="4415245"/>
                </a:lnTo>
                <a:lnTo>
                  <a:pt x="5268685" y="4423954"/>
                </a:lnTo>
                <a:lnTo>
                  <a:pt x="5242560" y="3857897"/>
                </a:lnTo>
                <a:lnTo>
                  <a:pt x="5242560" y="3857897"/>
                </a:lnTo>
                <a:lnTo>
                  <a:pt x="4929051" y="3892731"/>
                </a:lnTo>
                <a:lnTo>
                  <a:pt x="4789714" y="3971108"/>
                </a:lnTo>
                <a:lnTo>
                  <a:pt x="4615543" y="4058194"/>
                </a:lnTo>
                <a:lnTo>
                  <a:pt x="4519748" y="4127863"/>
                </a:lnTo>
                <a:lnTo>
                  <a:pt x="4380411" y="4241074"/>
                </a:lnTo>
                <a:lnTo>
                  <a:pt x="4345577" y="4267200"/>
                </a:lnTo>
                <a:lnTo>
                  <a:pt x="3910148" y="3857897"/>
                </a:lnTo>
                <a:lnTo>
                  <a:pt x="3735977" y="4032068"/>
                </a:lnTo>
                <a:lnTo>
                  <a:pt x="3675017" y="4145280"/>
                </a:lnTo>
                <a:lnTo>
                  <a:pt x="3596640" y="4258491"/>
                </a:lnTo>
                <a:lnTo>
                  <a:pt x="3596640" y="4258491"/>
                </a:lnTo>
                <a:lnTo>
                  <a:pt x="3509554" y="4484914"/>
                </a:lnTo>
                <a:lnTo>
                  <a:pt x="2891245" y="4232365"/>
                </a:lnTo>
                <a:lnTo>
                  <a:pt x="2873828" y="4293325"/>
                </a:lnTo>
                <a:lnTo>
                  <a:pt x="2830285" y="4432663"/>
                </a:lnTo>
                <a:lnTo>
                  <a:pt x="2804160" y="4511040"/>
                </a:lnTo>
                <a:lnTo>
                  <a:pt x="2778034" y="4659085"/>
                </a:lnTo>
                <a:lnTo>
                  <a:pt x="2751908" y="4754880"/>
                </a:lnTo>
                <a:lnTo>
                  <a:pt x="2542903" y="4702628"/>
                </a:lnTo>
                <a:lnTo>
                  <a:pt x="2124891" y="4632960"/>
                </a:lnTo>
                <a:lnTo>
                  <a:pt x="2081348" y="4624251"/>
                </a:lnTo>
                <a:lnTo>
                  <a:pt x="2063931" y="4737463"/>
                </a:lnTo>
                <a:lnTo>
                  <a:pt x="2046514" y="4850674"/>
                </a:lnTo>
                <a:lnTo>
                  <a:pt x="2037805" y="4972594"/>
                </a:lnTo>
                <a:lnTo>
                  <a:pt x="1793965" y="4937760"/>
                </a:lnTo>
                <a:lnTo>
                  <a:pt x="1358537" y="4920343"/>
                </a:lnTo>
                <a:lnTo>
                  <a:pt x="1358537" y="5024845"/>
                </a:lnTo>
                <a:lnTo>
                  <a:pt x="1367245" y="5094514"/>
                </a:lnTo>
                <a:lnTo>
                  <a:pt x="1375954" y="5138057"/>
                </a:lnTo>
                <a:lnTo>
                  <a:pt x="1149531" y="5111931"/>
                </a:lnTo>
                <a:lnTo>
                  <a:pt x="661851" y="5094514"/>
                </a:lnTo>
                <a:lnTo>
                  <a:pt x="653143" y="5146765"/>
                </a:lnTo>
                <a:lnTo>
                  <a:pt x="653143" y="5233851"/>
                </a:lnTo>
                <a:lnTo>
                  <a:pt x="435428" y="5216434"/>
                </a:lnTo>
                <a:lnTo>
                  <a:pt x="0" y="5199017"/>
                </a:lnTo>
                <a:lnTo>
                  <a:pt x="17417" y="4214948"/>
                </a:lnTo>
                <a:lnTo>
                  <a:pt x="174171" y="3666308"/>
                </a:lnTo>
                <a:lnTo>
                  <a:pt x="330925" y="3274423"/>
                </a:lnTo>
                <a:lnTo>
                  <a:pt x="627017" y="2690948"/>
                </a:lnTo>
                <a:lnTo>
                  <a:pt x="896983" y="2238103"/>
                </a:lnTo>
                <a:lnTo>
                  <a:pt x="1314994" y="1733005"/>
                </a:lnTo>
                <a:lnTo>
                  <a:pt x="1698171" y="1375954"/>
                </a:lnTo>
                <a:lnTo>
                  <a:pt x="2124891" y="1018903"/>
                </a:lnTo>
                <a:lnTo>
                  <a:pt x="2612571" y="705394"/>
                </a:lnTo>
                <a:lnTo>
                  <a:pt x="3187337" y="418011"/>
                </a:lnTo>
                <a:lnTo>
                  <a:pt x="3692434" y="243840"/>
                </a:lnTo>
                <a:lnTo>
                  <a:pt x="4206240" y="121920"/>
                </a:lnTo>
                <a:lnTo>
                  <a:pt x="4754880" y="43543"/>
                </a:lnTo>
                <a:lnTo>
                  <a:pt x="4963885" y="0"/>
                </a:lnTo>
                <a:lnTo>
                  <a:pt x="5216434" y="43543"/>
                </a:lnTo>
                <a:lnTo>
                  <a:pt x="6087291" y="113211"/>
                </a:lnTo>
                <a:lnTo>
                  <a:pt x="6679474" y="261257"/>
                </a:lnTo>
                <a:lnTo>
                  <a:pt x="7132320" y="409303"/>
                </a:lnTo>
                <a:lnTo>
                  <a:pt x="7515497" y="574765"/>
                </a:lnTo>
                <a:lnTo>
                  <a:pt x="7872548" y="766354"/>
                </a:lnTo>
                <a:lnTo>
                  <a:pt x="8046720" y="888274"/>
                </a:lnTo>
                <a:lnTo>
                  <a:pt x="8447314" y="1123405"/>
                </a:lnTo>
                <a:lnTo>
                  <a:pt x="8821783" y="1489165"/>
                </a:lnTo>
                <a:lnTo>
                  <a:pt x="9170125" y="1854925"/>
                </a:lnTo>
                <a:lnTo>
                  <a:pt x="9422674" y="2168434"/>
                </a:lnTo>
                <a:lnTo>
                  <a:pt x="9718765" y="2638697"/>
                </a:lnTo>
                <a:lnTo>
                  <a:pt x="9892937" y="2934788"/>
                </a:lnTo>
                <a:lnTo>
                  <a:pt x="9927771" y="3013165"/>
                </a:lnTo>
                <a:lnTo>
                  <a:pt x="10180320" y="3596640"/>
                </a:lnTo>
                <a:lnTo>
                  <a:pt x="10258697" y="3953691"/>
                </a:lnTo>
                <a:lnTo>
                  <a:pt x="10371908" y="4493623"/>
                </a:lnTo>
                <a:lnTo>
                  <a:pt x="10424160" y="5103223"/>
                </a:lnTo>
                <a:lnTo>
                  <a:pt x="6244045" y="5155474"/>
                </a:lnTo>
                <a:lnTo>
                  <a:pt x="5538651" y="5643154"/>
                </a:lnTo>
                <a:close/>
              </a:path>
            </a:pathLst>
          </a:custGeom>
          <a:solidFill>
            <a:srgbClr val="D6D6D6"/>
          </a:solidFill>
          <a:ln>
            <a:solidFill>
              <a:srgbClr val="D6D6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146B965D-BAFB-EEF1-6C36-5A01833C1B9D}"/>
              </a:ext>
            </a:extLst>
          </p:cNvPr>
          <p:cNvCxnSpPr>
            <a:cxnSpLocks/>
          </p:cNvCxnSpPr>
          <p:nvPr/>
        </p:nvCxnSpPr>
        <p:spPr>
          <a:xfrm flipH="1" flipV="1">
            <a:off x="5826034" y="361973"/>
            <a:ext cx="117568" cy="44749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A7A33D07-448C-443E-55A4-863985E12576}"/>
              </a:ext>
            </a:extLst>
          </p:cNvPr>
          <p:cNvCxnSpPr>
            <a:cxnSpLocks/>
          </p:cNvCxnSpPr>
          <p:nvPr/>
        </p:nvCxnSpPr>
        <p:spPr>
          <a:xfrm flipH="1" flipV="1">
            <a:off x="2168741" y="1929078"/>
            <a:ext cx="2831416" cy="27678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4E4F3441-6B24-7A3A-C5C8-06B0FA3C9420}"/>
              </a:ext>
            </a:extLst>
          </p:cNvPr>
          <p:cNvCxnSpPr>
            <a:cxnSpLocks/>
          </p:cNvCxnSpPr>
          <p:nvPr/>
        </p:nvCxnSpPr>
        <p:spPr>
          <a:xfrm flipH="1" flipV="1">
            <a:off x="984443" y="3610758"/>
            <a:ext cx="3227472" cy="13234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E9CDF00-9AD0-D632-211D-B7CBC4AA5E3A}"/>
              </a:ext>
            </a:extLst>
          </p:cNvPr>
          <p:cNvCxnSpPr>
            <a:cxnSpLocks/>
          </p:cNvCxnSpPr>
          <p:nvPr/>
        </p:nvCxnSpPr>
        <p:spPr>
          <a:xfrm flipH="1" flipV="1">
            <a:off x="745303" y="4628381"/>
            <a:ext cx="2820857" cy="5882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1861FA7-8CEB-19B3-A8AF-07A0A271C229}"/>
              </a:ext>
            </a:extLst>
          </p:cNvPr>
          <p:cNvGrpSpPr/>
          <p:nvPr/>
        </p:nvGrpSpPr>
        <p:grpSpPr>
          <a:xfrm rot="20562129">
            <a:off x="7511151" y="2361653"/>
            <a:ext cx="1364748" cy="1695122"/>
            <a:chOff x="6796670" y="604076"/>
            <a:chExt cx="1364748" cy="1695122"/>
          </a:xfrm>
        </p:grpSpPr>
        <p:pic>
          <p:nvPicPr>
            <p:cNvPr id="13" name="Image 12" descr="Une image contenant symbole, jaune, écusson, motif&#10;&#10;Description générée automatiquement">
              <a:extLst>
                <a:ext uri="{FF2B5EF4-FFF2-40B4-BE49-F238E27FC236}">
                  <a16:creationId xmlns:a16="http://schemas.microsoft.com/office/drawing/2014/main" id="{BAF25F86-C088-F1FB-BD03-DDC157524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972292">
              <a:off x="6796670" y="933157"/>
              <a:ext cx="1229437" cy="1366041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D59C349F-0B7C-F560-0F53-E6DC224BFA86}"/>
                </a:ext>
              </a:extLst>
            </p:cNvPr>
            <p:cNvSpPr txBox="1"/>
            <p:nvPr/>
          </p:nvSpPr>
          <p:spPr>
            <a:xfrm rot="917489">
              <a:off x="7154560" y="604076"/>
              <a:ext cx="10068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latin typeface="Lucida Blackletter" pitchFamily="2" charset="77"/>
                </a:rPr>
                <a:t>Corrèze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F9699ABD-4BBA-CEBA-3178-A8CDFF0BD3DB}"/>
              </a:ext>
            </a:extLst>
          </p:cNvPr>
          <p:cNvGrpSpPr/>
          <p:nvPr/>
        </p:nvGrpSpPr>
        <p:grpSpPr>
          <a:xfrm>
            <a:off x="3903492" y="1292502"/>
            <a:ext cx="1050332" cy="1537784"/>
            <a:chOff x="6269917" y="3923767"/>
            <a:chExt cx="902189" cy="1311693"/>
          </a:xfrm>
        </p:grpSpPr>
        <p:pic>
          <p:nvPicPr>
            <p:cNvPr id="18" name="Image 17" descr="Une image contenant ligne, Rectangle, symbole, capture d’écran&#10;&#10;Description générée automatiquement">
              <a:extLst>
                <a:ext uri="{FF2B5EF4-FFF2-40B4-BE49-F238E27FC236}">
                  <a16:creationId xmlns:a16="http://schemas.microsoft.com/office/drawing/2014/main" id="{60069F17-937C-89C4-210D-E16034837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69917" y="4293099"/>
              <a:ext cx="849759" cy="942361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AC5248AD-F87C-8C5F-2889-91FFAAE6AECE}"/>
                </a:ext>
              </a:extLst>
            </p:cNvPr>
            <p:cNvSpPr txBox="1"/>
            <p:nvPr/>
          </p:nvSpPr>
          <p:spPr>
            <a:xfrm>
              <a:off x="6269917" y="3923767"/>
              <a:ext cx="9021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latin typeface="Lucida Blackletter" pitchFamily="2" charset="77"/>
                </a:rPr>
                <a:t>Marne</a:t>
              </a:r>
            </a:p>
          </p:txBody>
        </p:sp>
      </p:grpSp>
      <p:pic>
        <p:nvPicPr>
          <p:cNvPr id="20" name="Image 19" descr="Une image contenant texte, Emblème, symbole, écusson&#10;&#10;Description générée automatiquement">
            <a:extLst>
              <a:ext uri="{FF2B5EF4-FFF2-40B4-BE49-F238E27FC236}">
                <a16:creationId xmlns:a16="http://schemas.microsoft.com/office/drawing/2014/main" id="{0C8D567B-49C8-342D-00C4-4BBDAF74F2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3062" y="2870705"/>
            <a:ext cx="701669" cy="884551"/>
          </a:xfrm>
          <a:prstGeom prst="rect">
            <a:avLst/>
          </a:prstGeom>
        </p:spPr>
      </p:pic>
      <p:pic>
        <p:nvPicPr>
          <p:cNvPr id="29" name="Image 28" descr="Une image contenant texte, symbole, Emblème, logo&#10;&#10;Description générée automatiquement">
            <a:extLst>
              <a:ext uri="{FF2B5EF4-FFF2-40B4-BE49-F238E27FC236}">
                <a16:creationId xmlns:a16="http://schemas.microsoft.com/office/drawing/2014/main" id="{E1A09EC5-D3A9-97EA-3CF4-272F1701DF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698" y="3967624"/>
            <a:ext cx="527601" cy="658374"/>
          </a:xfrm>
          <a:prstGeom prst="rect">
            <a:avLst/>
          </a:prstGeom>
        </p:spPr>
      </p:pic>
      <p:grpSp>
        <p:nvGrpSpPr>
          <p:cNvPr id="32" name="Groupe 31">
            <a:extLst>
              <a:ext uri="{FF2B5EF4-FFF2-40B4-BE49-F238E27FC236}">
                <a16:creationId xmlns:a16="http://schemas.microsoft.com/office/drawing/2014/main" id="{96B8CE83-F117-D2DB-6EC8-987A44738DB8}"/>
              </a:ext>
            </a:extLst>
          </p:cNvPr>
          <p:cNvGrpSpPr/>
          <p:nvPr/>
        </p:nvGrpSpPr>
        <p:grpSpPr>
          <a:xfrm>
            <a:off x="708726" y="4729119"/>
            <a:ext cx="772170" cy="803707"/>
            <a:chOff x="706850" y="4773539"/>
            <a:chExt cx="772170" cy="803707"/>
          </a:xfrm>
        </p:grpSpPr>
        <p:pic>
          <p:nvPicPr>
            <p:cNvPr id="33" name="Image 32" descr="Une image contenant écusson, art&#10;&#10;Description générée automatiquement">
              <a:extLst>
                <a:ext uri="{FF2B5EF4-FFF2-40B4-BE49-F238E27FC236}">
                  <a16:creationId xmlns:a16="http://schemas.microsoft.com/office/drawing/2014/main" id="{6676F6FE-8740-8105-0593-289808611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7189">
              <a:off x="818510" y="5004492"/>
              <a:ext cx="505737" cy="572754"/>
            </a:xfrm>
            <a:prstGeom prst="rect">
              <a:avLst/>
            </a:prstGeom>
          </p:spPr>
        </p:pic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F2D8F44E-7BCD-856B-993D-E3CD716F120B}"/>
                </a:ext>
              </a:extLst>
            </p:cNvPr>
            <p:cNvSpPr txBox="1"/>
            <p:nvPr/>
          </p:nvSpPr>
          <p:spPr>
            <a:xfrm>
              <a:off x="706850" y="4773539"/>
              <a:ext cx="7721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latin typeface="Lucida Blackletter" pitchFamily="2" charset="77"/>
                </a:rPr>
                <a:t>Aveyron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3051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9992810D-11C6-C94B-2745-98499CAF6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1" y="0"/>
            <a:ext cx="7772400" cy="6736660"/>
          </a:xfrm>
          <a:prstGeom prst="rect">
            <a:avLst/>
          </a:prstGeom>
        </p:spPr>
      </p:pic>
      <p:pic>
        <p:nvPicPr>
          <p:cNvPr id="5" name="Image 4" descr="Une image contenant texte, symbole, Emblème, logo&#10;&#10;Description générée automatiquement">
            <a:extLst>
              <a:ext uri="{FF2B5EF4-FFF2-40B4-BE49-F238E27FC236}">
                <a16:creationId xmlns:a16="http://schemas.microsoft.com/office/drawing/2014/main" id="{8676B313-83DF-A7D8-06CA-9B49BFA33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8416" y="902043"/>
            <a:ext cx="675719" cy="887308"/>
          </a:xfrm>
          <a:prstGeom prst="rect">
            <a:avLst/>
          </a:prstGeom>
        </p:spPr>
      </p:pic>
      <p:pic>
        <p:nvPicPr>
          <p:cNvPr id="6" name="Image 5" descr="Une image contenant texte, Emblème, symbole, logo&#10;&#10;Description générée automatiquement">
            <a:extLst>
              <a:ext uri="{FF2B5EF4-FFF2-40B4-BE49-F238E27FC236}">
                <a16:creationId xmlns:a16="http://schemas.microsoft.com/office/drawing/2014/main" id="{5BEFAD38-E805-4821-9FF8-81821D879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6328" y="1484459"/>
            <a:ext cx="768867" cy="887308"/>
          </a:xfrm>
          <a:prstGeom prst="rect">
            <a:avLst/>
          </a:prstGeom>
        </p:spPr>
      </p:pic>
      <p:pic>
        <p:nvPicPr>
          <p:cNvPr id="7" name="Image 6" descr="Une image contenant Emblème, texte, symbole, logo&#10;&#10;Description générée automatiquement">
            <a:extLst>
              <a:ext uri="{FF2B5EF4-FFF2-40B4-BE49-F238E27FC236}">
                <a16:creationId xmlns:a16="http://schemas.microsoft.com/office/drawing/2014/main" id="{921311E7-E49D-4F28-35DF-ED4AD1A9C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9476" y="386980"/>
            <a:ext cx="675719" cy="785679"/>
          </a:xfrm>
          <a:prstGeom prst="rect">
            <a:avLst/>
          </a:prstGeom>
        </p:spPr>
      </p:pic>
      <p:pic>
        <p:nvPicPr>
          <p:cNvPr id="8" name="Image 7" descr="Une image contenant texte, logo, Police, Graphique&#10;&#10;Description générée automatiquement">
            <a:extLst>
              <a:ext uri="{FF2B5EF4-FFF2-40B4-BE49-F238E27FC236}">
                <a16:creationId xmlns:a16="http://schemas.microsoft.com/office/drawing/2014/main" id="{1DF1C099-C852-BE2E-3B91-A1C5D8F160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6280" y="121340"/>
            <a:ext cx="766599" cy="970435"/>
          </a:xfrm>
          <a:prstGeom prst="rect">
            <a:avLst/>
          </a:prstGeom>
        </p:spPr>
      </p:pic>
      <p:sp>
        <p:nvSpPr>
          <p:cNvPr id="19" name="Flèche vers la droite 18">
            <a:extLst>
              <a:ext uri="{FF2B5EF4-FFF2-40B4-BE49-F238E27FC236}">
                <a16:creationId xmlns:a16="http://schemas.microsoft.com/office/drawing/2014/main" id="{83DDC9C0-673E-2BCB-DCF6-4DB786F4DE4B}"/>
              </a:ext>
            </a:extLst>
          </p:cNvPr>
          <p:cNvSpPr/>
          <p:nvPr/>
        </p:nvSpPr>
        <p:spPr>
          <a:xfrm rot="11269791">
            <a:off x="3807405" y="420626"/>
            <a:ext cx="2061545" cy="457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 descr="Une image contenant noir et blanc, montagne, plein air, Photographie aérienne&#10;&#10;Description générée automatiquement">
            <a:extLst>
              <a:ext uri="{FF2B5EF4-FFF2-40B4-BE49-F238E27FC236}">
                <a16:creationId xmlns:a16="http://schemas.microsoft.com/office/drawing/2014/main" id="{E0777B33-1C3E-7D5A-6A96-78E7DE2F41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9144" y="3292464"/>
            <a:ext cx="3915674" cy="2787060"/>
          </a:xfrm>
          <a:prstGeom prst="rect">
            <a:avLst/>
          </a:prstGeom>
        </p:spPr>
      </p:pic>
      <p:sp>
        <p:nvSpPr>
          <p:cNvPr id="22" name="Flèche vers la droite 21">
            <a:extLst>
              <a:ext uri="{FF2B5EF4-FFF2-40B4-BE49-F238E27FC236}">
                <a16:creationId xmlns:a16="http://schemas.microsoft.com/office/drawing/2014/main" id="{F9DFB346-A767-12D8-166F-40FC90E31032}"/>
              </a:ext>
            </a:extLst>
          </p:cNvPr>
          <p:cNvSpPr/>
          <p:nvPr/>
        </p:nvSpPr>
        <p:spPr>
          <a:xfrm rot="20354229">
            <a:off x="7775612" y="4706371"/>
            <a:ext cx="3226256" cy="83134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F684831-FEA4-D61E-D68B-F49AF3C925C8}"/>
              </a:ext>
            </a:extLst>
          </p:cNvPr>
          <p:cNvSpPr txBox="1"/>
          <p:nvPr/>
        </p:nvSpPr>
        <p:spPr>
          <a:xfrm>
            <a:off x="10534173" y="3547591"/>
            <a:ext cx="755335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Berlin Sans FB" panose="020F0502020204030204" pitchFamily="34" charset="0"/>
                <a:cs typeface="Berlin Sans FB" panose="020F0502020204030204" pitchFamily="34" charset="0"/>
              </a:rPr>
              <a:t>Viviez</a:t>
            </a:r>
          </a:p>
        </p:txBody>
      </p:sp>
    </p:spTree>
    <p:extLst>
      <p:ext uri="{BB962C8B-B14F-4D97-AF65-F5344CB8AC3E}">
        <p14:creationId xmlns:p14="http://schemas.microsoft.com/office/powerpoint/2010/main" val="3274379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91A6CE0-7FD3-7722-1DC1-4BED0A4F91D6}"/>
              </a:ext>
            </a:extLst>
          </p:cNvPr>
          <p:cNvSpPr txBox="1"/>
          <p:nvPr/>
        </p:nvSpPr>
        <p:spPr>
          <a:xfrm>
            <a:off x="3022094" y="126034"/>
            <a:ext cx="5141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Baguet Script" pitchFamily="2" charset="77"/>
              </a:rPr>
              <a:t>Un peu d’histoire et de Géographie</a:t>
            </a:r>
          </a:p>
        </p:txBody>
      </p:sp>
      <p:pic>
        <p:nvPicPr>
          <p:cNvPr id="11" name="Image 10" descr="Une image contenant carte, atlas, texte&#10;&#10;Description générée automatiquement">
            <a:extLst>
              <a:ext uri="{FF2B5EF4-FFF2-40B4-BE49-F238E27FC236}">
                <a16:creationId xmlns:a16="http://schemas.microsoft.com/office/drawing/2014/main" id="{B666D1A4-9B0B-3FBD-312A-94BC296FC7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06" b="15538"/>
          <a:stretch/>
        </p:blipFill>
        <p:spPr>
          <a:xfrm>
            <a:off x="5849749" y="744938"/>
            <a:ext cx="6046695" cy="235278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1730D72-DC18-72D2-5D6E-A7732045C579}"/>
              </a:ext>
            </a:extLst>
          </p:cNvPr>
          <p:cNvSpPr txBox="1"/>
          <p:nvPr/>
        </p:nvSpPr>
        <p:spPr>
          <a:xfrm>
            <a:off x="292431" y="1035624"/>
            <a:ext cx="747255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just"/>
            <a: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au XI </a:t>
            </a:r>
            <a:r>
              <a:rPr lang="fr-FR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ième</a:t>
            </a:r>
            <a: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siècle, </a:t>
            </a:r>
            <a:r>
              <a:rPr lang="fr-FR" sz="2000" b="1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Viviers</a:t>
            </a:r>
            <a:r>
              <a:rPr lang="fr-FR" sz="1800" b="1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 composé de </a:t>
            </a:r>
          </a:p>
          <a:p>
            <a:pPr indent="228600" algn="just"/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deux groupes de maisons séparés et de </a:t>
            </a:r>
          </a:p>
          <a:p>
            <a:pPr indent="228600" algn="just"/>
            <a:r>
              <a:rPr lang="fr-F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trois hameaux aujourd’hui disparus.</a:t>
            </a:r>
            <a:endParaRPr lang="fr-FR" sz="1800" dirty="0">
              <a:effectLst/>
              <a:highlight>
                <a:srgbClr val="FFFFFF"/>
              </a:highlight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809625" algn="just"/>
            <a: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GRANIER </a:t>
            </a: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PIMPEU :</a:t>
            </a:r>
            <a:endParaRPr lang="fr-FR" sz="1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809625" algn="just"/>
            <a: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-  </a:t>
            </a:r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DUNET </a:t>
            </a:r>
            <a: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le village est alors le siège d’une </a:t>
            </a:r>
          </a:p>
          <a:p>
            <a:pPr indent="-809625" algn="just"/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vicairie carlovingienne. </a:t>
            </a:r>
            <a:endParaRPr lang="fr-FR" dirty="0"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809625"/>
            <a:r>
              <a:rPr lang="fr-FR" sz="1000" i="1" dirty="0">
                <a:latin typeface="Aptos" panose="020B000402020202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</a:t>
            </a:r>
            <a:r>
              <a:rPr lang="fr-FR" sz="1000" i="1" dirty="0"/>
              <a:t>(cartulaire de l'abbaye de Conques)</a:t>
            </a:r>
            <a:endParaRPr lang="fr-FR" sz="1000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3995AF25-D3ED-C737-ADE1-990FF3ADC256}"/>
              </a:ext>
            </a:extLst>
          </p:cNvPr>
          <p:cNvGrpSpPr/>
          <p:nvPr/>
        </p:nvGrpSpPr>
        <p:grpSpPr>
          <a:xfrm rot="20653594">
            <a:off x="156287" y="1093971"/>
            <a:ext cx="1321096" cy="1355865"/>
            <a:chOff x="2508770" y="491988"/>
            <a:chExt cx="1413194" cy="1590829"/>
          </a:xfrm>
        </p:grpSpPr>
        <p:pic>
          <p:nvPicPr>
            <p:cNvPr id="14" name="Image 13" descr="Une image contenant écusson, art&#10;&#10;Description générée automatiquement">
              <a:extLst>
                <a:ext uri="{FF2B5EF4-FFF2-40B4-BE49-F238E27FC236}">
                  <a16:creationId xmlns:a16="http://schemas.microsoft.com/office/drawing/2014/main" id="{E9C202A2-5A3E-228A-C303-C9A01D372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996458">
              <a:off x="2508770" y="797078"/>
              <a:ext cx="1147981" cy="1285739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01BF8606-B348-C157-9686-1D5795058E17}"/>
                </a:ext>
              </a:extLst>
            </p:cNvPr>
            <p:cNvSpPr txBox="1"/>
            <p:nvPr/>
          </p:nvSpPr>
          <p:spPr>
            <a:xfrm rot="842460">
              <a:off x="2816401" y="491988"/>
              <a:ext cx="11055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latin typeface="Lucida Blackletter" pitchFamily="2" charset="77"/>
                </a:rPr>
                <a:t>Aveyron</a:t>
              </a:r>
            </a:p>
          </p:txBody>
        </p:sp>
      </p:grpSp>
      <p:pic>
        <p:nvPicPr>
          <p:cNvPr id="16" name="Image 15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58B3173B-6EC2-FD9B-62EE-D68D7A441E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316"/>
          <a:stretch/>
        </p:blipFill>
        <p:spPr>
          <a:xfrm>
            <a:off x="816835" y="3193411"/>
            <a:ext cx="4869262" cy="3015335"/>
          </a:xfrm>
          <a:prstGeom prst="rect">
            <a:avLst/>
          </a:prstGeom>
        </p:spPr>
      </p:pic>
      <p:pic>
        <p:nvPicPr>
          <p:cNvPr id="17" name="Image 16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1D296EED-225B-024F-3E34-BD40B9ED47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36" y="3531716"/>
            <a:ext cx="4058271" cy="277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120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081F2237-8250-2B3E-4A5B-3509AFD76157}"/>
              </a:ext>
            </a:extLst>
          </p:cNvPr>
          <p:cNvGrpSpPr/>
          <p:nvPr/>
        </p:nvGrpSpPr>
        <p:grpSpPr>
          <a:xfrm>
            <a:off x="172994" y="10510"/>
            <a:ext cx="5781387" cy="6858000"/>
            <a:chOff x="172994" y="10510"/>
            <a:chExt cx="5781387" cy="6858000"/>
          </a:xfrm>
        </p:grpSpPr>
        <p:pic>
          <p:nvPicPr>
            <p:cNvPr id="7" name="Image 6" descr="Une image contenant texte, capture d’écran, diagramme, Parallèle&#10;&#10;Description générée automatiquement">
              <a:extLst>
                <a:ext uri="{FF2B5EF4-FFF2-40B4-BE49-F238E27FC236}">
                  <a16:creationId xmlns:a16="http://schemas.microsoft.com/office/drawing/2014/main" id="{C6355124-6F34-E31F-F42E-8241BB060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887" y="10510"/>
              <a:ext cx="5539494" cy="685800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4774140-1416-5197-E1BF-F67A25E7DDDA}"/>
                </a:ext>
              </a:extLst>
            </p:cNvPr>
            <p:cNvSpPr/>
            <p:nvPr/>
          </p:nvSpPr>
          <p:spPr>
            <a:xfrm>
              <a:off x="172994" y="457201"/>
              <a:ext cx="5659395" cy="63266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6" name="Image 5" descr="Une image contenant dessin, croquis, noir et blanc, carte&#10;&#10;Description générée automatiquement">
            <a:extLst>
              <a:ext uri="{FF2B5EF4-FFF2-40B4-BE49-F238E27FC236}">
                <a16:creationId xmlns:a16="http://schemas.microsoft.com/office/drawing/2014/main" id="{449C9BF8-A572-64D5-D4D6-B53CBF2A7D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0" t="11614" b="12530"/>
          <a:stretch/>
        </p:blipFill>
        <p:spPr>
          <a:xfrm>
            <a:off x="1283528" y="2159421"/>
            <a:ext cx="6005383" cy="424677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108F1B8-11A7-917D-50D2-42B3E54FF3C8}"/>
              </a:ext>
            </a:extLst>
          </p:cNvPr>
          <p:cNvSpPr txBox="1"/>
          <p:nvPr/>
        </p:nvSpPr>
        <p:spPr>
          <a:xfrm>
            <a:off x="414887" y="654286"/>
            <a:ext cx="9506559" cy="13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spcAft>
                <a:spcPts val="900"/>
              </a:spcAft>
              <a:buSzPts val="1600"/>
              <a:buFont typeface="+mj-lt"/>
              <a:buAutoNum type="arabicParenR"/>
            </a:pPr>
            <a:r>
              <a:rPr lang="fr-FR" sz="1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 archives de l’Aveyron n’ont pas de registre entre les années 1685 et 1736. </a:t>
            </a:r>
          </a:p>
          <a:p>
            <a:pPr marL="342900" indent="-342900">
              <a:spcBef>
                <a:spcPts val="600"/>
              </a:spcBef>
              <a:spcAft>
                <a:spcPts val="900"/>
              </a:spcAft>
              <a:buSzPts val="1600"/>
              <a:buFont typeface="+mj-lt"/>
              <a:buAutoNum type="arabicParenR"/>
            </a:pPr>
            <a:r>
              <a:rPr lang="fr-FR" sz="18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DUNET - 19 branches encore non rattachées</a:t>
            </a:r>
            <a:r>
              <a:rPr lang="fr-FR" sz="1800" b="1" i="1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marL="342900" indent="-342900">
              <a:spcBef>
                <a:spcPts val="600"/>
              </a:spcBef>
              <a:spcAft>
                <a:spcPts val="900"/>
              </a:spcAft>
              <a:buSzPts val="1600"/>
              <a:buFont typeface="+mj-lt"/>
              <a:buAutoNum type="arabicParenR"/>
            </a:pPr>
            <a:r>
              <a:rPr lang="fr-FR" sz="1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plus ancien est </a:t>
            </a:r>
            <a:r>
              <a:rPr lang="fr-FR" sz="18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Arnal DUNET né en 1455 et la plus ancienne est Jeanne DUNET née en 1505.</a:t>
            </a:r>
            <a:endParaRPr lang="fr-FR" sz="1800" b="1" i="1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9" descr="Une image contenant Artefact, art, statue, Sculpture&#10;&#10;Description générée automatiquement">
            <a:extLst>
              <a:ext uri="{FF2B5EF4-FFF2-40B4-BE49-F238E27FC236}">
                <a16:creationId xmlns:a16="http://schemas.microsoft.com/office/drawing/2014/main" id="{8D8140AF-D183-026B-1B99-6CDAA3C62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8262" y="2419061"/>
            <a:ext cx="3407197" cy="306520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E0742AA-1233-2A8F-4421-695477A7A8AF}"/>
              </a:ext>
            </a:extLst>
          </p:cNvPr>
          <p:cNvSpPr txBox="1"/>
          <p:nvPr/>
        </p:nvSpPr>
        <p:spPr>
          <a:xfrm>
            <a:off x="8673270" y="5540883"/>
            <a:ext cx="21675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atin typeface="Baguet Script" pitchFamily="2" charset="77"/>
              </a:rPr>
              <a:t>Ils sont vignerons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FF009310-DFF4-C84B-32DE-A68E709F3B5C}"/>
              </a:ext>
            </a:extLst>
          </p:cNvPr>
          <p:cNvSpPr/>
          <p:nvPr/>
        </p:nvSpPr>
        <p:spPr>
          <a:xfrm>
            <a:off x="3579114" y="4462921"/>
            <a:ext cx="1771420" cy="7784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291674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document, papier, écriture manuscrite&#10;&#10;Description générée automatiquement">
            <a:extLst>
              <a:ext uri="{FF2B5EF4-FFF2-40B4-BE49-F238E27FC236}">
                <a16:creationId xmlns:a16="http://schemas.microsoft.com/office/drawing/2014/main" id="{572CA838-90DB-1515-45A2-5FFBB18BAA85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663" y="160637"/>
            <a:ext cx="4616450" cy="57292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DDD65BFF-0A11-7CF1-6BCD-0AB61C9B4BA3}"/>
              </a:ext>
            </a:extLst>
          </p:cNvPr>
          <p:cNvGrpSpPr/>
          <p:nvPr/>
        </p:nvGrpSpPr>
        <p:grpSpPr>
          <a:xfrm>
            <a:off x="197708" y="10510"/>
            <a:ext cx="5756673" cy="6858000"/>
            <a:chOff x="197708" y="10510"/>
            <a:chExt cx="5756673" cy="6858000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F3D40EE7-2B16-16A1-F536-3526EE186080}"/>
                </a:ext>
              </a:extLst>
            </p:cNvPr>
            <p:cNvGrpSpPr/>
            <p:nvPr/>
          </p:nvGrpSpPr>
          <p:grpSpPr>
            <a:xfrm>
              <a:off x="197708" y="10510"/>
              <a:ext cx="5756673" cy="6858000"/>
              <a:chOff x="197708" y="10510"/>
              <a:chExt cx="5756673" cy="6858000"/>
            </a:xfrm>
          </p:grpSpPr>
          <p:pic>
            <p:nvPicPr>
              <p:cNvPr id="7" name="Image 6" descr="Une image contenant texte, capture d’écran, diagramme, Parallèle&#10;&#10;Description générée automatiquement">
                <a:extLst>
                  <a:ext uri="{FF2B5EF4-FFF2-40B4-BE49-F238E27FC236}">
                    <a16:creationId xmlns:a16="http://schemas.microsoft.com/office/drawing/2014/main" id="{C6355124-6F34-E31F-F42E-8241BB060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4887" y="10510"/>
                <a:ext cx="5539494" cy="6858000"/>
              </a:xfrm>
              <a:prstGeom prst="rect">
                <a:avLst/>
              </a:prstGeom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A3AF0D9-B89E-BBD0-EC1C-7B11FB34EDA9}"/>
                  </a:ext>
                </a:extLst>
              </p:cNvPr>
              <p:cNvSpPr/>
              <p:nvPr/>
            </p:nvSpPr>
            <p:spPr>
              <a:xfrm>
                <a:off x="197708" y="1025610"/>
                <a:ext cx="5756673" cy="56964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CBFB378-109B-AC2F-426A-C7DFA46496CA}"/>
                </a:ext>
              </a:extLst>
            </p:cNvPr>
            <p:cNvSpPr/>
            <p:nvPr/>
          </p:nvSpPr>
          <p:spPr>
            <a:xfrm>
              <a:off x="414887" y="827903"/>
              <a:ext cx="919643" cy="1977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ECF68185-336B-ACAD-D062-583D561EFE25}"/>
              </a:ext>
            </a:extLst>
          </p:cNvPr>
          <p:cNvSpPr txBox="1"/>
          <p:nvPr/>
        </p:nvSpPr>
        <p:spPr>
          <a:xfrm>
            <a:off x="947104" y="1353741"/>
            <a:ext cx="553949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/>
            <a:r>
              <a:rPr lang="fr-FR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Cette année-là, 1710, plus de 130 personnes vont perdre la vie à Aubin petite ville voisine, on retrouve la même hécatombe dans les registres des autres villes de la région, les registres étant manquant à Viviez, on peut penser qu’il l’en a été de même.</a:t>
            </a:r>
            <a:endParaRPr lang="fr-FR" sz="1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F842562-4EE5-4323-64C0-88DD39F3680F}"/>
              </a:ext>
            </a:extLst>
          </p:cNvPr>
          <p:cNvSpPr txBox="1"/>
          <p:nvPr/>
        </p:nvSpPr>
        <p:spPr>
          <a:xfrm>
            <a:off x="850120" y="4026932"/>
            <a:ext cx="57074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Mais heureusement pour lui, Antoine, l’ainé de la fratrie de quatre garçons, voit tout de même le jour, le samedi 17 septembre 1710 à Viviez</a:t>
            </a:r>
            <a:r>
              <a:rPr lang="fr-FR" sz="1800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E26706-CB6B-20B8-01F4-03AF67A4EF5D}"/>
              </a:ext>
            </a:extLst>
          </p:cNvPr>
          <p:cNvSpPr/>
          <p:nvPr/>
        </p:nvSpPr>
        <p:spPr>
          <a:xfrm>
            <a:off x="414887" y="497711"/>
            <a:ext cx="5326156" cy="5278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4836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Artefact, art, statue, Sculpture&#10;&#10;Description générée automatiquement">
            <a:extLst>
              <a:ext uri="{FF2B5EF4-FFF2-40B4-BE49-F238E27FC236}">
                <a16:creationId xmlns:a16="http://schemas.microsoft.com/office/drawing/2014/main" id="{7EAD2F45-835A-80DD-B530-7B64F10AF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520" y="341105"/>
            <a:ext cx="1813213" cy="163121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1DD67C8-9BB1-C905-D375-32A0E727DBC5}"/>
              </a:ext>
            </a:extLst>
          </p:cNvPr>
          <p:cNvSpPr txBox="1"/>
          <p:nvPr/>
        </p:nvSpPr>
        <p:spPr>
          <a:xfrm>
            <a:off x="8892366" y="1602989"/>
            <a:ext cx="1751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halkboard" panose="03050602040202020205" pitchFamily="66" charset="77"/>
              </a:rPr>
              <a:t>Aussi vigneron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31E5EA1-4B74-1A92-271D-6F0DA66CB29E}"/>
              </a:ext>
            </a:extLst>
          </p:cNvPr>
          <p:cNvSpPr txBox="1"/>
          <p:nvPr/>
        </p:nvSpPr>
        <p:spPr>
          <a:xfrm>
            <a:off x="9217166" y="692940"/>
            <a:ext cx="1463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ANTOINE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D09BC74B-F3CB-49A6-DCBF-5FF17FCD4CD4}"/>
              </a:ext>
            </a:extLst>
          </p:cNvPr>
          <p:cNvGrpSpPr/>
          <p:nvPr/>
        </p:nvGrpSpPr>
        <p:grpSpPr>
          <a:xfrm>
            <a:off x="316033" y="0"/>
            <a:ext cx="5539494" cy="6858000"/>
            <a:chOff x="316033" y="0"/>
            <a:chExt cx="5539494" cy="6858000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6C7BE13C-3CFE-476B-415D-44A31B847392}"/>
                </a:ext>
              </a:extLst>
            </p:cNvPr>
            <p:cNvGrpSpPr/>
            <p:nvPr/>
          </p:nvGrpSpPr>
          <p:grpSpPr>
            <a:xfrm>
              <a:off x="316033" y="0"/>
              <a:ext cx="5539494" cy="6858000"/>
              <a:chOff x="414887" y="10510"/>
              <a:chExt cx="5539494" cy="6858000"/>
            </a:xfrm>
          </p:grpSpPr>
          <p:pic>
            <p:nvPicPr>
              <p:cNvPr id="7" name="Image 6" descr="Une image contenant texte, capture d’écran, diagramme, Parallèle&#10;&#10;Description générée automatiquement">
                <a:extLst>
                  <a:ext uri="{FF2B5EF4-FFF2-40B4-BE49-F238E27FC236}">
                    <a16:creationId xmlns:a16="http://schemas.microsoft.com/office/drawing/2014/main" id="{C6355124-6F34-E31F-F42E-8241BB060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4887" y="10510"/>
                <a:ext cx="5539494" cy="6858000"/>
              </a:xfrm>
              <a:prstGeom prst="rect">
                <a:avLst/>
              </a:prstGeom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C6D4648B-D3FD-856B-2B61-FA47918EBC68}"/>
                  </a:ext>
                </a:extLst>
              </p:cNvPr>
              <p:cNvSpPr/>
              <p:nvPr/>
            </p:nvSpPr>
            <p:spPr>
              <a:xfrm>
                <a:off x="414887" y="1717589"/>
                <a:ext cx="5145654" cy="512990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E6FE78A-3F2B-ACD9-5884-C1E719310C74}"/>
                  </a:ext>
                </a:extLst>
              </p:cNvPr>
              <p:cNvSpPr/>
              <p:nvPr/>
            </p:nvSpPr>
            <p:spPr>
              <a:xfrm>
                <a:off x="5399903" y="2063578"/>
                <a:ext cx="554478" cy="46708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C5987C8-72DE-BDE6-E6F5-204BE0F51216}"/>
                </a:ext>
              </a:extLst>
            </p:cNvPr>
            <p:cNvSpPr/>
            <p:nvPr/>
          </p:nvSpPr>
          <p:spPr>
            <a:xfrm>
              <a:off x="3311611" y="1396314"/>
              <a:ext cx="902043" cy="4077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0FC43D97-E188-FA5D-CEE4-7906B9751C3B}"/>
              </a:ext>
            </a:extLst>
          </p:cNvPr>
          <p:cNvSpPr txBox="1"/>
          <p:nvPr/>
        </p:nvSpPr>
        <p:spPr>
          <a:xfrm>
            <a:off x="-209857" y="2856257"/>
            <a:ext cx="1240185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180340" algn="just"/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A 30 ans, le 3 févier 1741, il épouse </a:t>
            </a:r>
            <a:r>
              <a:rPr lang="fr-FR" sz="1800" b="1" dirty="0">
                <a:solidFill>
                  <a:srgbClr val="FF2F92"/>
                </a:solidFill>
                <a:effectLst/>
                <a:latin typeface="Calibri" panose="020F0502020204030204" pitchFamily="34" charset="0"/>
                <a:ea typeface="Gill Sans" panose="020B0502020104020203" pitchFamily="34" charset="-79"/>
                <a:cs typeface="Gill Sans" panose="020B0502020104020203" pitchFamily="34" charset="-79"/>
              </a:rPr>
              <a:t>Anne CAHUAC 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(1722‑1794), elle a 19 ans. Leur union durera un peu plus de 41 ans.</a:t>
            </a:r>
            <a:endParaRPr lang="fr-FR" sz="1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180340" algn="just"/>
            <a:r>
              <a:rPr lang="fr-FR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Quelques jours plus tôt le 31 janvier 1741 à Firmi, ils rédigent un contrat de mariage chez le notaire Maitre </a:t>
            </a:r>
            <a:r>
              <a:rPr lang="fr-FR" sz="1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Manhava</a:t>
            </a:r>
            <a:endParaRPr lang="fr-FR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180340" algn="just"/>
            <a:endParaRPr lang="fr-FR" sz="1400" dirty="0"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285750" algn="just">
              <a:buFontTx/>
              <a:buChar char="-"/>
            </a:pPr>
            <a:r>
              <a:rPr lang="fr-F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Antoine 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décèdera à Viviez à l’âge de 75 ans, le 20 mai 1782.</a:t>
            </a:r>
          </a:p>
          <a:p>
            <a:pPr marL="742950" indent="-285750" algn="just">
              <a:buFontTx/>
              <a:buChar char="-"/>
            </a:pPr>
            <a:r>
              <a:rPr lang="fr-FR" sz="1800" b="1" dirty="0">
                <a:solidFill>
                  <a:srgbClr val="FF8AD8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Anne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décèdera à l’âge de 72 ans à son domicile de Viviez.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sz="1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E089B72-D3C0-DBEC-A566-3BA504A2C2D5}"/>
              </a:ext>
            </a:extLst>
          </p:cNvPr>
          <p:cNvSpPr txBox="1"/>
          <p:nvPr/>
        </p:nvSpPr>
        <p:spPr>
          <a:xfrm>
            <a:off x="2995923" y="4497475"/>
            <a:ext cx="5497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>
                <a:solidFill>
                  <a:srgbClr val="FF8AD8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Anne</a:t>
            </a:r>
            <a:r>
              <a:rPr lang="fr-F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 </a:t>
            </a:r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Antoine</a:t>
            </a:r>
            <a:r>
              <a:rPr lang="fr-F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auront 9 enfants (3 filles et 6 garçons) :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E578C57-05F4-3D85-2606-1B9F4A52A4C5}"/>
              </a:ext>
            </a:extLst>
          </p:cNvPr>
          <p:cNvSpPr txBox="1"/>
          <p:nvPr/>
        </p:nvSpPr>
        <p:spPr>
          <a:xfrm>
            <a:off x="1025806" y="5176001"/>
            <a:ext cx="106213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ais les 3 filles et 2 des garçons n’atteindront pas l’âge adulte</a:t>
            </a:r>
            <a:r>
              <a:rPr lang="fr-FR" sz="1800" i="1" dirty="0">
                <a:solidFill>
                  <a:srgbClr val="80808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1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/>
              <a:t>                                      Il reste donc une fratrie de 4 garçons: </a:t>
            </a:r>
            <a:r>
              <a:rPr lang="fr-FR" b="1" dirty="0"/>
              <a:t>Joseph, Jean, Pierre, Guillaume</a:t>
            </a:r>
            <a:r>
              <a:rPr lang="fr-FR" dirty="0"/>
              <a:t>. </a:t>
            </a:r>
          </a:p>
          <a:p>
            <a:r>
              <a:rPr lang="fr-FR" dirty="0"/>
              <a:t>                                                                                                                           Ils auront tous les quatre une descendance</a:t>
            </a:r>
          </a:p>
        </p:txBody>
      </p:sp>
    </p:spTree>
    <p:extLst>
      <p:ext uri="{BB962C8B-B14F-4D97-AF65-F5344CB8AC3E}">
        <p14:creationId xmlns:p14="http://schemas.microsoft.com/office/powerpoint/2010/main" val="3441093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F12D23BE-0C1A-7ABC-E74B-A5089614A4CC}"/>
              </a:ext>
            </a:extLst>
          </p:cNvPr>
          <p:cNvSpPr txBox="1"/>
          <p:nvPr/>
        </p:nvSpPr>
        <p:spPr>
          <a:xfrm>
            <a:off x="9217166" y="692940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III - JOSEPH</a:t>
            </a:r>
          </a:p>
        </p:txBody>
      </p:sp>
      <p:pic>
        <p:nvPicPr>
          <p:cNvPr id="10" name="Image 9" descr="Une image contenant Artefact, art, statue, Sculpture&#10;&#10;Description générée automatiquement">
            <a:extLst>
              <a:ext uri="{FF2B5EF4-FFF2-40B4-BE49-F238E27FC236}">
                <a16:creationId xmlns:a16="http://schemas.microsoft.com/office/drawing/2014/main" id="{057B94EA-D93D-0F27-C1FA-B65F5AF2F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520" y="341105"/>
            <a:ext cx="1813213" cy="163121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EC741FF-82FD-2888-ADB0-C4F4CAA18CA0}"/>
              </a:ext>
            </a:extLst>
          </p:cNvPr>
          <p:cNvSpPr txBox="1"/>
          <p:nvPr/>
        </p:nvSpPr>
        <p:spPr>
          <a:xfrm>
            <a:off x="8892366" y="1602989"/>
            <a:ext cx="19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halkboard" panose="03050602040202020205" pitchFamily="66" charset="77"/>
              </a:rPr>
              <a:t>Encore vigneron</a:t>
            </a:r>
          </a:p>
        </p:txBody>
      </p:sp>
      <p:pic>
        <p:nvPicPr>
          <p:cNvPr id="16" name="img95.jpeg" descr="Une image contenant croquis, texte, blanc, Police&#10;&#10;Description générée automatiquement">
            <a:extLst>
              <a:ext uri="{FF2B5EF4-FFF2-40B4-BE49-F238E27FC236}">
                <a16:creationId xmlns:a16="http://schemas.microsoft.com/office/drawing/2014/main" id="{3B93FBC7-A062-F5D9-C0CD-01C1F800F373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077" y="3922800"/>
            <a:ext cx="1492885" cy="633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 descr="Une image contenant écriture manuscrite, texte, calligraphie, noir et blanc&#10;&#10;Description générée automatiquement">
            <a:extLst>
              <a:ext uri="{FF2B5EF4-FFF2-40B4-BE49-F238E27FC236}">
                <a16:creationId xmlns:a16="http://schemas.microsoft.com/office/drawing/2014/main" id="{CF7A71D0-6EA7-2CBC-5D10-F5E60AEF7A42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828" y="3922800"/>
            <a:ext cx="1743075" cy="6330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14479F25-E530-A28E-D5E0-DC8B9AE12D1F}"/>
              </a:ext>
            </a:extLst>
          </p:cNvPr>
          <p:cNvGrpSpPr/>
          <p:nvPr/>
        </p:nvGrpSpPr>
        <p:grpSpPr>
          <a:xfrm>
            <a:off x="545430" y="29399"/>
            <a:ext cx="5539494" cy="6858000"/>
            <a:chOff x="545430" y="29399"/>
            <a:chExt cx="5539494" cy="6858000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12353BF5-BD21-B293-CB6E-5B65420E10EB}"/>
                </a:ext>
              </a:extLst>
            </p:cNvPr>
            <p:cNvGrpSpPr/>
            <p:nvPr/>
          </p:nvGrpSpPr>
          <p:grpSpPr>
            <a:xfrm>
              <a:off x="545430" y="29399"/>
              <a:ext cx="5539494" cy="6858000"/>
              <a:chOff x="414887" y="10510"/>
              <a:chExt cx="5539494" cy="6858000"/>
            </a:xfrm>
          </p:grpSpPr>
          <p:pic>
            <p:nvPicPr>
              <p:cNvPr id="7" name="Image 6" descr="Une image contenant texte, capture d’écran, diagramme, Parallèle&#10;&#10;Description générée automatiquement">
                <a:extLst>
                  <a:ext uri="{FF2B5EF4-FFF2-40B4-BE49-F238E27FC236}">
                    <a16:creationId xmlns:a16="http://schemas.microsoft.com/office/drawing/2014/main" id="{C6355124-6F34-E31F-F42E-8241BB060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4887" y="10510"/>
                <a:ext cx="5539494" cy="6858000"/>
              </a:xfrm>
              <a:prstGeom prst="rect">
                <a:avLst/>
              </a:prstGeom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CCD699C-A493-02D9-E524-718165DF827B}"/>
                  </a:ext>
                </a:extLst>
              </p:cNvPr>
              <p:cNvSpPr/>
              <p:nvPr/>
            </p:nvSpPr>
            <p:spPr>
              <a:xfrm>
                <a:off x="414887" y="2557849"/>
                <a:ext cx="5429859" cy="430015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39AF9EA-1AC2-2444-4555-BD33AC4E3A9A}"/>
                </a:ext>
              </a:extLst>
            </p:cNvPr>
            <p:cNvSpPr/>
            <p:nvPr/>
          </p:nvSpPr>
          <p:spPr>
            <a:xfrm>
              <a:off x="4653116" y="2131894"/>
              <a:ext cx="1322173" cy="4448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0E3237D9-BAE3-20F9-530F-C130C25F6E1C}"/>
              </a:ext>
            </a:extLst>
          </p:cNvPr>
          <p:cNvSpPr txBox="1"/>
          <p:nvPr/>
        </p:nvSpPr>
        <p:spPr>
          <a:xfrm>
            <a:off x="614967" y="2782669"/>
            <a:ext cx="1045955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/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15 juillet 1748, </a:t>
            </a:r>
            <a:r>
              <a:rPr lang="fr-FR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Joseph 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voit le jour à Viviez. Il prendra la suite de son père comme vigneron. </a:t>
            </a:r>
          </a:p>
          <a:p>
            <a:pPr indent="228600" algn="just"/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 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décèdera à l'âge de 74 ans, le 28 mai 1823 (Chez Lui).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0704E56-59F7-9BE7-A28B-C7A03B8F2D10}"/>
              </a:ext>
            </a:extLst>
          </p:cNvPr>
          <p:cNvSpPr txBox="1"/>
          <p:nvPr/>
        </p:nvSpPr>
        <p:spPr>
          <a:xfrm>
            <a:off x="822091" y="3507943"/>
            <a:ext cx="7692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 Il se marie à Viviez le 9 février 1779 à 30 ans avec </a:t>
            </a:r>
            <a:r>
              <a:rPr lang="fr-FR" sz="1800" b="1" dirty="0">
                <a:solidFill>
                  <a:srgbClr val="FF2F92"/>
                </a:solidFill>
                <a:effectLst/>
                <a:latin typeface="Calibri" panose="020F0502020204030204" pitchFamily="34" charset="0"/>
                <a:ea typeface="Gill Sans" panose="020B0502020104020203" pitchFamily="34" charset="-79"/>
                <a:cs typeface="Gill Sans" panose="020B0502020104020203" pitchFamily="34" charset="-79"/>
              </a:rPr>
              <a:t>Procule DENOIT</a:t>
            </a:r>
            <a:r>
              <a:rPr lang="fr-FR" sz="1800" b="1" dirty="0">
                <a:solidFill>
                  <a:srgbClr val="FF2F9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âgée 20 ans </a:t>
            </a:r>
            <a:endParaRPr lang="fr-FR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5E52BB2-7BFB-6535-ECF1-AAAE2992FC0E}"/>
              </a:ext>
            </a:extLst>
          </p:cNvPr>
          <p:cNvSpPr txBox="1"/>
          <p:nvPr/>
        </p:nvSpPr>
        <p:spPr>
          <a:xfrm>
            <a:off x="2683115" y="4601420"/>
            <a:ext cx="72640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/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couple aura ensemble 11 enfants (5 filles et 6 garçons) :</a:t>
            </a:r>
          </a:p>
          <a:p>
            <a:pPr indent="228600" algn="just"/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Quatre des six garçons et une fille sur les cinq décèderont en bas-âge </a:t>
            </a:r>
            <a:endParaRPr lang="fr-FR" sz="16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C930618-F33F-2776-6161-63BA90DA3A85}"/>
              </a:ext>
            </a:extLst>
          </p:cNvPr>
          <p:cNvSpPr txBox="1"/>
          <p:nvPr/>
        </p:nvSpPr>
        <p:spPr>
          <a:xfrm>
            <a:off x="614967" y="5550299"/>
            <a:ext cx="1045955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indent="228600">
              <a:tabLst>
                <a:tab pos="224790" algn="l"/>
              </a:tabLst>
            </a:pPr>
            <a:r>
              <a:rPr lang="fr-F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Joseph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est le petit </a:t>
            </a:r>
            <a:r>
              <a:rPr lang="fr-F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dernier de la fratrie,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son père est alors âgé de </a:t>
            </a:r>
            <a:r>
              <a:rPr lang="fr-F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53 ans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et sa mère a </a:t>
            </a:r>
            <a:r>
              <a:rPr lang="fr-F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44 ans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à sa naissance.</a:t>
            </a:r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fr-FR" sz="16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331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F4772C4C-3CEA-ADD3-F31A-B3FC0F233D46}"/>
              </a:ext>
            </a:extLst>
          </p:cNvPr>
          <p:cNvSpPr txBox="1"/>
          <p:nvPr/>
        </p:nvSpPr>
        <p:spPr>
          <a:xfrm>
            <a:off x="9217166" y="692940"/>
            <a:ext cx="1803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IV - JOSEPH</a:t>
            </a:r>
          </a:p>
        </p:txBody>
      </p:sp>
      <p:pic>
        <p:nvPicPr>
          <p:cNvPr id="6" name="Image 5" descr="Une image contenant Artefact, art, statue, Sculpture&#10;&#10;Description générée automatiquement">
            <a:extLst>
              <a:ext uri="{FF2B5EF4-FFF2-40B4-BE49-F238E27FC236}">
                <a16:creationId xmlns:a16="http://schemas.microsoft.com/office/drawing/2014/main" id="{DA1A7C4B-7CB3-E705-0F6F-156FDBEF3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520" y="341105"/>
            <a:ext cx="1813213" cy="163121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377CC09-91C9-3672-79F9-748FB0015DF3}"/>
              </a:ext>
            </a:extLst>
          </p:cNvPr>
          <p:cNvSpPr txBox="1"/>
          <p:nvPr/>
        </p:nvSpPr>
        <p:spPr>
          <a:xfrm>
            <a:off x="9134675" y="1540345"/>
            <a:ext cx="1885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halkboard" panose="03050602040202020205" pitchFamily="66" charset="77"/>
              </a:rPr>
              <a:t>denier vigneron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3014883-045F-EA66-8CFE-E01F33579469}"/>
              </a:ext>
            </a:extLst>
          </p:cNvPr>
          <p:cNvGrpSpPr/>
          <p:nvPr/>
        </p:nvGrpSpPr>
        <p:grpSpPr>
          <a:xfrm>
            <a:off x="247135" y="10510"/>
            <a:ext cx="5848865" cy="6858000"/>
            <a:chOff x="247135" y="10510"/>
            <a:chExt cx="5848865" cy="6858000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677037C1-7088-3432-18B6-06C8F756E207}"/>
                </a:ext>
              </a:extLst>
            </p:cNvPr>
            <p:cNvGrpSpPr/>
            <p:nvPr/>
          </p:nvGrpSpPr>
          <p:grpSpPr>
            <a:xfrm>
              <a:off x="247135" y="10510"/>
              <a:ext cx="5848865" cy="6858000"/>
              <a:chOff x="247135" y="10510"/>
              <a:chExt cx="5848865" cy="6858000"/>
            </a:xfrm>
          </p:grpSpPr>
          <p:pic>
            <p:nvPicPr>
              <p:cNvPr id="7" name="Image 6" descr="Une image contenant texte, capture d’écran, diagramme, Parallèle&#10;&#10;Description générée automatiquement">
                <a:extLst>
                  <a:ext uri="{FF2B5EF4-FFF2-40B4-BE49-F238E27FC236}">
                    <a16:creationId xmlns:a16="http://schemas.microsoft.com/office/drawing/2014/main" id="{C6355124-6F34-E31F-F42E-8241BB060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4887" y="10510"/>
                <a:ext cx="5539494" cy="6858000"/>
              </a:xfrm>
              <a:prstGeom prst="rect">
                <a:avLst/>
              </a:prstGeom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5315246-2C79-AFE7-48A7-013E415C3E49}"/>
                  </a:ext>
                </a:extLst>
              </p:cNvPr>
              <p:cNvSpPr/>
              <p:nvPr/>
            </p:nvSpPr>
            <p:spPr>
              <a:xfrm>
                <a:off x="247135" y="3274541"/>
                <a:ext cx="5597611" cy="348460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9F77CEB-1D58-B778-19CC-B26593FDF488}"/>
                  </a:ext>
                </a:extLst>
              </p:cNvPr>
              <p:cNvSpPr/>
              <p:nvPr/>
            </p:nvSpPr>
            <p:spPr>
              <a:xfrm>
                <a:off x="5511114" y="2545491"/>
                <a:ext cx="584886" cy="102561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DBC3B06-BC15-04E0-6420-A32C90A0AF18}"/>
                </a:ext>
              </a:extLst>
            </p:cNvPr>
            <p:cNvSpPr/>
            <p:nvPr/>
          </p:nvSpPr>
          <p:spPr>
            <a:xfrm>
              <a:off x="3410465" y="2953265"/>
              <a:ext cx="1087394" cy="3212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B9E7FF5B-6743-8E49-E356-8E4B2B8D6AE5}"/>
              </a:ext>
            </a:extLst>
          </p:cNvPr>
          <p:cNvSpPr txBox="1"/>
          <p:nvPr/>
        </p:nvSpPr>
        <p:spPr>
          <a:xfrm>
            <a:off x="593806" y="3374813"/>
            <a:ext cx="983461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>
              <a:tabLst>
                <a:tab pos="224790" algn="l"/>
              </a:tabLst>
            </a:pPr>
            <a:r>
              <a:rPr lang="fr-FR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Joseph</a:t>
            </a:r>
            <a:r>
              <a:rPr lang="fr-FR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est né le mardi 13 juillet 1802 à Viviez, dernier enfant d’une fratrie de 11 enfants. </a:t>
            </a:r>
            <a:endParaRPr lang="fr-FR" sz="16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just">
              <a:tabLst>
                <a:tab pos="22479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grandira, entouré de son frère </a:t>
            </a:r>
            <a:r>
              <a:rPr lang="fr-F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Antoine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de ses 4 sœurs, </a:t>
            </a:r>
            <a:r>
              <a:rPr lang="fr-FR" sz="1800" b="1" dirty="0">
                <a:solidFill>
                  <a:srgbClr val="FF8AD8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Marie, Marguerite, Thérèze et Anne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228600" algn="just">
              <a:tabLst>
                <a:tab pos="224790" algn="l"/>
              </a:tabLst>
            </a:pPr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Elles auront toutes des enfants.</a:t>
            </a:r>
            <a:endParaRPr lang="fr-FR" sz="105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just">
              <a:tabLst>
                <a:tab pos="224790" algn="l"/>
              </a:tabLst>
            </a:pPr>
            <a:endParaRPr lang="fr-FR" sz="16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g90.jpeg" descr="Une image contenant écriture manuscrite, calligraphie, croquis, dessin&#10;&#10;Description générée automatiquement">
            <a:extLst>
              <a:ext uri="{FF2B5EF4-FFF2-40B4-BE49-F238E27FC236}">
                <a16:creationId xmlns:a16="http://schemas.microsoft.com/office/drawing/2014/main" id="{A4418C2B-5582-5793-7712-7A6586040119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166" y="2033354"/>
            <a:ext cx="1720215" cy="109410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1655365D-2C6F-FF5D-0A28-C8E0C8FA42F0}"/>
              </a:ext>
            </a:extLst>
          </p:cNvPr>
          <p:cNvSpPr txBox="1"/>
          <p:nvPr/>
        </p:nvSpPr>
        <p:spPr>
          <a:xfrm>
            <a:off x="757519" y="4529743"/>
            <a:ext cx="9954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00" indent="-190500" algn="just">
              <a:tabLst>
                <a:tab pos="22479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Il se marie à 24 ans avec </a:t>
            </a:r>
            <a:r>
              <a:rPr lang="fr-FR" sz="1800" b="1" dirty="0">
                <a:solidFill>
                  <a:srgbClr val="FF2F92"/>
                </a:solidFill>
                <a:effectLst/>
                <a:latin typeface="Calibri" panose="020F0502020204030204" pitchFamily="34" charset="0"/>
                <a:ea typeface="Gill Sans" panose="020B0502020104020203" pitchFamily="34" charset="-79"/>
                <a:cs typeface="Gill Sans" panose="020B0502020104020203" pitchFamily="34" charset="-79"/>
              </a:rPr>
              <a:t>Marie-Anne DERRUAU 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(1804‑1886), le 6 juillet 1826 à Viviez, elle a 22 ans</a:t>
            </a:r>
            <a:endParaRPr lang="fr-FR" sz="16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838A27-AF5F-78D4-5CD3-34765E5E9BFA}"/>
              </a:ext>
            </a:extLst>
          </p:cNvPr>
          <p:cNvSpPr/>
          <p:nvPr/>
        </p:nvSpPr>
        <p:spPr>
          <a:xfrm>
            <a:off x="414887" y="2545491"/>
            <a:ext cx="5096227" cy="729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695888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</TotalTime>
  <Words>1377</Words>
  <Application>Microsoft Macintosh PowerPoint</Application>
  <PresentationFormat>Grand écran</PresentationFormat>
  <Paragraphs>135</Paragraphs>
  <Slides>18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7" baseType="lpstr">
      <vt:lpstr>Aptos</vt:lpstr>
      <vt:lpstr>Aptos Display</vt:lpstr>
      <vt:lpstr>Arial</vt:lpstr>
      <vt:lpstr>Baguet Script</vt:lpstr>
      <vt:lpstr>Berlin Sans FB</vt:lpstr>
      <vt:lpstr>Calibri</vt:lpstr>
      <vt:lpstr>Chalkboard</vt:lpstr>
      <vt:lpstr>Lucida Blackletter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 Marc Dunet</dc:creator>
  <cp:lastModifiedBy>Jean Marc Dunet</cp:lastModifiedBy>
  <cp:revision>38</cp:revision>
  <dcterms:created xsi:type="dcterms:W3CDTF">2024-04-06T16:56:32Z</dcterms:created>
  <dcterms:modified xsi:type="dcterms:W3CDTF">2024-05-25T18:48:17Z</dcterms:modified>
</cp:coreProperties>
</file>