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310" r:id="rId6"/>
    <p:sldId id="304" r:id="rId7"/>
    <p:sldId id="260" r:id="rId8"/>
    <p:sldId id="303" r:id="rId9"/>
    <p:sldId id="302" r:id="rId10"/>
    <p:sldId id="312" r:id="rId11"/>
    <p:sldId id="313" r:id="rId12"/>
    <p:sldId id="320" r:id="rId13"/>
    <p:sldId id="318" r:id="rId14"/>
    <p:sldId id="319" r:id="rId15"/>
    <p:sldId id="261" r:id="rId16"/>
    <p:sldId id="314" r:id="rId17"/>
    <p:sldId id="297" r:id="rId18"/>
    <p:sldId id="269" r:id="rId19"/>
    <p:sldId id="305" r:id="rId20"/>
    <p:sldId id="275" r:id="rId21"/>
    <p:sldId id="287" r:id="rId22"/>
    <p:sldId id="288" r:id="rId23"/>
    <p:sldId id="296" r:id="rId24"/>
    <p:sldId id="276" r:id="rId25"/>
    <p:sldId id="282" r:id="rId26"/>
    <p:sldId id="283" r:id="rId27"/>
    <p:sldId id="309" r:id="rId28"/>
    <p:sldId id="306" r:id="rId29"/>
    <p:sldId id="307" r:id="rId30"/>
    <p:sldId id="278" r:id="rId31"/>
    <p:sldId id="271" r:id="rId32"/>
    <p:sldId id="274" r:id="rId33"/>
    <p:sldId id="284" r:id="rId34"/>
    <p:sldId id="268" r:id="rId35"/>
    <p:sldId id="286" r:id="rId36"/>
    <p:sldId id="285" r:id="rId37"/>
    <p:sldId id="281" r:id="rId38"/>
    <p:sldId id="270" r:id="rId39"/>
    <p:sldId id="295" r:id="rId40"/>
    <p:sldId id="267" r:id="rId41"/>
    <p:sldId id="279" r:id="rId42"/>
    <p:sldId id="308" r:id="rId43"/>
    <p:sldId id="272" r:id="rId44"/>
    <p:sldId id="277" r:id="rId45"/>
    <p:sldId id="280" r:id="rId46"/>
    <p:sldId id="273" r:id="rId47"/>
    <p:sldId id="315" r:id="rId48"/>
    <p:sldId id="289" r:id="rId49"/>
    <p:sldId id="290" r:id="rId50"/>
    <p:sldId id="316" r:id="rId51"/>
    <p:sldId id="317" r:id="rId52"/>
    <p:sldId id="262" r:id="rId53"/>
    <p:sldId id="264" r:id="rId54"/>
    <p:sldId id="265" r:id="rId55"/>
    <p:sldId id="301" r:id="rId56"/>
    <p:sldId id="323" r:id="rId57"/>
    <p:sldId id="263" r:id="rId58"/>
    <p:sldId id="325" r:id="rId59"/>
    <p:sldId id="324" r:id="rId60"/>
    <p:sldId id="294" r:id="rId61"/>
    <p:sldId id="291" r:id="rId62"/>
    <p:sldId id="292" r:id="rId63"/>
    <p:sldId id="300" r:id="rId64"/>
    <p:sldId id="299" r:id="rId65"/>
    <p:sldId id="322" r:id="rId66"/>
    <p:sldId id="321" r:id="rId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882" y="-216"/>
      </p:cViewPr>
      <p:guideLst>
        <p:guide orient="horz" pos="2160"/>
        <p:guide pos="2880"/>
      </p:guideLst>
    </p:cSldViewPr>
  </p:slideViewPr>
  <p:notesTextViewPr>
    <p:cViewPr>
      <p:scale>
        <a:sx n="1" d="1"/>
        <a:sy n="1" d="1"/>
      </p:scale>
      <p:origin x="0" y="0"/>
    </p:cViewPr>
  </p:notesTextViewPr>
  <p:sorterViewPr>
    <p:cViewPr>
      <p:scale>
        <a:sx n="100" d="100"/>
        <a:sy n="100" d="100"/>
      </p:scale>
      <p:origin x="0" y="14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BB0FC8-02CC-47F6-8D50-BE2069892312}" type="datetimeFigureOut">
              <a:rPr lang="fr-FR" smtClean="0"/>
              <a:t>16/06/2016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5F276-1756-4178-820C-2A0456F2634F}" type="slidenum">
              <a:rPr lang="fr-FR" smtClean="0"/>
              <a:t>‹N°›</a:t>
            </a:fld>
            <a:endParaRPr lang="fr-FR"/>
          </a:p>
        </p:txBody>
      </p:sp>
    </p:spTree>
    <p:extLst>
      <p:ext uri="{BB962C8B-B14F-4D97-AF65-F5344CB8AC3E}">
        <p14:creationId xmlns:p14="http://schemas.microsoft.com/office/powerpoint/2010/main" val="311789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Tresse pour </a:t>
            </a:r>
            <a:r>
              <a:rPr lang="fr-FR" dirty="0" err="1" smtClean="0"/>
              <a:t>Fresse</a:t>
            </a:r>
            <a:endParaRPr lang="fr-FR" dirty="0"/>
          </a:p>
        </p:txBody>
      </p:sp>
      <p:sp>
        <p:nvSpPr>
          <p:cNvPr id="4" name="Espace réservé du numéro de diapositive 3"/>
          <p:cNvSpPr>
            <a:spLocks noGrp="1"/>
          </p:cNvSpPr>
          <p:nvPr>
            <p:ph type="sldNum" sz="quarter" idx="10"/>
          </p:nvPr>
        </p:nvSpPr>
        <p:spPr/>
        <p:txBody>
          <a:bodyPr/>
          <a:lstStyle/>
          <a:p>
            <a:fld id="{EFF9A325-CE4C-4A89-A646-8F8F142EE570}" type="slidenum">
              <a:rPr lang="fr-FR" smtClean="0"/>
              <a:t>12</a:t>
            </a:fld>
            <a:endParaRPr lang="fr-FR"/>
          </a:p>
        </p:txBody>
      </p:sp>
    </p:spTree>
    <p:extLst>
      <p:ext uri="{BB962C8B-B14F-4D97-AF65-F5344CB8AC3E}">
        <p14:creationId xmlns:p14="http://schemas.microsoft.com/office/powerpoint/2010/main" val="3758263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droite le lazaret.</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41</a:t>
            </a:fld>
            <a:endParaRPr lang="fr-FR"/>
          </a:p>
        </p:txBody>
      </p:sp>
    </p:spTree>
    <p:extLst>
      <p:ext uri="{BB962C8B-B14F-4D97-AF65-F5344CB8AC3E}">
        <p14:creationId xmlns:p14="http://schemas.microsoft.com/office/powerpoint/2010/main" val="336346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Départ de prisonniers,</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43</a:t>
            </a:fld>
            <a:endParaRPr lang="fr-FR"/>
          </a:p>
        </p:txBody>
      </p:sp>
    </p:spTree>
    <p:extLst>
      <p:ext uri="{BB962C8B-B14F-4D97-AF65-F5344CB8AC3E}">
        <p14:creationId xmlns:p14="http://schemas.microsoft.com/office/powerpoint/2010/main" val="334391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Inhumation.</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45</a:t>
            </a:fld>
            <a:endParaRPr lang="fr-FR"/>
          </a:p>
        </p:txBody>
      </p:sp>
    </p:spTree>
    <p:extLst>
      <p:ext uri="{BB962C8B-B14F-4D97-AF65-F5344CB8AC3E}">
        <p14:creationId xmlns:p14="http://schemas.microsoft.com/office/powerpoint/2010/main" val="292428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Document exceptionnel...</a:t>
            </a:r>
          </a:p>
          <a:p>
            <a:r>
              <a:rPr lang="fr-FR" sz="1200" kern="1200" dirty="0" smtClean="0">
                <a:solidFill>
                  <a:schemeClr val="tx1"/>
                </a:solidFill>
                <a:effectLst/>
                <a:latin typeface="+mn-lt"/>
                <a:ea typeface="+mn-ea"/>
                <a:cs typeface="+mn-cs"/>
              </a:rPr>
              <a:t>Lettre enveloppe donnant le détail d'un menu dans le camp...</a:t>
            </a:r>
          </a:p>
          <a:p>
            <a:r>
              <a:rPr lang="fr-FR" sz="1200" kern="1200" dirty="0" smtClean="0">
                <a:solidFill>
                  <a:schemeClr val="tx1"/>
                </a:solidFill>
                <a:effectLst/>
                <a:latin typeface="+mn-lt"/>
                <a:ea typeface="+mn-ea"/>
                <a:cs typeface="+mn-cs"/>
              </a:rPr>
              <a:t>Bien entendu propagande totale... </a:t>
            </a:r>
            <a:r>
              <a:rPr lang="fr-FR" sz="1200" kern="1200" smtClean="0">
                <a:solidFill>
                  <a:schemeClr val="tx1"/>
                </a:solidFill>
                <a:effectLst/>
                <a:latin typeface="+mn-lt"/>
                <a:ea typeface="+mn-ea"/>
                <a:cs typeface="+mn-cs"/>
              </a:rPr>
              <a:t>lorsque on lit les différents composants ...</a:t>
            </a:r>
          </a:p>
          <a:p>
            <a:endParaRPr lang="fr-FR"/>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48</a:t>
            </a:fld>
            <a:endParaRPr lang="fr-FR"/>
          </a:p>
        </p:txBody>
      </p:sp>
    </p:spTree>
    <p:extLst>
      <p:ext uri="{BB962C8B-B14F-4D97-AF65-F5344CB8AC3E}">
        <p14:creationId xmlns:p14="http://schemas.microsoft.com/office/powerpoint/2010/main" val="246853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L’entrée du camp.</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18</a:t>
            </a:fld>
            <a:endParaRPr lang="fr-FR"/>
          </a:p>
        </p:txBody>
      </p:sp>
    </p:spTree>
    <p:extLst>
      <p:ext uri="{BB962C8B-B14F-4D97-AF65-F5344CB8AC3E}">
        <p14:creationId xmlns:p14="http://schemas.microsoft.com/office/powerpoint/2010/main" val="380760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plaque portée par un prisonnier du camp. Elle devait être fixée sur la</a:t>
            </a:r>
            <a:br>
              <a:rPr lang="fr-FR" dirty="0" smtClean="0"/>
            </a:br>
            <a:r>
              <a:rPr lang="fr-FR" dirty="0" smtClean="0"/>
              <a:t>veste ou sur le couvre chef...</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21</a:t>
            </a:fld>
            <a:endParaRPr lang="fr-FR"/>
          </a:p>
        </p:txBody>
      </p:sp>
    </p:spTree>
    <p:extLst>
      <p:ext uri="{BB962C8B-B14F-4D97-AF65-F5344CB8AC3E}">
        <p14:creationId xmlns:p14="http://schemas.microsoft.com/office/powerpoint/2010/main" val="217937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brassard porté par les hommes au camp...</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22</a:t>
            </a:fld>
            <a:endParaRPr lang="fr-FR"/>
          </a:p>
        </p:txBody>
      </p:sp>
    </p:spTree>
    <p:extLst>
      <p:ext uri="{BB962C8B-B14F-4D97-AF65-F5344CB8AC3E}">
        <p14:creationId xmlns:p14="http://schemas.microsoft.com/office/powerpoint/2010/main" val="247826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chambrée.</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24</a:t>
            </a:fld>
            <a:endParaRPr lang="fr-FR"/>
          </a:p>
        </p:txBody>
      </p:sp>
    </p:spTree>
    <p:extLst>
      <p:ext uri="{BB962C8B-B14F-4D97-AF65-F5344CB8AC3E}">
        <p14:creationId xmlns:p14="http://schemas.microsoft.com/office/powerpoint/2010/main" val="412355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L’école.</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32</a:t>
            </a:fld>
            <a:endParaRPr lang="fr-FR"/>
          </a:p>
        </p:txBody>
      </p:sp>
    </p:spTree>
    <p:extLst>
      <p:ext uri="{BB962C8B-B14F-4D97-AF65-F5344CB8AC3E}">
        <p14:creationId xmlns:p14="http://schemas.microsoft.com/office/powerpoint/2010/main" val="5350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Ramassage des ordures.</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34</a:t>
            </a:fld>
            <a:endParaRPr lang="fr-FR"/>
          </a:p>
        </p:txBody>
      </p:sp>
    </p:spTree>
    <p:extLst>
      <p:ext uri="{BB962C8B-B14F-4D97-AF65-F5344CB8AC3E}">
        <p14:creationId xmlns:p14="http://schemas.microsoft.com/office/powerpoint/2010/main" val="87517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Corvée dans le camp.</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35</a:t>
            </a:fld>
            <a:endParaRPr lang="fr-FR"/>
          </a:p>
        </p:txBody>
      </p:sp>
    </p:spTree>
    <p:extLst>
      <p:ext uri="{BB962C8B-B14F-4D97-AF65-F5344CB8AC3E}">
        <p14:creationId xmlns:p14="http://schemas.microsoft.com/office/powerpoint/2010/main" val="339286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bibliothèque</a:t>
            </a:r>
            <a:endParaRPr lang="fr-FR" dirty="0"/>
          </a:p>
        </p:txBody>
      </p:sp>
      <p:sp>
        <p:nvSpPr>
          <p:cNvPr id="4" name="Espace réservé du numéro de diapositive 3"/>
          <p:cNvSpPr>
            <a:spLocks noGrp="1"/>
          </p:cNvSpPr>
          <p:nvPr>
            <p:ph type="sldNum" sz="quarter" idx="10"/>
          </p:nvPr>
        </p:nvSpPr>
        <p:spPr/>
        <p:txBody>
          <a:bodyPr/>
          <a:lstStyle/>
          <a:p>
            <a:fld id="{CD75F276-1756-4178-820C-2A0456F2634F}" type="slidenum">
              <a:rPr lang="fr-FR" smtClean="0"/>
              <a:t>38</a:t>
            </a:fld>
            <a:endParaRPr lang="fr-FR"/>
          </a:p>
        </p:txBody>
      </p:sp>
    </p:spTree>
    <p:extLst>
      <p:ext uri="{BB962C8B-B14F-4D97-AF65-F5344CB8AC3E}">
        <p14:creationId xmlns:p14="http://schemas.microsoft.com/office/powerpoint/2010/main" val="363764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4050983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327511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293865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370477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3173957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7D8194C-7790-45C2-B2F0-1AE5CA0E730F}" type="datetimeFigureOut">
              <a:rPr lang="fr-FR" smtClean="0"/>
              <a:t>16/06/2016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348895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7D8194C-7790-45C2-B2F0-1AE5CA0E730F}" type="datetimeFigureOut">
              <a:rPr lang="fr-FR" smtClean="0"/>
              <a:t>16/06/2016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42061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7D8194C-7790-45C2-B2F0-1AE5CA0E730F}" type="datetimeFigureOut">
              <a:rPr lang="fr-FR" smtClean="0"/>
              <a:t>16/06/2016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231328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7D8194C-7790-45C2-B2F0-1AE5CA0E730F}" type="datetimeFigureOut">
              <a:rPr lang="fr-FR" smtClean="0"/>
              <a:t>16/06/2016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70654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7D8194C-7790-45C2-B2F0-1AE5CA0E730F}" type="datetimeFigureOut">
              <a:rPr lang="fr-FR" smtClean="0"/>
              <a:t>16/06/2016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197433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7D8194C-7790-45C2-B2F0-1AE5CA0E730F}" type="datetimeFigureOut">
              <a:rPr lang="fr-FR" smtClean="0"/>
              <a:t>16/06/2016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A3913D-18E6-487F-81E6-3C14CBAB2F6C}" type="slidenum">
              <a:rPr lang="fr-FR" smtClean="0"/>
              <a:t>‹N°›</a:t>
            </a:fld>
            <a:endParaRPr lang="fr-FR"/>
          </a:p>
        </p:txBody>
      </p:sp>
    </p:spTree>
    <p:extLst>
      <p:ext uri="{BB962C8B-B14F-4D97-AF65-F5344CB8AC3E}">
        <p14:creationId xmlns:p14="http://schemas.microsoft.com/office/powerpoint/2010/main" val="268190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8194C-7790-45C2-B2F0-1AE5CA0E730F}" type="datetimeFigureOut">
              <a:rPr lang="fr-FR" smtClean="0"/>
              <a:t>16/06/2016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3913D-18E6-487F-81E6-3C14CBAB2F6C}" type="slidenum">
              <a:rPr lang="fr-FR" smtClean="0"/>
              <a:t>‹N°›</a:t>
            </a:fld>
            <a:endParaRPr lang="fr-FR"/>
          </a:p>
        </p:txBody>
      </p:sp>
    </p:spTree>
    <p:extLst>
      <p:ext uri="{BB962C8B-B14F-4D97-AF65-F5344CB8AC3E}">
        <p14:creationId xmlns:p14="http://schemas.microsoft.com/office/powerpoint/2010/main" val="3914527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Jean-Joseph  FRESSE.</a:t>
            </a:r>
            <a:br>
              <a:rPr lang="fr-FR" dirty="0" smtClean="0"/>
            </a:br>
            <a:r>
              <a:rPr lang="fr-FR" dirty="0" smtClean="0"/>
              <a:t>Un prisonnier civil.</a:t>
            </a:r>
            <a:endParaRPr lang="fr-FR" dirty="0"/>
          </a:p>
        </p:txBody>
      </p:sp>
      <p:sp>
        <p:nvSpPr>
          <p:cNvPr id="3" name="Sous-titre 2"/>
          <p:cNvSpPr>
            <a:spLocks noGrp="1"/>
          </p:cNvSpPr>
          <p:nvPr>
            <p:ph type="subTitle" idx="1"/>
          </p:nvPr>
        </p:nvSpPr>
        <p:spPr>
          <a:xfrm>
            <a:off x="5076056" y="5013176"/>
            <a:ext cx="2696344" cy="625624"/>
          </a:xfrm>
        </p:spPr>
        <p:txBody>
          <a:bodyPr>
            <a:normAutofit fontScale="55000" lnSpcReduction="20000"/>
          </a:bodyPr>
          <a:lstStyle/>
          <a:p>
            <a:r>
              <a:rPr lang="fr-FR" dirty="0" smtClean="0">
                <a:solidFill>
                  <a:schemeClr val="tx1"/>
                </a:solidFill>
              </a:rPr>
              <a:t>Michel </a:t>
            </a:r>
            <a:r>
              <a:rPr lang="fr-FR" b="1" dirty="0" smtClean="0">
                <a:solidFill>
                  <a:schemeClr val="tx1"/>
                </a:solidFill>
              </a:rPr>
              <a:t>STELLY</a:t>
            </a:r>
          </a:p>
          <a:p>
            <a:r>
              <a:rPr lang="fr-FR" dirty="0" smtClean="0">
                <a:solidFill>
                  <a:schemeClr val="tx1"/>
                </a:solidFill>
              </a:rPr>
              <a:t>18 juin 2016</a:t>
            </a:r>
            <a:endParaRPr lang="fr-FR" dirty="0">
              <a:solidFill>
                <a:schemeClr val="tx1"/>
              </a:solidFill>
            </a:endParaRPr>
          </a:p>
        </p:txBody>
      </p:sp>
    </p:spTree>
    <p:extLst>
      <p:ext uri="{BB962C8B-B14F-4D97-AF65-F5344CB8AC3E}">
        <p14:creationId xmlns:p14="http://schemas.microsoft.com/office/powerpoint/2010/main" val="307106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9369"/>
            <a:ext cx="4357429"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51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2564904"/>
            <a:ext cx="7704856" cy="87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èche droite 2"/>
          <p:cNvSpPr/>
          <p:nvPr/>
        </p:nvSpPr>
        <p:spPr>
          <a:xfrm>
            <a:off x="107504" y="27809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470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46450"/>
            <a:ext cx="4608653" cy="659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2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Prisonniers civils.</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Emprisonnés aux premiers jours de la guerre.</a:t>
            </a:r>
          </a:p>
          <a:p>
            <a:pPr lvl="1"/>
            <a:r>
              <a:rPr lang="fr-FR" dirty="0" smtClean="0"/>
              <a:t>Au hasard.</a:t>
            </a:r>
          </a:p>
          <a:p>
            <a:pPr lvl="1"/>
            <a:r>
              <a:rPr lang="fr-FR" dirty="0" smtClean="0"/>
              <a:t>Suite à une activité imposée: transport de blessés, de matériel …</a:t>
            </a:r>
          </a:p>
          <a:p>
            <a:r>
              <a:rPr lang="fr-FR" dirty="0" smtClean="0"/>
              <a:t>Raflés à l’arrière des combats:</a:t>
            </a:r>
          </a:p>
          <a:p>
            <a:pPr lvl="1"/>
            <a:r>
              <a:rPr lang="fr-FR" dirty="0" smtClean="0"/>
              <a:t>Ennemis potentiels.</a:t>
            </a:r>
          </a:p>
          <a:p>
            <a:pPr lvl="1"/>
            <a:r>
              <a:rPr lang="fr-FR" dirty="0" smtClean="0"/>
              <a:t>Force de travail.</a:t>
            </a:r>
          </a:p>
          <a:p>
            <a:pPr lvl="1"/>
            <a:r>
              <a:rPr lang="fr-FR" dirty="0" smtClean="0"/>
              <a:t>Otages censés assurer la collaboration économique des zones occupées.</a:t>
            </a:r>
          </a:p>
          <a:p>
            <a:pPr lvl="1"/>
            <a:r>
              <a:rPr lang="fr-FR" smtClean="0"/>
              <a:t>Punition arbitraire.</a:t>
            </a:r>
            <a:endParaRPr lang="fr-FR" dirty="0"/>
          </a:p>
        </p:txBody>
      </p:sp>
    </p:spTree>
    <p:extLst>
      <p:ext uri="{BB962C8B-B14F-4D97-AF65-F5344CB8AC3E}">
        <p14:creationId xmlns:p14="http://schemas.microsoft.com/office/powerpoint/2010/main" val="405265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Prisonniers civils (2)</a:t>
            </a:r>
            <a:endParaRPr lang="fr-FR" dirty="0"/>
          </a:p>
        </p:txBody>
      </p:sp>
      <p:sp>
        <p:nvSpPr>
          <p:cNvPr id="3" name="Espace réservé du contenu 2"/>
          <p:cNvSpPr>
            <a:spLocks noGrp="1"/>
          </p:cNvSpPr>
          <p:nvPr>
            <p:ph idx="1"/>
          </p:nvPr>
        </p:nvSpPr>
        <p:spPr/>
        <p:txBody>
          <a:bodyPr/>
          <a:lstStyle/>
          <a:p>
            <a:r>
              <a:rPr lang="fr-FR" dirty="0" smtClean="0"/>
              <a:t>Nombreuses catégories:</a:t>
            </a:r>
          </a:p>
          <a:p>
            <a:pPr lvl="1"/>
            <a:r>
              <a:rPr lang="fr-FR" dirty="0" smtClean="0"/>
              <a:t>Occupé</a:t>
            </a:r>
          </a:p>
          <a:p>
            <a:pPr lvl="1"/>
            <a:r>
              <a:rPr lang="fr-FR" dirty="0" smtClean="0"/>
              <a:t>Déporté</a:t>
            </a:r>
          </a:p>
          <a:p>
            <a:pPr lvl="1"/>
            <a:r>
              <a:rPr lang="fr-FR" dirty="0" smtClean="0"/>
              <a:t>Internés en pays ennemi (y compris colonies), mobilisables (hommes de 18 à 45 ans) ou non; camps de concentration ou dépôts.</a:t>
            </a:r>
          </a:p>
          <a:p>
            <a:pPr lvl="1"/>
            <a:r>
              <a:rPr lang="fr-FR" dirty="0" smtClean="0"/>
              <a:t>Mis au travail forcé</a:t>
            </a:r>
            <a:endParaRPr lang="fr-FR" dirty="0"/>
          </a:p>
        </p:txBody>
      </p:sp>
    </p:spTree>
    <p:extLst>
      <p:ext uri="{BB962C8B-B14F-4D97-AF65-F5344CB8AC3E}">
        <p14:creationId xmlns:p14="http://schemas.microsoft.com/office/powerpoint/2010/main" val="97174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Camp de Holzminden</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Situé</a:t>
            </a:r>
          </a:p>
          <a:p>
            <a:r>
              <a:rPr lang="fr-FR" dirty="0" smtClean="0"/>
              <a:t>Un camp Potemkine? « Joyeux camp »?</a:t>
            </a:r>
          </a:p>
          <a:p>
            <a:r>
              <a:rPr lang="fr-FR" dirty="0" smtClean="0"/>
              <a:t>12/1916: 3545 français dont 34 femmes et enfants.</a:t>
            </a:r>
          </a:p>
          <a:p>
            <a:r>
              <a:rPr lang="fr-FR" dirty="0" smtClean="0"/>
              <a:t>Des photos et des cartes postales.</a:t>
            </a:r>
          </a:p>
          <a:p>
            <a:r>
              <a:rPr lang="fr-FR" dirty="0" smtClean="0"/>
              <a:t>Partiellement camp pour notables:</a:t>
            </a:r>
          </a:p>
          <a:p>
            <a:pPr lvl="1"/>
            <a:r>
              <a:rPr lang="fr-FR" dirty="0" smtClean="0"/>
              <a:t>Début novembre 1916: 200 personnes du nord de la France.</a:t>
            </a:r>
          </a:p>
          <a:p>
            <a:pPr lvl="1"/>
            <a:r>
              <a:rPr lang="fr-FR" dirty="0"/>
              <a:t> </a:t>
            </a:r>
            <a:r>
              <a:rPr lang="fr-FR" dirty="0" smtClean="0"/>
              <a:t>Janvier à juillet 1918: 394 femmes.</a:t>
            </a:r>
            <a:endParaRPr lang="fr-FR" dirty="0"/>
          </a:p>
        </p:txBody>
      </p:sp>
    </p:spTree>
    <p:extLst>
      <p:ext uri="{BB962C8B-B14F-4D97-AF65-F5344CB8AC3E}">
        <p14:creationId xmlns:p14="http://schemas.microsoft.com/office/powerpoint/2010/main" val="253326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652782" cy="63093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2"/>
          <p:cNvCxnSpPr/>
          <p:nvPr/>
        </p:nvCxnSpPr>
        <p:spPr>
          <a:xfrm flipV="1">
            <a:off x="2411760" y="2780928"/>
            <a:ext cx="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Flèche vers le haut 7"/>
          <p:cNvSpPr/>
          <p:nvPr/>
        </p:nvSpPr>
        <p:spPr>
          <a:xfrm>
            <a:off x="9396536" y="141277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haut 8"/>
          <p:cNvSpPr/>
          <p:nvPr/>
        </p:nvSpPr>
        <p:spPr>
          <a:xfrm>
            <a:off x="2267744" y="2852936"/>
            <a:ext cx="288032"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9560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camp.</a:t>
            </a:r>
            <a:endParaRPr lang="fr-FR" dirty="0"/>
          </a:p>
        </p:txBody>
      </p:sp>
      <p:sp>
        <p:nvSpPr>
          <p:cNvPr id="3" name="Espace réservé du contenu 2"/>
          <p:cNvSpPr>
            <a:spLocks noGrp="1"/>
          </p:cNvSpPr>
          <p:nvPr>
            <p:ph idx="1"/>
          </p:nvPr>
        </p:nvSpPr>
        <p:spPr/>
        <p:txBody>
          <a:bodyPr/>
          <a:lstStyle/>
          <a:p>
            <a:r>
              <a:rPr lang="fr-FR" dirty="0" smtClean="0"/>
              <a:t>Baraques hommes et femmes séparées.</a:t>
            </a:r>
          </a:p>
          <a:p>
            <a:r>
              <a:rPr lang="fr-FR" dirty="0" smtClean="0"/>
              <a:t>En dehors:</a:t>
            </a:r>
          </a:p>
          <a:p>
            <a:pPr lvl="1"/>
            <a:r>
              <a:rPr lang="fr-FR" dirty="0" err="1" smtClean="0"/>
              <a:t>Kommandanture</a:t>
            </a:r>
            <a:r>
              <a:rPr lang="fr-FR" dirty="0" smtClean="0"/>
              <a:t>,</a:t>
            </a:r>
          </a:p>
          <a:p>
            <a:pPr lvl="1"/>
            <a:r>
              <a:rPr lang="fr-FR" dirty="0" smtClean="0"/>
              <a:t>Administration.</a:t>
            </a:r>
          </a:p>
          <a:p>
            <a:pPr lvl="1"/>
            <a:r>
              <a:rPr lang="fr-FR" dirty="0" smtClean="0"/>
              <a:t>Caserne militaire.</a:t>
            </a:r>
          </a:p>
          <a:p>
            <a:pPr lvl="1"/>
            <a:r>
              <a:rPr lang="fr-FR" dirty="0" smtClean="0"/>
              <a:t>Lazaret?</a:t>
            </a:r>
          </a:p>
          <a:p>
            <a:pPr lvl="1"/>
            <a:r>
              <a:rPr lang="fr-FR" dirty="0"/>
              <a:t>B</a:t>
            </a:r>
            <a:r>
              <a:rPr lang="fr-FR" dirty="0" smtClean="0"/>
              <a:t>araques </a:t>
            </a:r>
            <a:r>
              <a:rPr lang="fr-FR" dirty="0"/>
              <a:t>noires ou d’isolement des arrivants et partants,</a:t>
            </a:r>
            <a:endParaRPr lang="fr-FR" dirty="0" smtClean="0"/>
          </a:p>
          <a:p>
            <a:pPr lvl="1"/>
            <a:endParaRPr lang="fr-FR" dirty="0"/>
          </a:p>
        </p:txBody>
      </p:sp>
    </p:spTree>
    <p:extLst>
      <p:ext uri="{BB962C8B-B14F-4D97-AF65-F5344CB8AC3E}">
        <p14:creationId xmlns:p14="http://schemas.microsoft.com/office/powerpoint/2010/main" val="2492397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632"/>
            <a:ext cx="8700330" cy="570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392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60932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39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 que j’en connais.</a:t>
            </a:r>
            <a:endParaRPr lang="fr-FR" dirty="0"/>
          </a:p>
        </p:txBody>
      </p:sp>
      <p:sp>
        <p:nvSpPr>
          <p:cNvPr id="3" name="Espace réservé du contenu 2"/>
          <p:cNvSpPr>
            <a:spLocks noGrp="1"/>
          </p:cNvSpPr>
          <p:nvPr>
            <p:ph idx="1"/>
          </p:nvPr>
        </p:nvSpPr>
        <p:spPr/>
        <p:txBody>
          <a:bodyPr>
            <a:normAutofit fontScale="92500" lnSpcReduction="10000"/>
          </a:bodyPr>
          <a:lstStyle/>
          <a:p>
            <a:pPr hangingPunct="0"/>
            <a:r>
              <a:rPr lang="fr-FR" dirty="0" smtClean="0"/>
              <a:t>Né </a:t>
            </a:r>
            <a:r>
              <a:rPr lang="fr-FR" dirty="0"/>
              <a:t>le 23/02/1861 à Entre deux Eaux. Son père avait 35 ans, sa mère 36 ans</a:t>
            </a:r>
            <a:r>
              <a:rPr lang="fr-FR" dirty="0" smtClean="0"/>
              <a:t>. 4</a:t>
            </a:r>
            <a:r>
              <a:rPr lang="fr-FR" baseline="30000" dirty="0" smtClean="0"/>
              <a:t>ème</a:t>
            </a:r>
            <a:r>
              <a:rPr lang="fr-FR" dirty="0" smtClean="0"/>
              <a:t> enfant.</a:t>
            </a:r>
          </a:p>
          <a:p>
            <a:pPr hangingPunct="0"/>
            <a:r>
              <a:rPr lang="fr-FR" dirty="0" smtClean="0"/>
              <a:t>Exempté de service militaire </a:t>
            </a:r>
            <a:r>
              <a:rPr lang="fr-FR"/>
              <a:t>(</a:t>
            </a:r>
            <a:r>
              <a:rPr lang="fr-FR" smtClean="0"/>
              <a:t>pourquoi?).</a:t>
            </a:r>
            <a:endParaRPr lang="fr-FR" dirty="0" smtClean="0"/>
          </a:p>
          <a:p>
            <a:pPr hangingPunct="0"/>
            <a:r>
              <a:rPr lang="fr-FR" dirty="0" smtClean="0"/>
              <a:t>Son père meurt le 15/02/1898.</a:t>
            </a:r>
            <a:endParaRPr lang="fr-FR" dirty="0"/>
          </a:p>
          <a:p>
            <a:pPr hangingPunct="0"/>
            <a:r>
              <a:rPr lang="fr-FR" dirty="0"/>
              <a:t>Marié le 14/01/1899 à </a:t>
            </a:r>
            <a:r>
              <a:rPr lang="fr-FR" dirty="0" err="1"/>
              <a:t>Mandray</a:t>
            </a:r>
            <a:r>
              <a:rPr lang="fr-FR" dirty="0"/>
              <a:t> avec Marie Clémentine SIMON. Il a 38 ans, elle a 22 ans</a:t>
            </a:r>
            <a:r>
              <a:rPr lang="fr-FR" dirty="0" smtClean="0"/>
              <a:t>.</a:t>
            </a:r>
          </a:p>
          <a:p>
            <a:pPr hangingPunct="0"/>
            <a:r>
              <a:rPr lang="fr-FR" dirty="0"/>
              <a:t>11 </a:t>
            </a:r>
            <a:r>
              <a:rPr lang="fr-FR" dirty="0" smtClean="0"/>
              <a:t>enfants de 1899 à 1917 dont </a:t>
            </a:r>
            <a:r>
              <a:rPr lang="fr-FR" dirty="0"/>
              <a:t>8 ne sont pas morts </a:t>
            </a:r>
            <a:r>
              <a:rPr lang="fr-FR" dirty="0" smtClean="0"/>
              <a:t>jeunes.</a:t>
            </a:r>
          </a:p>
          <a:p>
            <a:pPr hangingPunct="0"/>
            <a:r>
              <a:rPr lang="fr-FR" dirty="0"/>
              <a:t>Décédé le 24/08/1924 à 63 ans à Entre deux Eaux</a:t>
            </a:r>
          </a:p>
          <a:p>
            <a:pPr hangingPunct="0"/>
            <a:endParaRPr lang="fr-FR" dirty="0"/>
          </a:p>
          <a:p>
            <a:endParaRPr lang="fr-FR" dirty="0"/>
          </a:p>
        </p:txBody>
      </p:sp>
    </p:spTree>
    <p:extLst>
      <p:ext uri="{BB962C8B-B14F-4D97-AF65-F5344CB8AC3E}">
        <p14:creationId xmlns:p14="http://schemas.microsoft.com/office/powerpoint/2010/main" val="2522420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 y="188640"/>
            <a:ext cx="8986493" cy="595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62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ichel\AppData\Local\Temp\WLMDSS.tmp\WLM4D39.tmp\Holzmin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 y="1181100"/>
            <a:ext cx="646176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15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ichel\AppData\Local\Temp\WLMDSS.tmp\WLM593D.tmp\Brassard Holmin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08720"/>
            <a:ext cx="779354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7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baraques.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normAutofit fontScale="85000" lnSpcReduction="20000"/>
              </a:bodyPr>
              <a:lstStyle/>
              <a:p>
                <a:r>
                  <a:rPr lang="fr-FR" dirty="0" smtClean="0"/>
                  <a:t>84 baraques.</a:t>
                </a:r>
              </a:p>
              <a:p>
                <a:r>
                  <a:rPr lang="fr-FR" dirty="0" smtClean="0"/>
                  <a:t>Chaque baraque d’habitation comporte 2 grandes chambres (5x12 m</a:t>
                </a:r>
                <a14:m>
                  <m:oMath xmlns:m="http://schemas.openxmlformats.org/officeDocument/2006/math">
                    <m:r>
                      <a:rPr lang="fr-FR" i="0" baseline="30000" dirty="0" smtClean="0">
                        <a:latin typeface="Cambria Math"/>
                      </a:rPr>
                      <m:t>2</m:t>
                    </m:r>
                  </m:oMath>
                </a14:m>
                <a:r>
                  <a:rPr lang="fr-FR" dirty="0" smtClean="0"/>
                  <a:t>) et 2 à 6 petites.</a:t>
                </a:r>
              </a:p>
              <a:p>
                <a:r>
                  <a:rPr lang="fr-FR" dirty="0" smtClean="0"/>
                  <a:t>Autres baraques: </a:t>
                </a:r>
              </a:p>
              <a:p>
                <a:pPr lvl="1"/>
                <a:r>
                  <a:rPr lang="fr-FR" dirty="0" smtClean="0"/>
                  <a:t>5 cuisines, blanchisserie, aubette de désinfection, tinettes et latrines, </a:t>
                </a:r>
              </a:p>
              <a:p>
                <a:pPr lvl="1"/>
                <a:r>
                  <a:rPr lang="fr-FR" dirty="0" smtClean="0"/>
                  <a:t> L’université, la bibliothèque, chapelles.</a:t>
                </a:r>
              </a:p>
              <a:p>
                <a:pPr lvl="1"/>
                <a:r>
                  <a:rPr lang="fr-FR" dirty="0" smtClean="0"/>
                  <a:t>Administration, trésorerie, bureau de bienfaisance, service du pain, cantine, poste, dépôt des conserves, des vêtements…</a:t>
                </a:r>
              </a:p>
              <a:p>
                <a:pPr lvl="1"/>
                <a:r>
                  <a:rPr lang="fr-FR" dirty="0" smtClean="0"/>
                  <a:t>Lazaret, salle de visite des malades.</a:t>
                </a:r>
              </a:p>
              <a:p>
                <a:pPr lvl="1"/>
                <a:r>
                  <a:rPr lang="fr-FR" dirty="0" smtClean="0"/>
                  <a:t>Salle de concerts. </a:t>
                </a:r>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1185" t="-2695" r="-1111" b="-7278"/>
                </a:stretch>
              </a:blipFill>
            </p:spPr>
            <p:txBody>
              <a:bodyPr/>
              <a:lstStyle/>
              <a:p>
                <a:r>
                  <a:rPr lang="fr-FR">
                    <a:noFill/>
                  </a:rPr>
                  <a:t> </a:t>
                </a:r>
              </a:p>
            </p:txBody>
          </p:sp>
        </mc:Fallback>
      </mc:AlternateContent>
    </p:spTree>
    <p:extLst>
      <p:ext uri="{BB962C8B-B14F-4D97-AF65-F5344CB8AC3E}">
        <p14:creationId xmlns:p14="http://schemas.microsoft.com/office/powerpoint/2010/main" val="285245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8680"/>
            <a:ext cx="8424936" cy="54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591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923925"/>
            <a:ext cx="780097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90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317532" cy="530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89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82" y="692696"/>
            <a:ext cx="8517061" cy="549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23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753594" cy="550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066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3" y="404665"/>
            <a:ext cx="8896232"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577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Mais encore?</a:t>
            </a:r>
            <a:endParaRPr lang="fr-FR" dirty="0"/>
          </a:p>
        </p:txBody>
      </p:sp>
      <p:sp>
        <p:nvSpPr>
          <p:cNvPr id="3" name="Espace réservé du contenu 2"/>
          <p:cNvSpPr>
            <a:spLocks noGrp="1"/>
          </p:cNvSpPr>
          <p:nvPr>
            <p:ph idx="1"/>
          </p:nvPr>
        </p:nvSpPr>
        <p:spPr>
          <a:xfrm>
            <a:off x="457200" y="2492897"/>
            <a:ext cx="8229600" cy="2448272"/>
          </a:xfrm>
        </p:spPr>
        <p:txBody>
          <a:bodyPr/>
          <a:lstStyle/>
          <a:p>
            <a:r>
              <a:rPr lang="fr-FR" dirty="0" smtClean="0"/>
              <a:t>Prisonnier en Allemagne durant la guerre 14-18.</a:t>
            </a:r>
          </a:p>
          <a:p>
            <a:pPr marL="0" indent="0">
              <a:buNone/>
            </a:pPr>
            <a:endParaRPr lang="fr-FR" dirty="0" smtClean="0"/>
          </a:p>
          <a:p>
            <a:r>
              <a:rPr lang="fr-FR" dirty="0" smtClean="0"/>
              <a:t>Revenu malade.</a:t>
            </a:r>
            <a:endParaRPr lang="fr-FR" dirty="0"/>
          </a:p>
        </p:txBody>
      </p:sp>
    </p:spTree>
    <p:extLst>
      <p:ext uri="{BB962C8B-B14F-4D97-AF65-F5344CB8AC3E}">
        <p14:creationId xmlns:p14="http://schemas.microsoft.com/office/powerpoint/2010/main" val="1373668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5" y="476672"/>
            <a:ext cx="9023465" cy="59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264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9" y="185244"/>
            <a:ext cx="8894579" cy="576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447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1" y="0"/>
            <a:ext cx="9073806" cy="588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15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4" y="692696"/>
            <a:ext cx="8574630" cy="5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952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8994101" cy="579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568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 y="188640"/>
            <a:ext cx="8917670" cy="567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73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9" y="620688"/>
            <a:ext cx="901272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494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03" y="188640"/>
            <a:ext cx="8965048" cy="534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104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188640"/>
            <a:ext cx="9171886" cy="612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13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Petites constructions en bois dans l’allée principale du camp</a:t>
            </a:r>
            <a:endParaRPr lang="fr-FR" dirty="0"/>
          </a:p>
        </p:txBody>
      </p:sp>
      <p:sp>
        <p:nvSpPr>
          <p:cNvPr id="3" name="Espace réservé du contenu 2"/>
          <p:cNvSpPr>
            <a:spLocks noGrp="1"/>
          </p:cNvSpPr>
          <p:nvPr>
            <p:ph idx="1"/>
          </p:nvPr>
        </p:nvSpPr>
        <p:spPr/>
        <p:txBody>
          <a:bodyPr/>
          <a:lstStyle/>
          <a:p>
            <a:r>
              <a:rPr lang="fr-FR" dirty="0" smtClean="0"/>
              <a:t>Estaminets, le café « Chalet Alphonse », cacao, frites.</a:t>
            </a:r>
          </a:p>
          <a:p>
            <a:r>
              <a:rPr lang="fr-FR" dirty="0" smtClean="0"/>
              <a:t>Salons de coiffure.</a:t>
            </a:r>
          </a:p>
          <a:p>
            <a:r>
              <a:rPr lang="fr-FR" dirty="0" smtClean="0"/>
              <a:t>Studio photographique « le violon »: cartes postales (propagande), photos personnelles.</a:t>
            </a:r>
          </a:p>
          <a:p>
            <a:r>
              <a:rPr lang="fr-FR" dirty="0" smtClean="0"/>
              <a:t>Kiosques de vente de journaux, de papier à lettre, de cartes postales, de tabac.</a:t>
            </a:r>
          </a:p>
          <a:p>
            <a:r>
              <a:rPr lang="fr-FR" dirty="0" smtClean="0"/>
              <a:t>Atelier des ARTISS’S.</a:t>
            </a:r>
            <a:endParaRPr lang="fr-FR" dirty="0"/>
          </a:p>
        </p:txBody>
      </p:sp>
    </p:spTree>
    <p:extLst>
      <p:ext uri="{BB962C8B-B14F-4D97-AF65-F5344CB8AC3E}">
        <p14:creationId xmlns:p14="http://schemas.microsoft.com/office/powerpoint/2010/main" val="18308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Prisonnier?</a:t>
            </a:r>
            <a:endParaRPr lang="fr-FR" dirty="0"/>
          </a:p>
        </p:txBody>
      </p:sp>
      <p:sp>
        <p:nvSpPr>
          <p:cNvPr id="3" name="Espace réservé du contenu 2"/>
          <p:cNvSpPr>
            <a:spLocks noGrp="1"/>
          </p:cNvSpPr>
          <p:nvPr>
            <p:ph idx="1"/>
          </p:nvPr>
        </p:nvSpPr>
        <p:spPr/>
        <p:txBody>
          <a:bodyPr>
            <a:normAutofit/>
          </a:bodyPr>
          <a:lstStyle/>
          <a:p>
            <a:r>
              <a:rPr lang="fr-FR" dirty="0" smtClean="0"/>
              <a:t>Pas fait de service militaire.</a:t>
            </a:r>
          </a:p>
          <a:p>
            <a:r>
              <a:rPr lang="fr-FR" dirty="0" smtClean="0"/>
              <a:t>Pas de trace d’engagement dans les archives.</a:t>
            </a:r>
          </a:p>
        </p:txBody>
      </p:sp>
    </p:spTree>
    <p:extLst>
      <p:ext uri="{BB962C8B-B14F-4D97-AF65-F5344CB8AC3E}">
        <p14:creationId xmlns:p14="http://schemas.microsoft.com/office/powerpoint/2010/main" val="3454298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381582"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790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7" y="260648"/>
            <a:ext cx="9086584" cy="587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48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837"/>
            <a:ext cx="8292121" cy="638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538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0688"/>
            <a:ext cx="9064033" cy="60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225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11852" cy="569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334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6" y="116632"/>
            <a:ext cx="9067448" cy="58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373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05894" cy="586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21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Témoignages sur Holzminden d’un visiteur du CICR (9/01/15).</a:t>
            </a:r>
            <a:br>
              <a:rPr lang="fr-FR" dirty="0"/>
            </a:br>
            <a:r>
              <a:rPr lang="fr-FR" dirty="0"/>
              <a:t>.</a:t>
            </a:r>
          </a:p>
        </p:txBody>
      </p:sp>
      <p:sp>
        <p:nvSpPr>
          <p:cNvPr id="3" name="Espace réservé du contenu 2"/>
          <p:cNvSpPr>
            <a:spLocks noGrp="1"/>
          </p:cNvSpPr>
          <p:nvPr>
            <p:ph idx="1"/>
          </p:nvPr>
        </p:nvSpPr>
        <p:spPr/>
        <p:txBody>
          <a:bodyPr>
            <a:normAutofit fontScale="85000" lnSpcReduction="10000"/>
          </a:bodyPr>
          <a:lstStyle/>
          <a:p>
            <a:r>
              <a:rPr lang="fr-FR" dirty="0" smtClean="0"/>
              <a:t>Ces gens n’avaient plus de maison, ils erraient dans les ruines de leurs villages et ne pouvaient regagner leur pays, ils ont donc été emmenés en Allemagne.</a:t>
            </a:r>
          </a:p>
          <a:p>
            <a:r>
              <a:rPr lang="fr-FR" dirty="0" smtClean="0"/>
              <a:t>Les lits sont bons.</a:t>
            </a:r>
          </a:p>
          <a:p>
            <a:r>
              <a:rPr lang="fr-FR" dirty="0" smtClean="0"/>
              <a:t>J’ai goûté la nourriture ici et ailleurs, et l’ai trouvée partout bonne, de même que le pain.</a:t>
            </a:r>
          </a:p>
          <a:p>
            <a:r>
              <a:rPr lang="fr-FR" dirty="0" smtClean="0"/>
              <a:t>Une grande blanchisserie munie des installations électriques modernes, a été établie.</a:t>
            </a:r>
          </a:p>
          <a:p>
            <a:r>
              <a:rPr lang="fr-FR" dirty="0" smtClean="0"/>
              <a:t>A la demande des internés juifs assez nombreux, on a installé une cuisine juive, ce qui me parait aller un peu loin en fait de bienveillance.</a:t>
            </a:r>
            <a:endParaRPr lang="fr-FR" dirty="0"/>
          </a:p>
        </p:txBody>
      </p:sp>
    </p:spTree>
    <p:extLst>
      <p:ext uri="{BB962C8B-B14F-4D97-AF65-F5344CB8AC3E}">
        <p14:creationId xmlns:p14="http://schemas.microsoft.com/office/powerpoint/2010/main" val="2136047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6632"/>
            <a:ext cx="3523941"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216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404813"/>
            <a:ext cx="684847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86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marL="0" indent="0" algn="ctr">
              <a:buNone/>
            </a:pPr>
            <a:r>
              <a:rPr lang="fr-FR" dirty="0"/>
              <a:t>Donc </a:t>
            </a:r>
            <a:r>
              <a:rPr lang="fr-FR" u="sng" dirty="0"/>
              <a:t>civil</a:t>
            </a:r>
            <a:r>
              <a:rPr lang="fr-FR" dirty="0"/>
              <a:t> prisonnier?</a:t>
            </a:r>
          </a:p>
          <a:p>
            <a:pPr marL="0" indent="0">
              <a:buNone/>
            </a:pPr>
            <a:endParaRPr lang="fr-FR" dirty="0"/>
          </a:p>
          <a:p>
            <a:r>
              <a:rPr lang="fr-FR" dirty="0"/>
              <a:t>Il y en a eu d’autres dans le village et dans les villages voisins.</a:t>
            </a:r>
          </a:p>
          <a:p>
            <a:r>
              <a:rPr lang="fr-FR" dirty="0"/>
              <a:t>Ce sont des otages pris par les Allemands durant la courte occupation de la région fin août </a:t>
            </a:r>
            <a:r>
              <a:rPr lang="fr-FR" dirty="0" smtClean="0"/>
              <a:t>- début </a:t>
            </a:r>
            <a:r>
              <a:rPr lang="fr-FR" dirty="0"/>
              <a:t>septembre </a:t>
            </a:r>
            <a:r>
              <a:rPr lang="fr-FR" dirty="0" smtClean="0"/>
              <a:t>1914.</a:t>
            </a:r>
            <a:endParaRPr lang="fr-FR" dirty="0"/>
          </a:p>
          <a:p>
            <a:endParaRPr lang="fr-FR" dirty="0"/>
          </a:p>
        </p:txBody>
      </p:sp>
    </p:spTree>
    <p:extLst>
      <p:ext uri="{BB962C8B-B14F-4D97-AF65-F5344CB8AC3E}">
        <p14:creationId xmlns:p14="http://schemas.microsoft.com/office/powerpoint/2010/main" val="150923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42194"/>
          </a:xfrm>
        </p:spPr>
        <p:txBody>
          <a:bodyPr>
            <a:noAutofit/>
          </a:bodyPr>
          <a:lstStyle/>
          <a:p>
            <a:r>
              <a:rPr lang="fr-FR" sz="3600" dirty="0"/>
              <a:t>Témoignages sur Holzminden d’un des </a:t>
            </a:r>
            <a:r>
              <a:rPr lang="fr-FR" sz="3600" dirty="0" smtClean="0"/>
              <a:t>notables du Nord otages de 11/1916 à 04/1917. </a:t>
            </a:r>
            <a:endParaRPr lang="fr-FR" sz="3600" dirty="0"/>
          </a:p>
        </p:txBody>
      </p:sp>
      <p:sp>
        <p:nvSpPr>
          <p:cNvPr id="3" name="Espace réservé du contenu 2"/>
          <p:cNvSpPr>
            <a:spLocks noGrp="1"/>
          </p:cNvSpPr>
          <p:nvPr>
            <p:ph idx="1"/>
          </p:nvPr>
        </p:nvSpPr>
        <p:spPr>
          <a:xfrm>
            <a:off x="457200" y="2060848"/>
            <a:ext cx="8229600" cy="4065315"/>
          </a:xfrm>
        </p:spPr>
        <p:txBody>
          <a:bodyPr>
            <a:normAutofit fontScale="85000" lnSpcReduction="10000"/>
          </a:bodyPr>
          <a:lstStyle/>
          <a:p>
            <a:r>
              <a:rPr lang="fr-FR" dirty="0" smtClean="0"/>
              <a:t>Nourriture: l’ordinaire du camp (c’est maigre) amélioré grâce à une cotisation journalière puis à des commandes faites en Suisse et aux colis reçus de France..</a:t>
            </a:r>
          </a:p>
          <a:p>
            <a:r>
              <a:rPr lang="fr-FR" dirty="0" smtClean="0"/>
              <a:t>D’autres prisonniers…. vinrent nous offrir leurs services pour cirer nos chaussures, nettoyer nos chambres, aller chercher de l’eau et nous apporter la soupe. Et aussi lessiver notre linge mais sans  l’empeser ni le repasser. Ensuite le teinturier de la ville.</a:t>
            </a:r>
          </a:p>
          <a:p>
            <a:r>
              <a:rPr lang="fr-FR" dirty="0" smtClean="0"/>
              <a:t>Aubette comme lieu de repos et de réunion.</a:t>
            </a:r>
            <a:endParaRPr lang="fr-FR" dirty="0"/>
          </a:p>
        </p:txBody>
      </p:sp>
    </p:spTree>
    <p:extLst>
      <p:ext uri="{BB962C8B-B14F-4D97-AF65-F5344CB8AC3E}">
        <p14:creationId xmlns:p14="http://schemas.microsoft.com/office/powerpoint/2010/main" val="1510426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a:t>Témoignages sur Holzminden </a:t>
            </a:r>
            <a:r>
              <a:rPr lang="fr-FR" sz="3600" dirty="0" smtClean="0"/>
              <a:t>d’un otage maire d’Entre-deux-Eaux </a:t>
            </a:r>
            <a:r>
              <a:rPr lang="fr-FR" sz="3600" smtClean="0"/>
              <a:t>(12/14 </a:t>
            </a:r>
            <a:r>
              <a:rPr lang="fr-FR" sz="3600" dirty="0" smtClean="0"/>
              <a:t>à 3/15).</a:t>
            </a:r>
            <a:endParaRPr lang="fr-FR" sz="3600" dirty="0"/>
          </a:p>
        </p:txBody>
      </p:sp>
      <p:sp>
        <p:nvSpPr>
          <p:cNvPr id="3" name="Espace réservé du contenu 2"/>
          <p:cNvSpPr>
            <a:spLocks noGrp="1"/>
          </p:cNvSpPr>
          <p:nvPr>
            <p:ph idx="1"/>
          </p:nvPr>
        </p:nvSpPr>
        <p:spPr/>
        <p:txBody>
          <a:bodyPr/>
          <a:lstStyle/>
          <a:p>
            <a:r>
              <a:rPr lang="fr-FR" dirty="0" smtClean="0"/>
              <a:t>« Trop pour mourir et pas assez pour vivre ».</a:t>
            </a:r>
          </a:p>
          <a:p>
            <a:r>
              <a:rPr lang="fr-FR" dirty="0" smtClean="0"/>
              <a:t>Matin café: infusion d’orge grillé.</a:t>
            </a:r>
          </a:p>
          <a:p>
            <a:r>
              <a:rPr lang="fr-FR" dirty="0" smtClean="0"/>
              <a:t>Midi: soupe aux choux ou aux navets, un peu de morue ou de hareng avec choucroute.</a:t>
            </a:r>
          </a:p>
          <a:p>
            <a:r>
              <a:rPr lang="fr-FR" dirty="0" smtClean="0"/>
              <a:t>Soir: à peu près rien.</a:t>
            </a:r>
          </a:p>
          <a:p>
            <a:r>
              <a:rPr lang="fr-FR" dirty="0" smtClean="0"/>
              <a:t>300 g de pain immangeable par jour.</a:t>
            </a:r>
            <a:endParaRPr lang="fr-FR" dirty="0"/>
          </a:p>
        </p:txBody>
      </p:sp>
    </p:spTree>
    <p:extLst>
      <p:ext uri="{BB962C8B-B14F-4D97-AF65-F5344CB8AC3E}">
        <p14:creationId xmlns:p14="http://schemas.microsoft.com/office/powerpoint/2010/main" val="3940488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d’un prisonnier civil (vosgien) pris en zone non occupée.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Fait prisonnier lors de l’offensive allemande entre le 20 août et le 12 septembre 1914.</a:t>
            </a:r>
          </a:p>
          <a:p>
            <a:r>
              <a:rPr lang="fr-FR" dirty="0" smtClean="0"/>
              <a:t>Passage par l’Alsace.</a:t>
            </a:r>
          </a:p>
          <a:p>
            <a:r>
              <a:rPr lang="fr-FR" dirty="0" smtClean="0"/>
              <a:t>Transport long, éprouvant (wagon de marchandises, manque de nourriture, hostilité des populations, brutalité des gardiens…).</a:t>
            </a:r>
          </a:p>
          <a:p>
            <a:r>
              <a:rPr lang="fr-FR" dirty="0" smtClean="0"/>
              <a:t>Camps de différentes catégories.</a:t>
            </a:r>
          </a:p>
          <a:p>
            <a:r>
              <a:rPr lang="fr-FR" dirty="0" smtClean="0"/>
              <a:t>Possibilités de retour en France avant la fin de la guerre pour certaines catégories.</a:t>
            </a:r>
            <a:endParaRPr lang="fr-FR" dirty="0"/>
          </a:p>
        </p:txBody>
      </p:sp>
    </p:spTree>
    <p:extLst>
      <p:ext uri="{BB962C8B-B14F-4D97-AF65-F5344CB8AC3E}">
        <p14:creationId xmlns:p14="http://schemas.microsoft.com/office/powerpoint/2010/main" val="3636635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Politiques d’échanges de prisonniers civils (1).</a:t>
            </a:r>
            <a:endParaRPr lang="fr-FR" dirty="0"/>
          </a:p>
        </p:txBody>
      </p:sp>
      <p:sp>
        <p:nvSpPr>
          <p:cNvPr id="3" name="Espace réservé du contenu 2"/>
          <p:cNvSpPr>
            <a:spLocks noGrp="1"/>
          </p:cNvSpPr>
          <p:nvPr>
            <p:ph idx="1"/>
          </p:nvPr>
        </p:nvSpPr>
        <p:spPr/>
        <p:txBody>
          <a:bodyPr/>
          <a:lstStyle/>
          <a:p>
            <a:r>
              <a:rPr lang="fr-FR" dirty="0" smtClean="0"/>
              <a:t>Déséquilibre du nombre de prisonniers civils:</a:t>
            </a:r>
          </a:p>
          <a:p>
            <a:pPr lvl="1"/>
            <a:r>
              <a:rPr lang="fr-FR" dirty="0" smtClean="0"/>
              <a:t>Allemands pris lors de l’offensive française d’aout 1914 en Alsace ou séjournant en France ou dans les colonies françaises.</a:t>
            </a:r>
          </a:p>
          <a:p>
            <a:pPr lvl="1"/>
            <a:r>
              <a:rPr lang="fr-FR" dirty="0" smtClean="0"/>
              <a:t>Français pris lors des offensives de 1914 ou séjournant en Allemagne (y compris Alsace  Moselle) ; habitants des zones occupées par les allemands durant la guerre dans le nord et l’est de la France.</a:t>
            </a:r>
            <a:endParaRPr lang="fr-FR" dirty="0"/>
          </a:p>
        </p:txBody>
      </p:sp>
    </p:spTree>
    <p:extLst>
      <p:ext uri="{BB962C8B-B14F-4D97-AF65-F5344CB8AC3E}">
        <p14:creationId xmlns:p14="http://schemas.microsoft.com/office/powerpoint/2010/main" val="632334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Politiques d’échanges de prisonniers civils </a:t>
            </a:r>
            <a:r>
              <a:rPr lang="fr-FR" dirty="0" smtClean="0"/>
              <a:t>(2).</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 Prisonnier civil » catégorie inconnue des accords internationaux.</a:t>
            </a:r>
          </a:p>
          <a:p>
            <a:r>
              <a:rPr lang="fr-FR" dirty="0" smtClean="0"/>
              <a:t>Dans les politiques de rétorsion, les notables sont plus « intéressants ».</a:t>
            </a:r>
          </a:p>
          <a:p>
            <a:r>
              <a:rPr lang="fr-FR" dirty="0" smtClean="0"/>
              <a:t>Personnes « encombrantes » pour les allemands dans la mesure où elles ne peuvent pas travailler : personnes âgées, malades, femmes, enfants, prostituées.</a:t>
            </a:r>
          </a:p>
          <a:p>
            <a:r>
              <a:rPr lang="fr-FR" dirty="0" smtClean="0"/>
              <a:t>Récriminations de la population allemande car certains prisonniers sont mieux traités qu’eux: envois de colis par les familles et les organismes de secours.</a:t>
            </a:r>
            <a:endParaRPr lang="fr-FR" dirty="0"/>
          </a:p>
        </p:txBody>
      </p:sp>
    </p:spTree>
    <p:extLst>
      <p:ext uri="{BB962C8B-B14F-4D97-AF65-F5344CB8AC3E}">
        <p14:creationId xmlns:p14="http://schemas.microsoft.com/office/powerpoint/2010/main" val="3058785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Rôle de la Suisse.</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Pays neutre pouvant agir pour identifier les prisonniers </a:t>
            </a:r>
            <a:r>
              <a:rPr lang="fr-FR" smtClean="0"/>
              <a:t>(dès 09/14), </a:t>
            </a:r>
            <a:r>
              <a:rPr lang="fr-FR" dirty="0" smtClean="0"/>
              <a:t>visiter des camps, faire des propositions.</a:t>
            </a:r>
          </a:p>
          <a:p>
            <a:r>
              <a:rPr lang="fr-FR" dirty="0" smtClean="0"/>
              <a:t>Proposition de rapatriement  de certains prisonniers civils et militaires dès début 1915.</a:t>
            </a:r>
          </a:p>
          <a:p>
            <a:r>
              <a:rPr lang="fr-FR" dirty="0" smtClean="0"/>
              <a:t>Militaires et civils malades accueillis en Suisse.</a:t>
            </a:r>
          </a:p>
          <a:p>
            <a:r>
              <a:rPr lang="fr-FR" dirty="0" smtClean="0"/>
              <a:t>« Rapatriement » de populations venant des zones occupées.</a:t>
            </a:r>
          </a:p>
          <a:p>
            <a:r>
              <a:rPr lang="fr-FR" dirty="0" smtClean="0"/>
              <a:t>Passages de prisonniers de France en Allemagne et vice-versa.</a:t>
            </a:r>
          </a:p>
          <a:p>
            <a:r>
              <a:rPr lang="fr-FR" dirty="0" smtClean="0"/>
              <a:t>Passage de nourriture vers les populations françaises et les prisonniers en Allemagne.</a:t>
            </a:r>
          </a:p>
          <a:p>
            <a:r>
              <a:rPr lang="fr-FR" dirty="0" smtClean="0"/>
              <a:t>Courriers, colis, argent.</a:t>
            </a:r>
          </a:p>
          <a:p>
            <a:endParaRPr lang="fr-FR" dirty="0"/>
          </a:p>
        </p:txBody>
      </p:sp>
    </p:spTree>
    <p:extLst>
      <p:ext uri="{BB962C8B-B14F-4D97-AF65-F5344CB8AC3E}">
        <p14:creationId xmlns:p14="http://schemas.microsoft.com/office/powerpoint/2010/main" val="3094933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el\Documents\HOLZMINDEN Dossier\Phopos prisonniers et camps\Arrivée des rapatriés civils français Genève 19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8" y="332656"/>
            <a:ext cx="8925981"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24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retour en France.</a:t>
            </a:r>
          </a:p>
        </p:txBody>
      </p:sp>
      <p:sp>
        <p:nvSpPr>
          <p:cNvPr id="3" name="Espace réservé du contenu 2"/>
          <p:cNvSpPr>
            <a:spLocks noGrp="1"/>
          </p:cNvSpPr>
          <p:nvPr>
            <p:ph idx="1"/>
          </p:nvPr>
        </p:nvSpPr>
        <p:spPr/>
        <p:txBody>
          <a:bodyPr>
            <a:normAutofit fontScale="85000" lnSpcReduction="10000"/>
          </a:bodyPr>
          <a:lstStyle/>
          <a:p>
            <a:r>
              <a:rPr lang="fr-FR" dirty="0" smtClean="0"/>
              <a:t>Sortie par la Suisse. </a:t>
            </a:r>
          </a:p>
          <a:p>
            <a:r>
              <a:rPr lang="fr-FR" dirty="0" smtClean="0"/>
              <a:t>Passage par Annemasse, Evian.</a:t>
            </a:r>
          </a:p>
          <a:p>
            <a:r>
              <a:rPr lang="fr-FR" dirty="0" smtClean="0"/>
              <a:t>Lyon, Perpignan, Carcassonne ou Dijon.</a:t>
            </a:r>
          </a:p>
          <a:p>
            <a:r>
              <a:rPr lang="fr-FR" dirty="0" smtClean="0"/>
              <a:t>Pas toujours dans son village car détruit ou en zone de combat ou occupée.</a:t>
            </a:r>
          </a:p>
          <a:p>
            <a:r>
              <a:rPr lang="fr-FR" dirty="0" smtClean="0"/>
              <a:t>Moins considéré que les combattants ou les prisonniers militaires.</a:t>
            </a:r>
          </a:p>
          <a:p>
            <a:r>
              <a:rPr lang="fr-FR" dirty="0" smtClean="0"/>
              <a:t>Pourtant des séquelles physiques ou psychiques (« syndrome du barbelé ») de cet emprisonnement.</a:t>
            </a:r>
          </a:p>
          <a:p>
            <a:r>
              <a:rPr lang="fr-FR" dirty="0" smtClean="0"/>
              <a:t>Peu ou pas d’aide financière.</a:t>
            </a:r>
            <a:endParaRPr lang="fr-FR" dirty="0"/>
          </a:p>
        </p:txBody>
      </p:sp>
    </p:spTree>
    <p:extLst>
      <p:ext uri="{BB962C8B-B14F-4D97-AF65-F5344CB8AC3E}">
        <p14:creationId xmlns:p14="http://schemas.microsoft.com/office/powerpoint/2010/main" val="2296323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300996"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871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9490" y="44624"/>
            <a:ext cx="5019334"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08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88640"/>
            <a:ext cx="4401154" cy="650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559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Réception des prisonniers </a:t>
            </a:r>
            <a:r>
              <a:rPr lang="fr-FR" dirty="0" smtClean="0"/>
              <a:t>civils à leur retour.</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Pour la population locale:</a:t>
            </a:r>
          </a:p>
          <a:p>
            <a:pPr lvl="1"/>
            <a:r>
              <a:rPr lang="fr-FR" dirty="0" smtClean="0"/>
              <a:t>Des « planqués » qui n’ont pas souffert comme la population restée sur place!</a:t>
            </a:r>
          </a:p>
          <a:p>
            <a:pPr lvl="1"/>
            <a:r>
              <a:rPr lang="fr-FR" dirty="0" smtClean="0"/>
              <a:t>De nouvelles bouches à nourrir.</a:t>
            </a:r>
          </a:p>
          <a:p>
            <a:pPr lvl="1"/>
            <a:r>
              <a:rPr lang="fr-FR" dirty="0" smtClean="0"/>
              <a:t>Prennent des places de travail déjà occupées…</a:t>
            </a:r>
          </a:p>
          <a:p>
            <a:pPr lvl="1"/>
            <a:endParaRPr lang="fr-FR" dirty="0" smtClean="0"/>
          </a:p>
          <a:p>
            <a:r>
              <a:rPr lang="fr-FR" dirty="0" smtClean="0"/>
              <a:t>Eux-mêmes:</a:t>
            </a:r>
          </a:p>
          <a:p>
            <a:pPr lvl="1"/>
            <a:r>
              <a:rPr lang="fr-FR" dirty="0" smtClean="0"/>
              <a:t>Expérience indicible.</a:t>
            </a:r>
          </a:p>
          <a:p>
            <a:pPr lvl="1"/>
            <a:r>
              <a:rPr lang="fr-FR" smtClean="0"/>
              <a:t>Reprises </a:t>
            </a:r>
            <a:r>
              <a:rPr lang="fr-FR" dirty="0" smtClean="0"/>
              <a:t>de sa place </a:t>
            </a:r>
            <a:r>
              <a:rPr lang="fr-FR" dirty="0" smtClean="0"/>
              <a:t>dans sa famille, son village, son activité </a:t>
            </a:r>
            <a:r>
              <a:rPr lang="fr-FR" smtClean="0"/>
              <a:t>souvent très difficiles.</a:t>
            </a:r>
            <a:endParaRPr lang="fr-FR" dirty="0"/>
          </a:p>
        </p:txBody>
      </p:sp>
    </p:spTree>
    <p:extLst>
      <p:ext uri="{BB962C8B-B14F-4D97-AF65-F5344CB8AC3E}">
        <p14:creationId xmlns:p14="http://schemas.microsoft.com/office/powerpoint/2010/main" val="111723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sort de </a:t>
            </a:r>
            <a:r>
              <a:rPr lang="fr-FR" smtClean="0"/>
              <a:t>Jean-Joseph FRESSE.</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Pris dans son village.</a:t>
            </a:r>
          </a:p>
          <a:p>
            <a:r>
              <a:rPr lang="fr-FR" dirty="0" smtClean="0"/>
              <a:t>Sans doute emprisonné à Strasbourg.</a:t>
            </a:r>
            <a:endParaRPr lang="fr-FR" dirty="0"/>
          </a:p>
          <a:p>
            <a:r>
              <a:rPr lang="fr-FR" dirty="0" smtClean="0"/>
              <a:t>Transféré à Holzminden.</a:t>
            </a:r>
          </a:p>
          <a:p>
            <a:r>
              <a:rPr lang="fr-FR" dirty="0" smtClean="0"/>
              <a:t>Libéré (en raison de son âge ou d’une maladie) en 04/16.</a:t>
            </a:r>
          </a:p>
          <a:p>
            <a:r>
              <a:rPr lang="fr-FR" dirty="0" smtClean="0"/>
              <a:t> Passe par la Suisse et Annemasse avant de rejoindre son village.</a:t>
            </a:r>
          </a:p>
          <a:p>
            <a:r>
              <a:rPr lang="fr-FR" dirty="0" smtClean="0"/>
              <a:t>Participe à l’évacuation de son village en 1918.</a:t>
            </a:r>
          </a:p>
          <a:p>
            <a:r>
              <a:rPr lang="fr-FR" dirty="0" smtClean="0"/>
              <a:t>Naissance de sa dernière fille en 1919.</a:t>
            </a:r>
          </a:p>
          <a:p>
            <a:r>
              <a:rPr lang="fr-FR" dirty="0" smtClean="0"/>
              <a:t>Meurt en 1924.</a:t>
            </a:r>
            <a:endParaRPr lang="fr-FR" dirty="0"/>
          </a:p>
        </p:txBody>
      </p:sp>
    </p:spTree>
    <p:extLst>
      <p:ext uri="{BB962C8B-B14F-4D97-AF65-F5344CB8AC3E}">
        <p14:creationId xmlns:p14="http://schemas.microsoft.com/office/powerpoint/2010/main" val="1926748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 famille durant la guerre?</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Son épouse et </a:t>
            </a:r>
            <a:r>
              <a:rPr lang="fr-FR" smtClean="0"/>
              <a:t>ses 7 enfants </a:t>
            </a:r>
            <a:r>
              <a:rPr lang="fr-FR" dirty="0" smtClean="0"/>
              <a:t>âgés de 1 à 14 ans en août 1914.</a:t>
            </a:r>
          </a:p>
          <a:p>
            <a:r>
              <a:rPr lang="fr-FR" dirty="0" smtClean="0"/>
              <a:t>Dégâts  immobiliers possibles chez eux en août 14</a:t>
            </a:r>
            <a:r>
              <a:rPr lang="fr-FR" dirty="0"/>
              <a:t>.</a:t>
            </a:r>
            <a:r>
              <a:rPr lang="fr-FR" dirty="0" smtClean="0"/>
              <a:t> </a:t>
            </a:r>
          </a:p>
          <a:p>
            <a:r>
              <a:rPr lang="fr-FR" dirty="0" smtClean="0"/>
              <a:t>Incendies de bâtiments du village.</a:t>
            </a:r>
          </a:p>
          <a:p>
            <a:r>
              <a:rPr lang="fr-FR" dirty="0" smtClean="0"/>
              <a:t>De 14 à 18, zone arrière proche du front sous administration militaire.</a:t>
            </a:r>
          </a:p>
          <a:p>
            <a:r>
              <a:rPr lang="fr-FR" dirty="0" smtClean="0"/>
              <a:t>Sans doute des difficultés pour poursuivre la culture: terres bouleversées par les combats de 14, réquisition d’animaux et de matériel…</a:t>
            </a:r>
          </a:p>
          <a:p>
            <a:r>
              <a:rPr lang="fr-FR" dirty="0" smtClean="0"/>
              <a:t>Aide financière: 1,25 F par jour = 0,5F par enfant à charge pour femme sans travail (quid des cultivatrices?). </a:t>
            </a:r>
          </a:p>
          <a:p>
            <a:r>
              <a:rPr lang="fr-FR" dirty="0" smtClean="0"/>
              <a:t>Relations avec Jean-Joseph? Courrier, aide matérielle (vêtements, nourriture) et financière?</a:t>
            </a:r>
          </a:p>
          <a:p>
            <a:endParaRPr lang="fr-FR" dirty="0"/>
          </a:p>
        </p:txBody>
      </p:sp>
    </p:spTree>
    <p:extLst>
      <p:ext uri="{BB962C8B-B14F-4D97-AF65-F5344CB8AC3E}">
        <p14:creationId xmlns:p14="http://schemas.microsoft.com/office/powerpoint/2010/main" val="3206498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Reconnaissances tardives (1).</a:t>
            </a:r>
          </a:p>
        </p:txBody>
      </p:sp>
      <p:sp>
        <p:nvSpPr>
          <p:cNvPr id="3" name="Espace réservé du contenu 2"/>
          <p:cNvSpPr>
            <a:spLocks noGrp="1"/>
          </p:cNvSpPr>
          <p:nvPr>
            <p:ph sz="half" idx="1"/>
          </p:nvPr>
        </p:nvSpPr>
        <p:spPr/>
        <p:txBody>
          <a:bodyPr>
            <a:normAutofit fontScale="85000" lnSpcReduction="10000"/>
          </a:bodyPr>
          <a:lstStyle/>
          <a:p>
            <a:pPr marL="0" indent="0" fontAlgn="base">
              <a:buNone/>
            </a:pPr>
            <a:r>
              <a:rPr lang="fr-FR" b="1" dirty="0"/>
              <a:t>La médaille des victimes de l’invasion 1914-1918.</a:t>
            </a:r>
            <a:r>
              <a:rPr lang="fr-FR" b="1" i="1" dirty="0"/>
              <a:t> </a:t>
            </a:r>
            <a:endParaRPr lang="fr-FR" b="1" dirty="0"/>
          </a:p>
          <a:p>
            <a:pPr fontAlgn="base"/>
            <a:r>
              <a:rPr lang="fr-FR" dirty="0"/>
              <a:t>Créée par un décret du 30 Juin 1921, </a:t>
            </a:r>
            <a:r>
              <a:rPr lang="fr-FR" dirty="0" smtClean="0"/>
              <a:t>cette </a:t>
            </a:r>
            <a:r>
              <a:rPr lang="fr-FR" dirty="0"/>
              <a:t>médaille était attribuée pour honorer les prisonniers politiques condamnés dans les régions occupées, ainsi que les otages de guerre civils internés dans des camps pendant la première guerre mondiale de 1914-1918.</a:t>
            </a:r>
          </a:p>
          <a:p>
            <a:endParaRPr lang="fr-FR"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1844824"/>
            <a:ext cx="1872208" cy="437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715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Reconnaissances tardives (2).</a:t>
            </a:r>
            <a:endParaRPr lang="fr-FR" dirty="0"/>
          </a:p>
        </p:txBody>
      </p:sp>
      <p:sp>
        <p:nvSpPr>
          <p:cNvPr id="4" name="Espace réservé du contenu 3"/>
          <p:cNvSpPr>
            <a:spLocks noGrp="1"/>
          </p:cNvSpPr>
          <p:nvPr>
            <p:ph sz="half" idx="2"/>
          </p:nvPr>
        </p:nvSpPr>
        <p:spPr>
          <a:xfrm>
            <a:off x="5796136" y="1484784"/>
            <a:ext cx="3106688" cy="3705275"/>
          </a:xfrm>
        </p:spPr>
        <p:txBody>
          <a:bodyPr/>
          <a:lstStyle/>
          <a:p>
            <a:pPr marL="0" indent="0">
              <a:buNone/>
            </a:pPr>
            <a:r>
              <a:rPr lang="fr-FR" b="1" dirty="0"/>
              <a:t>Médaille des prisonniers civils, déportés et otages. </a:t>
            </a:r>
            <a:endParaRPr lang="fr-FR" b="1" dirty="0" smtClean="0"/>
          </a:p>
          <a:p>
            <a:r>
              <a:rPr lang="fr-FR" dirty="0" smtClean="0"/>
              <a:t>Créée </a:t>
            </a:r>
            <a:r>
              <a:rPr lang="fr-FR" dirty="0"/>
              <a:t>le 14 mars 1936. </a:t>
            </a:r>
            <a:endParaRPr lang="fr-FR" dirty="0" smtClean="0"/>
          </a:p>
          <a:p>
            <a:r>
              <a:rPr lang="fr-FR" dirty="0" smtClean="0"/>
              <a:t>Attribuable </a:t>
            </a:r>
            <a:r>
              <a:rPr lang="fr-FR" dirty="0"/>
              <a:t>aux femmes.</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1600" y="260648"/>
            <a:ext cx="1685898" cy="41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222885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econde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212976"/>
            <a:ext cx="25241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395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Des noms de villes, villages ou hameaux  fantaisistes!</a:t>
            </a:r>
            <a:endParaRPr lang="fr-FR" dirty="0"/>
          </a:p>
        </p:txBody>
      </p:sp>
      <p:sp>
        <p:nvSpPr>
          <p:cNvPr id="3" name="Espace réservé du contenu 2"/>
          <p:cNvSpPr>
            <a:spLocks noGrp="1"/>
          </p:cNvSpPr>
          <p:nvPr>
            <p:ph idx="1"/>
          </p:nvPr>
        </p:nvSpPr>
        <p:spPr/>
        <p:txBody>
          <a:bodyPr/>
          <a:lstStyle/>
          <a:p>
            <a:r>
              <a:rPr lang="fr-FR" dirty="0" err="1" smtClean="0"/>
              <a:t>Lous</a:t>
            </a:r>
            <a:r>
              <a:rPr lang="fr-FR" dirty="0" smtClean="0"/>
              <a:t> </a:t>
            </a:r>
            <a:r>
              <a:rPr lang="fr-FR" dirty="0" err="1" smtClean="0"/>
              <a:t>Lesaulnin</a:t>
            </a:r>
            <a:endParaRPr lang="fr-FR" dirty="0" smtClean="0"/>
          </a:p>
          <a:p>
            <a:r>
              <a:rPr lang="fr-FR" dirty="0" err="1" smtClean="0"/>
              <a:t>Bajonne</a:t>
            </a:r>
            <a:endParaRPr lang="fr-FR" dirty="0" smtClean="0"/>
          </a:p>
          <a:p>
            <a:r>
              <a:rPr lang="fr-FR" dirty="0" err="1" smtClean="0"/>
              <a:t>Baudesapt</a:t>
            </a:r>
            <a:r>
              <a:rPr lang="fr-FR" dirty="0" smtClean="0"/>
              <a:t> pour Ban de </a:t>
            </a:r>
            <a:r>
              <a:rPr lang="fr-FR" dirty="0" err="1" smtClean="0"/>
              <a:t>Sapt</a:t>
            </a:r>
            <a:endParaRPr lang="fr-FR" dirty="0" smtClean="0"/>
          </a:p>
          <a:p>
            <a:r>
              <a:rPr lang="fr-FR" dirty="0" smtClean="0"/>
              <a:t>Enter deux Court pour Entre deux Eaux</a:t>
            </a:r>
          </a:p>
          <a:p>
            <a:r>
              <a:rPr lang="fr-FR" dirty="0" smtClean="0"/>
              <a:t>Germain Ferry pour </a:t>
            </a:r>
            <a:r>
              <a:rPr lang="fr-FR" dirty="0" err="1" smtClean="0"/>
              <a:t>Germainfaing</a:t>
            </a:r>
            <a:r>
              <a:rPr lang="fr-FR" dirty="0" smtClean="0"/>
              <a:t>.</a:t>
            </a:r>
          </a:p>
          <a:p>
            <a:r>
              <a:rPr lang="fr-FR" dirty="0" err="1" smtClean="0"/>
              <a:t>Betry-Moutief</a:t>
            </a:r>
            <a:r>
              <a:rPr lang="fr-FR" dirty="0" smtClean="0"/>
              <a:t> pour </a:t>
            </a:r>
            <a:r>
              <a:rPr lang="fr-FR" dirty="0" err="1" smtClean="0"/>
              <a:t>Bertrimoutier</a:t>
            </a:r>
            <a:r>
              <a:rPr lang="fr-FR" dirty="0" smtClean="0"/>
              <a:t>.</a:t>
            </a:r>
            <a:endParaRPr lang="fr-FR" dirty="0"/>
          </a:p>
        </p:txBody>
      </p:sp>
    </p:spTree>
    <p:extLst>
      <p:ext uri="{BB962C8B-B14F-4D97-AF65-F5344CB8AC3E}">
        <p14:creationId xmlns:p14="http://schemas.microsoft.com/office/powerpoint/2010/main" val="3690535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Sources d’information.</a:t>
            </a:r>
            <a:endParaRPr lang="fr-FR" dirty="0"/>
          </a:p>
        </p:txBody>
      </p:sp>
      <p:sp>
        <p:nvSpPr>
          <p:cNvPr id="3" name="Espace réservé du contenu 2"/>
          <p:cNvSpPr>
            <a:spLocks noGrp="1"/>
          </p:cNvSpPr>
          <p:nvPr>
            <p:ph idx="1"/>
          </p:nvPr>
        </p:nvSpPr>
        <p:spPr/>
        <p:txBody>
          <a:bodyPr>
            <a:normAutofit fontScale="55000" lnSpcReduction="20000"/>
          </a:bodyPr>
          <a:lstStyle/>
          <a:p>
            <a:r>
              <a:rPr lang="fr-FR" dirty="0" smtClean="0"/>
              <a:t>Prisonniers de guerre en mains allemandes détenus à Holzminden. Listes transmises au CICR.</a:t>
            </a:r>
          </a:p>
          <a:p>
            <a:r>
              <a:rPr lang="fr-FR" dirty="0" smtClean="0"/>
              <a:t>Liste des rapatriés, CICR.</a:t>
            </a:r>
          </a:p>
          <a:p>
            <a:r>
              <a:rPr lang="fr-FR" dirty="0" smtClean="0"/>
              <a:t>Fiches des prisonniers établies par le CICR;.</a:t>
            </a:r>
          </a:p>
          <a:p>
            <a:r>
              <a:rPr lang="fr-FR" dirty="0" smtClean="0"/>
              <a:t>Site « Holzminden » de Fred HIERNAUX.</a:t>
            </a:r>
          </a:p>
          <a:p>
            <a:r>
              <a:rPr lang="fr-FR" dirty="0" smtClean="0"/>
              <a:t>Cartes postales et photographies.</a:t>
            </a:r>
          </a:p>
          <a:p>
            <a:r>
              <a:rPr lang="fr-FR" dirty="0" smtClean="0"/>
              <a:t>« L'Assistance </a:t>
            </a:r>
            <a:r>
              <a:rPr lang="fr-FR" dirty="0"/>
              <a:t>aux prisonniers de guerre, </a:t>
            </a:r>
            <a:r>
              <a:rPr lang="fr-FR" dirty="0" smtClean="0"/>
              <a:t>1914-1919 . </a:t>
            </a:r>
            <a:r>
              <a:rPr lang="fr-FR" dirty="0"/>
              <a:t>L'Agence des prisonniers de guerre de la Croix-Rouge </a:t>
            </a:r>
            <a:r>
              <a:rPr lang="fr-FR" dirty="0" smtClean="0"/>
              <a:t>française » A. d'</a:t>
            </a:r>
            <a:r>
              <a:rPr lang="fr-FR" dirty="0" err="1" smtClean="0"/>
              <a:t>Anthouard</a:t>
            </a:r>
            <a:r>
              <a:rPr lang="fr-FR" dirty="0" smtClean="0"/>
              <a:t>, ministre plénipotentiaire, délégué de la Croix-Rouge française. 1924.</a:t>
            </a:r>
          </a:p>
          <a:p>
            <a:r>
              <a:rPr lang="fr-FR" dirty="0" smtClean="0"/>
              <a:t>Visite à Holzminden du conseiller suisse Arthur EUGSTER en janvier 1915.</a:t>
            </a:r>
            <a:endParaRPr lang="fr-FR" dirty="0"/>
          </a:p>
          <a:p>
            <a:r>
              <a:rPr lang="fr-FR" dirty="0" smtClean="0"/>
              <a:t>« Rapatriés 1914-1918 » L. CHAPTAL.</a:t>
            </a:r>
            <a:r>
              <a:rPr lang="fr-FR" dirty="0"/>
              <a:t> </a:t>
            </a:r>
            <a:endParaRPr lang="fr-FR" dirty="0" smtClean="0"/>
          </a:p>
          <a:p>
            <a:r>
              <a:rPr lang="fr-FR" dirty="0" smtClean="0"/>
              <a:t>« Les ronces de l’exil » Jean-Claude AURIOL. 2010.</a:t>
            </a:r>
          </a:p>
          <a:p>
            <a:r>
              <a:rPr lang="fr-FR" dirty="0" smtClean="0"/>
              <a:t>« Les oubliés de la mémoire » Jean-Claude AURIOL.2015;</a:t>
            </a:r>
          </a:p>
          <a:p>
            <a:r>
              <a:rPr lang="fr-FR" dirty="0" smtClean="0"/>
              <a:t>« Déportation de prisonniers civils  au camp de concentration d’Holzminden, novembre 1916-avril 1917 ».Revue du Nord tome LXXX, avril-juin 1998.</a:t>
            </a:r>
          </a:p>
          <a:p>
            <a:r>
              <a:rPr lang="fr-FR" dirty="0" smtClean="0"/>
              <a:t>Des récits personnels.</a:t>
            </a:r>
            <a:endParaRPr lang="fr-FR" dirty="0"/>
          </a:p>
        </p:txBody>
      </p:sp>
    </p:spTree>
    <p:extLst>
      <p:ext uri="{BB962C8B-B14F-4D97-AF65-F5344CB8AC3E}">
        <p14:creationId xmlns:p14="http://schemas.microsoft.com/office/powerpoint/2010/main" val="67282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Interrogation du CICR.</a:t>
            </a:r>
            <a:endParaRPr lang="fr-FR" dirty="0"/>
          </a:p>
        </p:txBody>
      </p:sp>
      <p:sp>
        <p:nvSpPr>
          <p:cNvPr id="3" name="Espace réservé du contenu 2"/>
          <p:cNvSpPr>
            <a:spLocks noGrp="1"/>
          </p:cNvSpPr>
          <p:nvPr>
            <p:ph idx="1"/>
          </p:nvPr>
        </p:nvSpPr>
        <p:spPr/>
        <p:txBody>
          <a:bodyPr/>
          <a:lstStyle/>
          <a:p>
            <a:r>
              <a:rPr lang="fr-FR" dirty="0" smtClean="0"/>
              <a:t>CICR: Comité International de la Croix Rouge à Genève.</a:t>
            </a:r>
          </a:p>
          <a:p>
            <a:r>
              <a:rPr lang="fr-FR" dirty="0" smtClean="0"/>
              <a:t>Dispose de fiches de prisonniers civils et militaires de la guerre 14-18.</a:t>
            </a:r>
          </a:p>
          <a:p>
            <a:r>
              <a:rPr lang="fr-FR" dirty="0" smtClean="0"/>
              <a:t>Réponses: </a:t>
            </a:r>
          </a:p>
          <a:p>
            <a:pPr lvl="1"/>
            <a:r>
              <a:rPr lang="fr-FR" dirty="0" smtClean="0"/>
              <a:t>interné au camp de Holzminden.</a:t>
            </a:r>
          </a:p>
          <a:p>
            <a:pPr lvl="1"/>
            <a:r>
              <a:rPr lang="fr-FR" dirty="0" smtClean="0"/>
              <a:t>Libéré </a:t>
            </a:r>
            <a:r>
              <a:rPr lang="fr-FR" smtClean="0"/>
              <a:t>en avril 1916 et </a:t>
            </a:r>
            <a:r>
              <a:rPr lang="fr-FR" dirty="0" smtClean="0"/>
              <a:t>retourné chez lui. </a:t>
            </a:r>
          </a:p>
          <a:p>
            <a:endParaRPr lang="fr-FR" dirty="0"/>
          </a:p>
        </p:txBody>
      </p:sp>
    </p:spTree>
    <p:extLst>
      <p:ext uri="{BB962C8B-B14F-4D97-AF65-F5344CB8AC3E}">
        <p14:creationId xmlns:p14="http://schemas.microsoft.com/office/powerpoint/2010/main" val="357467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icrc.org/sites/default/files/wysiwyg/About/history/archives-icr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16632"/>
            <a:ext cx="8635045"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71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6834336" cy="639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215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2234</TotalTime>
  <Words>1317</Words>
  <Application>Microsoft Office PowerPoint</Application>
  <PresentationFormat>Affichage à l'écran (4:3)</PresentationFormat>
  <Paragraphs>201</Paragraphs>
  <Slides>66</Slides>
  <Notes>13</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Jean-Joseph  FRESSE. Un prisonnier civil.</vt:lpstr>
      <vt:lpstr>Ce que j’en connais.</vt:lpstr>
      <vt:lpstr>Mais encore?</vt:lpstr>
      <vt:lpstr>Prisonnier?</vt:lpstr>
      <vt:lpstr>Présentation PowerPoint</vt:lpstr>
      <vt:lpstr>Présentation PowerPoint</vt:lpstr>
      <vt:lpstr>Interrogation du CICR.</vt:lpstr>
      <vt:lpstr>Présentation PowerPoint</vt:lpstr>
      <vt:lpstr>Présentation PowerPoint</vt:lpstr>
      <vt:lpstr>Présentation PowerPoint</vt:lpstr>
      <vt:lpstr>Présentation PowerPoint</vt:lpstr>
      <vt:lpstr>Présentation PowerPoint</vt:lpstr>
      <vt:lpstr>Prisonniers civils.</vt:lpstr>
      <vt:lpstr>Prisonniers civils (2)</vt:lpstr>
      <vt:lpstr>Camp de Holzminden</vt:lpstr>
      <vt:lpstr>Présentation PowerPoint</vt:lpstr>
      <vt:lpstr>Le camp.</vt:lpstr>
      <vt:lpstr>Présentation PowerPoint</vt:lpstr>
      <vt:lpstr>Présentation PowerPoint</vt:lpstr>
      <vt:lpstr>Présentation PowerPoint</vt:lpstr>
      <vt:lpstr>Présentation PowerPoint</vt:lpstr>
      <vt:lpstr>Présentation PowerPoint</vt:lpstr>
      <vt:lpstr>Les baraques.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Petites constructions en bois dans l’allée principale du camp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Témoignages sur Holzminden d’un visiteur du CICR (9/01/15). .</vt:lpstr>
      <vt:lpstr>Présentation PowerPoint</vt:lpstr>
      <vt:lpstr>Présentation PowerPoint</vt:lpstr>
      <vt:lpstr>Témoignages sur Holzminden d’un des notables du Nord otages de 11/1916 à 04/1917. </vt:lpstr>
      <vt:lpstr>Témoignages sur Holzminden d’un otage maire d’Entre-deux-Eaux (12/14 à 3/15).</vt:lpstr>
      <vt:lpstr>Parcours d’un prisonnier civil (vosgien) pris en zone non occupée.</vt:lpstr>
      <vt:lpstr>Politiques d’échanges de prisonniers civils (1).</vt:lpstr>
      <vt:lpstr>Politiques d’échanges de prisonniers civils (2).</vt:lpstr>
      <vt:lpstr>Rôle de la Suisse.</vt:lpstr>
      <vt:lpstr>Présentation PowerPoint</vt:lpstr>
      <vt:lpstr>Le retour en France.</vt:lpstr>
      <vt:lpstr>Présentation PowerPoint</vt:lpstr>
      <vt:lpstr>Présentation PowerPoint</vt:lpstr>
      <vt:lpstr>Réception des prisonniers civils à leur retour.</vt:lpstr>
      <vt:lpstr>Le sort de Jean-Joseph FRESSE.</vt:lpstr>
      <vt:lpstr>Sa famille durant la guerre?</vt:lpstr>
      <vt:lpstr>Reconnaissances tardives (1).</vt:lpstr>
      <vt:lpstr>Reconnaissances tardives (2).</vt:lpstr>
      <vt:lpstr>Des noms de villes, villages ou hameaux  fantaisistes!</vt:lpstr>
      <vt:lpstr>Sources d’information.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Jean-Joseph  FRESSE</dc:title>
  <dc:creator>Michel</dc:creator>
  <cp:lastModifiedBy>Michel</cp:lastModifiedBy>
  <cp:revision>65</cp:revision>
  <dcterms:created xsi:type="dcterms:W3CDTF">2016-05-12T11:07:16Z</dcterms:created>
  <dcterms:modified xsi:type="dcterms:W3CDTF">2016-06-16T19:26:51Z</dcterms:modified>
</cp:coreProperties>
</file>