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7" r:id="rId4"/>
    <p:sldId id="258" r:id="rId5"/>
    <p:sldId id="288" r:id="rId6"/>
    <p:sldId id="289" r:id="rId7"/>
    <p:sldId id="260" r:id="rId8"/>
    <p:sldId id="262" r:id="rId9"/>
    <p:sldId id="286" r:id="rId10"/>
    <p:sldId id="294" r:id="rId11"/>
    <p:sldId id="266" r:id="rId12"/>
    <p:sldId id="267" r:id="rId13"/>
    <p:sldId id="293" r:id="rId14"/>
    <p:sldId id="290" r:id="rId15"/>
    <p:sldId id="270" r:id="rId16"/>
    <p:sldId id="268" r:id="rId17"/>
    <p:sldId id="269" r:id="rId18"/>
    <p:sldId id="274" r:id="rId19"/>
    <p:sldId id="272" r:id="rId20"/>
    <p:sldId id="276" r:id="rId21"/>
    <p:sldId id="275" r:id="rId22"/>
    <p:sldId id="277" r:id="rId23"/>
    <p:sldId id="279" r:id="rId24"/>
    <p:sldId id="278" r:id="rId25"/>
    <p:sldId id="280" r:id="rId26"/>
    <p:sldId id="281" r:id="rId27"/>
    <p:sldId id="282" r:id="rId28"/>
    <p:sldId id="291" r:id="rId29"/>
    <p:sldId id="283" r:id="rId30"/>
    <p:sldId id="295" r:id="rId31"/>
    <p:sldId id="284" r:id="rId32"/>
    <p:sldId id="29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94676" autoAdjust="0"/>
  </p:normalViewPr>
  <p:slideViewPr>
    <p:cSldViewPr>
      <p:cViewPr>
        <p:scale>
          <a:sx n="90" d="100"/>
          <a:sy n="90" d="100"/>
        </p:scale>
        <p:origin x="-31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27" cy="457852"/>
          </a:xfrm>
          <a:prstGeom prst="rect">
            <a:avLst/>
          </a:prstGeom>
        </p:spPr>
        <p:txBody>
          <a:bodyPr vert="horz" lIns="86530" tIns="43265" rIns="86530" bIns="43265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093" y="0"/>
            <a:ext cx="2972327" cy="457852"/>
          </a:xfrm>
          <a:prstGeom prst="rect">
            <a:avLst/>
          </a:prstGeom>
        </p:spPr>
        <p:txBody>
          <a:bodyPr vert="horz" lIns="86530" tIns="43265" rIns="86530" bIns="43265" rtlCol="0"/>
          <a:lstStyle>
            <a:lvl1pPr algn="r">
              <a:defRPr sz="1100"/>
            </a:lvl1pPr>
          </a:lstStyle>
          <a:p>
            <a:fld id="{EDF9FFA3-C1DB-42F4-992E-B1BF50F0DBB5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4699"/>
            <a:ext cx="2972327" cy="457852"/>
          </a:xfrm>
          <a:prstGeom prst="rect">
            <a:avLst/>
          </a:prstGeom>
        </p:spPr>
        <p:txBody>
          <a:bodyPr vert="horz" lIns="86530" tIns="43265" rIns="86530" bIns="43265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093" y="8684699"/>
            <a:ext cx="2972327" cy="457852"/>
          </a:xfrm>
          <a:prstGeom prst="rect">
            <a:avLst/>
          </a:prstGeom>
        </p:spPr>
        <p:txBody>
          <a:bodyPr vert="horz" lIns="86530" tIns="43265" rIns="86530" bIns="43265" rtlCol="0" anchor="b"/>
          <a:lstStyle>
            <a:lvl1pPr algn="r">
              <a:defRPr sz="1100"/>
            </a:lvl1pPr>
          </a:lstStyle>
          <a:p>
            <a:fld id="{7E27B3E1-0384-4D7F-A26F-66FD73B34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33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F5A430CF-E1AE-491A-B929-51B02A40FA9E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DA913BB-EE14-4C3A-9465-529E3E6D8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5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3BB-EE14-4C3A-9465-529E3E6D80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3BB-EE14-4C3A-9465-529E3E6D80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1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3BB-EE14-4C3A-9465-529E3E6D80E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1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4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90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81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8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06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25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7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787C-2927-4137-9185-2F24CA1C9280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D1F1-BA33-41E8-BCC3-799409571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808311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Pierre Théodore LECOEUR </a:t>
            </a:r>
            <a:r>
              <a:rPr lang="fr-FR" b="1" i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b="1" i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b="1" i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Marie </a:t>
            </a:r>
            <a:r>
              <a:rPr lang="fr-FR" b="1" i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Rosalie FOUQUET </a:t>
            </a:r>
            <a:r>
              <a:rPr lang="fr-FR" b="1" i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b="1" i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b="1" i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et leurs 11 enfants illégitimes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1309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sz="2400" i="1" dirty="0" smtClean="0"/>
              <a:t>Les </a:t>
            </a:r>
            <a:r>
              <a:rPr lang="fr-FR" sz="2400" i="1" dirty="0"/>
              <a:t>6 enfants suivants portent le nom de leur mère 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 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</a:rPr>
              <a:t>Alexandrine Joséphine FOUQUET  </a:t>
            </a:r>
            <a:r>
              <a:rPr lang="fr-FR" sz="2400" dirty="0"/>
              <a:t>° 05.05.1845  </a:t>
            </a:r>
            <a:r>
              <a:rPr lang="fr-FR" sz="2400" dirty="0" smtClean="0"/>
              <a:t> </a:t>
            </a:r>
            <a:endParaRPr lang="fr-FR" sz="2400" dirty="0"/>
          </a:p>
          <a:p>
            <a:pPr marL="400050" lvl="1" indent="0">
              <a:buNone/>
            </a:pPr>
            <a:r>
              <a:rPr lang="fr-FR" sz="2400" i="1" dirty="0"/>
              <a:t>p</a:t>
            </a:r>
            <a:r>
              <a:rPr lang="fr-FR" sz="2400" i="1" dirty="0" smtClean="0"/>
              <a:t>as de mention du père mais est </a:t>
            </a:r>
            <a:r>
              <a:rPr lang="fr-FR" sz="2400" i="1" dirty="0"/>
              <a:t>indiqué que la mère servante demeure </a:t>
            </a:r>
            <a:r>
              <a:rPr lang="fr-FR" sz="2400" i="1" dirty="0" smtClean="0"/>
              <a:t>avec Pierre </a:t>
            </a:r>
            <a:r>
              <a:rPr lang="fr-FR" sz="2400" i="1" dirty="0"/>
              <a:t>Théodore LECOEUR , déclaration faite par la sage-femme   </a:t>
            </a:r>
            <a:endParaRPr lang="fr-FR" sz="2400" i="1" dirty="0" smtClean="0"/>
          </a:p>
          <a:p>
            <a:pPr marL="400050" lvl="1" indent="0">
              <a:buNone/>
            </a:pPr>
            <a:endParaRPr lang="fr-F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C00000"/>
                </a:solidFill>
              </a:rPr>
              <a:t>Louise Rosine FOUQUET   </a:t>
            </a:r>
            <a:r>
              <a:rPr lang="fr-FR" sz="2400" dirty="0" smtClean="0"/>
              <a:t>° 11.05.1847   + 09.02.1848</a:t>
            </a:r>
          </a:p>
          <a:p>
            <a:pPr marL="400050" lvl="1" indent="0">
              <a:buNone/>
            </a:pPr>
            <a:r>
              <a:rPr lang="fr-FR" sz="2400" i="1" dirty="0" smtClean="0"/>
              <a:t>aucune </a:t>
            </a:r>
            <a:r>
              <a:rPr lang="fr-FR" sz="2400" i="1" dirty="0"/>
              <a:t>mention du père, déclaration faite par la </a:t>
            </a:r>
            <a:r>
              <a:rPr lang="fr-FR" sz="2400" i="1" dirty="0" smtClean="0"/>
              <a:t>sage-femme</a:t>
            </a:r>
          </a:p>
          <a:p>
            <a:pPr marL="400050" lvl="1" indent="0">
              <a:buNone/>
            </a:pPr>
            <a:r>
              <a:rPr lang="fr-FR" sz="2400" i="1" dirty="0"/>
              <a:t> </a:t>
            </a:r>
            <a:endParaRPr lang="fr-FR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</a:rPr>
              <a:t>Narcisse </a:t>
            </a:r>
            <a:r>
              <a:rPr lang="fr-FR" sz="2400" b="1" dirty="0" err="1">
                <a:solidFill>
                  <a:srgbClr val="C00000"/>
                </a:solidFill>
              </a:rPr>
              <a:t>Polovic</a:t>
            </a:r>
            <a:r>
              <a:rPr lang="fr-FR" sz="2400" b="1" dirty="0">
                <a:solidFill>
                  <a:srgbClr val="C00000"/>
                </a:solidFill>
              </a:rPr>
              <a:t> FOUQUET   </a:t>
            </a:r>
            <a:r>
              <a:rPr lang="fr-FR" sz="2400" dirty="0"/>
              <a:t>° 19.12.1848   + 09.01.1853</a:t>
            </a:r>
          </a:p>
          <a:p>
            <a:pPr marL="400050" lvl="1" indent="0">
              <a:buNone/>
            </a:pPr>
            <a:r>
              <a:rPr lang="fr-FR" sz="2400" i="1" dirty="0"/>
              <a:t>pas de mention du père, déclaration faite par Marie Françoise DESMARET (mère de Pierre Théodore LECOEUR</a:t>
            </a:r>
            <a:r>
              <a:rPr lang="fr-FR" sz="2400" i="1" dirty="0" smtClean="0"/>
              <a:t>)</a:t>
            </a:r>
            <a:r>
              <a:rPr lang="fr-FR" sz="2400" i="1" dirty="0"/>
              <a:t>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366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130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C00000"/>
                </a:solidFill>
              </a:rPr>
              <a:t>Armand </a:t>
            </a:r>
            <a:r>
              <a:rPr lang="fr-FR" sz="2400" b="1" dirty="0">
                <a:solidFill>
                  <a:srgbClr val="C00000"/>
                </a:solidFill>
              </a:rPr>
              <a:t>Célestin FOUQUET   </a:t>
            </a:r>
            <a:r>
              <a:rPr lang="fr-FR" sz="2400" dirty="0"/>
              <a:t>° 11.01.1851</a:t>
            </a:r>
          </a:p>
          <a:p>
            <a:pPr marL="400050" lvl="1" indent="0">
              <a:buNone/>
            </a:pPr>
            <a:r>
              <a:rPr lang="fr-FR" sz="2400" i="1" dirty="0"/>
              <a:t>né au domicile de Pierre Théodore LECOEUR qui fait la déclaration</a:t>
            </a:r>
            <a:endParaRPr lang="fr-FR" sz="2400" dirty="0"/>
          </a:p>
          <a:p>
            <a:pPr marL="400050" lvl="1" indent="0">
              <a:buNone/>
            </a:pPr>
            <a:r>
              <a:rPr lang="fr-FR" sz="2400" i="1" dirty="0"/>
              <a:t>son matricule militaire indique FOUQUET dit </a:t>
            </a:r>
            <a:r>
              <a:rPr lang="fr-FR" sz="2400" i="1" dirty="0" smtClean="0"/>
              <a:t>LECOEUR</a:t>
            </a:r>
            <a:r>
              <a:rPr lang="fr-FR" sz="2400" i="1" dirty="0"/>
              <a:t> </a:t>
            </a:r>
            <a:endParaRPr lang="fr-FR" sz="2400" i="1" dirty="0" smtClean="0"/>
          </a:p>
          <a:p>
            <a:pPr marL="400050" lvl="1" indent="0">
              <a:buNone/>
            </a:pPr>
            <a:endParaRPr lang="fr-FR" sz="1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</a:rPr>
              <a:t>Théodore Albert FOUQUET</a:t>
            </a:r>
            <a:r>
              <a:rPr lang="fr-FR" sz="2400" dirty="0">
                <a:solidFill>
                  <a:srgbClr val="C00000"/>
                </a:solidFill>
              </a:rPr>
              <a:t>   </a:t>
            </a:r>
            <a:r>
              <a:rPr lang="fr-FR" sz="2400" dirty="0"/>
              <a:t>° 22.04.1852 </a:t>
            </a:r>
            <a:r>
              <a:rPr lang="fr-FR" sz="2400" dirty="0" smtClean="0"/>
              <a:t> </a:t>
            </a:r>
            <a:endParaRPr lang="fr-FR" sz="2400" dirty="0"/>
          </a:p>
          <a:p>
            <a:pPr marL="400050" lvl="1" indent="0">
              <a:buNone/>
            </a:pPr>
            <a:r>
              <a:rPr lang="fr-FR" sz="2400" i="1" dirty="0"/>
              <a:t>né au domicile de Pierre Théodore LECOEUR qui fait la déclaration et reconnait être son père </a:t>
            </a:r>
            <a:endParaRPr lang="fr-FR" sz="2400" dirty="0"/>
          </a:p>
          <a:p>
            <a:pPr marL="400050" lvl="1" indent="0">
              <a:buNone/>
            </a:pPr>
            <a:r>
              <a:rPr lang="fr-FR" sz="2400" i="1" dirty="0"/>
              <a:t>son matricule militaire indique FOUQUET dit LECOEUR </a:t>
            </a:r>
            <a:endParaRPr lang="fr-FR" sz="2400" i="1" dirty="0" smtClean="0"/>
          </a:p>
          <a:p>
            <a:pPr marL="400050" lvl="1" indent="0">
              <a:buNone/>
            </a:pPr>
            <a:r>
              <a:rPr lang="fr-FR" sz="2400" i="1" dirty="0" smtClean="0"/>
              <a:t> </a:t>
            </a:r>
            <a:r>
              <a:rPr lang="fr-FR" sz="2400" i="1" dirty="0"/>
              <a:t> </a:t>
            </a:r>
            <a:endParaRPr lang="fr-FR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C00000"/>
                </a:solidFill>
              </a:rPr>
              <a:t>Aimé Arsène FOUQUET   </a:t>
            </a:r>
            <a:r>
              <a:rPr lang="fr-FR" sz="2400" dirty="0"/>
              <a:t>° 29.03.1856   + 04.08.1857 	</a:t>
            </a:r>
          </a:p>
          <a:p>
            <a:pPr marL="400050" lvl="1" indent="0">
              <a:buNone/>
            </a:pPr>
            <a:r>
              <a:rPr lang="fr-FR" sz="2400" i="1" dirty="0"/>
              <a:t>déclaré par Pierre Théodore LECOEUR qui </a:t>
            </a:r>
            <a:r>
              <a:rPr lang="fr-FR" sz="2400" i="1" dirty="0" smtClean="0"/>
              <a:t>dit être présent </a:t>
            </a:r>
            <a:r>
              <a:rPr lang="fr-FR" sz="2400" i="1" dirty="0"/>
              <a:t>à </a:t>
            </a:r>
            <a:r>
              <a:rPr lang="fr-FR" sz="2400" i="1" dirty="0" smtClean="0"/>
              <a:t>l’accouchement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007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4" y="332656"/>
            <a:ext cx="8676456" cy="2903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7" y="3645024"/>
            <a:ext cx="8899693" cy="2623126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55" y="332656"/>
            <a:ext cx="2838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94755" y="332656"/>
            <a:ext cx="2838450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55" y="3501008"/>
            <a:ext cx="3276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94755" y="3501008"/>
            <a:ext cx="3276600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563888" y="620688"/>
            <a:ext cx="1930867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067944" y="3680998"/>
            <a:ext cx="1426811" cy="540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dirty="0" smtClean="0"/>
              <a:t>Notation « </a:t>
            </a:r>
            <a:r>
              <a:rPr lang="fr-FR" sz="2600" b="1" dirty="0" smtClean="0"/>
              <a:t>Enfant naturel </a:t>
            </a:r>
            <a:r>
              <a:rPr lang="fr-FR" sz="2600" dirty="0" smtClean="0"/>
              <a:t>» sur tous les actes de naissance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fr-FR" sz="2600" dirty="0" smtClean="0"/>
              <a:t>Pour 6 enfants : Pierre Théodore reconnait être le père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2600" dirty="0" smtClean="0"/>
              <a:t>Pour 3 enfants : le nom de Pierre Théodore apparait dans l’acte sans indication de lien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FR" sz="2600" dirty="0" smtClean="0"/>
              <a:t>Pour 2 enfants : aucune indication (sauf le nom de la mère de Pierre Théodore)</a:t>
            </a:r>
          </a:p>
          <a:p>
            <a:pPr marL="0" indent="0">
              <a:spcAft>
                <a:spcPts val="1800"/>
              </a:spcAft>
              <a:buNone/>
            </a:pPr>
            <a:endParaRPr lang="fr-F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Décès des enfants : 2 ans, 5 ans, 14 ans, 9 m, 4 ans, 1 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(et 8 et 10 mois pour les 2 premiers de Pierre Théodore)</a:t>
            </a:r>
            <a:endParaRPr lang="fr-FR" sz="2400" i="1" dirty="0"/>
          </a:p>
          <a:p>
            <a:pPr marL="0" indent="0">
              <a:spcAft>
                <a:spcPts val="1800"/>
              </a:spcAft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575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Reconnaissance </a:t>
            </a:r>
            <a:r>
              <a:rPr lang="fr-FR" sz="36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d’enfants naturels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En </a:t>
            </a:r>
            <a:r>
              <a:rPr lang="fr-FR" sz="2400" dirty="0"/>
              <a:t>1858 Marie Rosalie FOUQUET fait une reconnaissance globale d’enfants naturels pour ses 5 enfants encore vivants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100" i="1" dirty="0" smtClean="0"/>
              <a:t>(la filiation avec la mère n’est pas automatique pour les enfants naturels, elle ne le sera qu’en 2006)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La </a:t>
            </a:r>
            <a:r>
              <a:rPr lang="fr-FR" sz="2400" dirty="0"/>
              <a:t>reconnaissance est portée en notation marginale de chaque acte de naissance et </a:t>
            </a:r>
            <a:r>
              <a:rPr lang="fr-FR" sz="2400" dirty="0" smtClean="0"/>
              <a:t>l’acte est </a:t>
            </a:r>
            <a:r>
              <a:rPr lang="fr-FR" sz="2400" dirty="0"/>
              <a:t>enregistrée dans l’état civil à la date du </a:t>
            </a:r>
            <a:r>
              <a:rPr lang="fr-FR" sz="2400" dirty="0" smtClean="0"/>
              <a:t>16 mars 1858 </a:t>
            </a:r>
          </a:p>
          <a:p>
            <a:pPr marL="0" indent="0">
              <a:buNone/>
            </a:pPr>
            <a:r>
              <a:rPr lang="fr-FR" sz="2400" dirty="0" smtClean="0"/>
              <a:t>( les enfants ont entre 6 et 20 ans)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r>
              <a:rPr lang="fr-FR" sz="2400" dirty="0"/>
              <a:t> 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015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8462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Reconnaissance par Marie Rosalie FOUQUET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ses 5 enfants naturels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transcrit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sur l’état civil le 16 mars 1658</a:t>
            </a:r>
          </a:p>
          <a:p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041775" cy="3815008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58816" cy="6122479"/>
          </a:xfrm>
        </p:spPr>
      </p:pic>
    </p:spTree>
    <p:extLst>
      <p:ext uri="{BB962C8B-B14F-4D97-AF65-F5344CB8AC3E}">
        <p14:creationId xmlns:p14="http://schemas.microsoft.com/office/powerpoint/2010/main" val="15346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91264" cy="5721499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sz="29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r-FR" sz="2900" b="1" baseline="30000" dirty="0" smtClean="0">
                <a:solidFill>
                  <a:schemeClr val="accent6">
                    <a:lumMod val="50000"/>
                  </a:schemeClr>
                </a:solidFill>
              </a:rPr>
              <a:t>ère</a:t>
            </a:r>
            <a:r>
              <a:rPr lang="fr-FR" sz="2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900" b="1" dirty="0">
                <a:solidFill>
                  <a:schemeClr val="accent6">
                    <a:lumMod val="50000"/>
                  </a:schemeClr>
                </a:solidFill>
              </a:rPr>
              <a:t>notation marginale de l’acte de naissance de Désiré Théodore LECOEUR</a:t>
            </a:r>
            <a:r>
              <a:rPr lang="fr-FR" sz="34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fr-FR" sz="3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100" dirty="0"/>
              <a:t> </a:t>
            </a:r>
            <a:endParaRPr lang="fr-FR" sz="400" dirty="0"/>
          </a:p>
          <a:p>
            <a:pPr marL="0" indent="0">
              <a:buNone/>
            </a:pPr>
            <a:r>
              <a:rPr lang="fr-FR" sz="3400" dirty="0">
                <a:solidFill>
                  <a:schemeClr val="tx2"/>
                </a:solidFill>
                <a:latin typeface="Monotype Corsiva" panose="03010101010201010101" pitchFamily="66" charset="0"/>
              </a:rPr>
              <a:t>« Par acte dressé à la mairie de Bourg-Achard, le 16 mars présent mois, Marie Rosalie FOUQUET taillandière demeurant </a:t>
            </a:r>
            <a:r>
              <a:rPr lang="fr-FR" sz="3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au dit </a:t>
            </a:r>
            <a:r>
              <a:rPr lang="fr-FR" sz="3400" dirty="0">
                <a:solidFill>
                  <a:schemeClr val="tx2"/>
                </a:solidFill>
                <a:latin typeface="Monotype Corsiva" panose="03010101010201010101" pitchFamily="66" charset="0"/>
              </a:rPr>
              <a:t>lieu s’est reconnue la mère de Désiré </a:t>
            </a:r>
            <a:r>
              <a:rPr lang="fr-FR" sz="3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Théodor</a:t>
            </a:r>
            <a:r>
              <a:rPr lang="fr-FR" sz="3400" dirty="0">
                <a:solidFill>
                  <a:schemeClr val="tx2"/>
                </a:solidFill>
                <a:latin typeface="Monotype Corsiva" panose="03010101010201010101" pitchFamily="66" charset="0"/>
              </a:rPr>
              <a:t> LECOEUR dont la naissance est constatée par l’acte ci-contre.</a:t>
            </a:r>
          </a:p>
          <a:p>
            <a:pPr marL="0" indent="0">
              <a:buNone/>
            </a:pPr>
            <a:r>
              <a:rPr lang="fr-FR" sz="3400" dirty="0">
                <a:solidFill>
                  <a:schemeClr val="tx2"/>
                </a:solidFill>
                <a:latin typeface="Monotype Corsiva" panose="03010101010201010101" pitchFamily="66" charset="0"/>
              </a:rPr>
              <a:t>	La présente mention a été faite en exécution de l’’article 49 du code Napoléon par moi greffier du tribunal civil de Pont-Audemer le 25 mars 1858 »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5939790" cy="23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Suppression de la légitimité </a:t>
            </a:r>
            <a: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paternelle</a:t>
            </a:r>
            <a:b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pour </a:t>
            </a:r>
            <a:r>
              <a:rPr lang="fr-FR" sz="30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Désiré </a:t>
            </a:r>
            <a: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Théodore LECOEUR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fr-FR" sz="2300" dirty="0"/>
              <a:t>En 1862 Désiré Théodore LECOEUR (24 ans) fait un recours auprès du tribunal civil de Pont-Audemer pour rectifier son acte de naissance. </a:t>
            </a:r>
            <a:endParaRPr lang="fr-FR" sz="2300" dirty="0" smtClean="0"/>
          </a:p>
          <a:p>
            <a:pPr marL="0" indent="0">
              <a:buNone/>
            </a:pPr>
            <a:r>
              <a:rPr lang="fr-FR" sz="2300" dirty="0" smtClean="0"/>
              <a:t>Pour </a:t>
            </a:r>
            <a:r>
              <a:rPr lang="fr-FR" sz="2300" dirty="0"/>
              <a:t>la raison qu’au moment de sa naissance </a:t>
            </a:r>
            <a:r>
              <a:rPr lang="fr-FR" sz="2300" dirty="0" smtClean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23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fr-FR" sz="23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fr-FR" sz="23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Le sieur Pierre Théodore LECOEUR était engagé par les liens du mariage avec Marie Marguerite QUESNEY</a:t>
            </a:r>
            <a:r>
              <a:rPr lang="fr-FR" sz="2300" dirty="0">
                <a:solidFill>
                  <a:srgbClr val="002060"/>
                </a:solidFill>
                <a:latin typeface="Monotype Corsiva" panose="03010101010201010101" pitchFamily="66" charset="0"/>
              </a:rPr>
              <a:t>. … </a:t>
            </a:r>
            <a:r>
              <a:rPr lang="fr-FR" sz="23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l’Article 335 du Code Napoléon stipule que la reconnaissance d’un enfant naturel ne peut avoir lieu au profit d’enfant né d’un commerce adultérin </a:t>
            </a:r>
            <a:r>
              <a:rPr lang="fr-FR" sz="1800" dirty="0" smtClean="0">
                <a:solidFill>
                  <a:srgbClr val="002060"/>
                </a:solidFill>
              </a:rPr>
              <a:t>».                   </a:t>
            </a:r>
            <a:r>
              <a:rPr lang="fr-FR" sz="1600" dirty="0" smtClean="0">
                <a:cs typeface="Mangal" panose="02040503050203030202" pitchFamily="18" charset="0"/>
              </a:rPr>
              <a:t>(existe jusqu’à Réforme du Droit de la Filiation en 1972)</a:t>
            </a:r>
          </a:p>
          <a:p>
            <a:pPr>
              <a:buBlip>
                <a:blip r:embed="rId2"/>
              </a:buBlip>
            </a:pPr>
            <a:r>
              <a:rPr lang="fr-FR" sz="2300" dirty="0" smtClean="0"/>
              <a:t>Jugement daté du 05.06.1862.</a:t>
            </a:r>
          </a:p>
          <a:p>
            <a:pPr>
              <a:buBlip>
                <a:blip r:embed="rId2"/>
              </a:buBlip>
            </a:pPr>
            <a:r>
              <a:rPr lang="fr-FR" sz="2300" dirty="0" smtClean="0"/>
              <a:t>Transcription </a:t>
            </a:r>
            <a:r>
              <a:rPr lang="fr-FR" sz="2300" dirty="0"/>
              <a:t>du jugement dans le registre de l’état civil le 20.06.1862</a:t>
            </a:r>
          </a:p>
          <a:p>
            <a:pPr>
              <a:buBlip>
                <a:blip r:embed="rId2"/>
              </a:buBlip>
            </a:pPr>
            <a:r>
              <a:rPr lang="fr-FR" sz="2300" dirty="0"/>
              <a:t>et rectification dans la marge de l’acte de naissance en « né de père inconnu </a:t>
            </a:r>
            <a:r>
              <a:rPr lang="fr-FR" sz="2300" dirty="0" smtClean="0"/>
              <a:t>»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20113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/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1871"/>
            <a:ext cx="4608512" cy="2276325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18245"/>
            <a:ext cx="4608512" cy="3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8104" y="404664"/>
            <a:ext cx="3384376" cy="5976664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FR" sz="3600" b="1" baseline="30000" dirty="0" smtClean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notation marginale de l’acte de naissance de Désiré Théodore LECOEUR  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4200" dirty="0"/>
              <a:t> 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002060"/>
                </a:solidFill>
                <a:latin typeface="Monotype Corsiva" panose="03010101010201010101" pitchFamily="66" charset="0"/>
              </a:rPr>
              <a:t>« Par jugement rendu au tribunal civil de Pont-Audemer le 5 juin 1862, le tribunal a ordonné la rectification de l’acte ci-contre en ce sens que l’enfant y dénommé devra y être dit dorénavant né de Marie Rosalie FOUQUET et d’un père inconnu.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002060"/>
                </a:solidFill>
                <a:latin typeface="Monotype Corsiva" panose="03010101010201010101" pitchFamily="66" charset="0"/>
              </a:rPr>
              <a:t>La présente mention mise par le greffier du dit tribunal le 30 juillet 1862. »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6" y="692696"/>
            <a:ext cx="489654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4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68863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fr-FR" sz="7400" b="1" i="1" dirty="0"/>
              <a:t>Pierre Théodore LECOEUR  </a:t>
            </a:r>
            <a:r>
              <a:rPr lang="fr-FR" sz="7400" i="1" dirty="0" smtClean="0"/>
              <a:t>est </a:t>
            </a:r>
            <a:r>
              <a:rPr lang="fr-FR" sz="7400" i="1" dirty="0"/>
              <a:t>né le 25 Floréal an XIII  à </a:t>
            </a:r>
            <a:r>
              <a:rPr lang="fr-FR" sz="7400" i="1" dirty="0" err="1" smtClean="0"/>
              <a:t>Fourmetot</a:t>
            </a:r>
            <a:r>
              <a:rPr lang="fr-FR" sz="7400" i="1" dirty="0" smtClean="0"/>
              <a:t> </a:t>
            </a:r>
            <a:r>
              <a:rPr lang="fr-FR" sz="7400" i="1" dirty="0"/>
              <a:t>(Eure</a:t>
            </a:r>
            <a:r>
              <a:rPr lang="fr-FR" sz="7400" i="1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7400" b="1" i="1" dirty="0" smtClean="0"/>
              <a:t>     </a:t>
            </a:r>
            <a:r>
              <a:rPr lang="fr-FR" sz="7400" i="1" dirty="0" smtClean="0"/>
              <a:t>3 </a:t>
            </a:r>
            <a:r>
              <a:rPr lang="fr-FR" sz="7400" i="1" baseline="30000" dirty="0" err="1" smtClean="0"/>
              <a:t>ème</a:t>
            </a:r>
            <a:r>
              <a:rPr lang="fr-FR" sz="7400" i="1" dirty="0" smtClean="0"/>
              <a:t> d’une famille de 7 enfants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7400" i="1" dirty="0" smtClean="0"/>
              <a:t>     maréchal comme son père, ses frères et 3 générations avant lui</a:t>
            </a:r>
            <a:endParaRPr lang="fr-FR" sz="7400" dirty="0" smtClean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fr-FR" sz="7400" i="1" dirty="0" smtClean="0"/>
              <a:t> 1 </a:t>
            </a:r>
            <a:r>
              <a:rPr lang="fr-FR" sz="7400" i="1" baseline="30000" dirty="0" smtClean="0"/>
              <a:t>er</a:t>
            </a:r>
            <a:r>
              <a:rPr lang="fr-FR" sz="7400" i="1" dirty="0" smtClean="0"/>
              <a:t> mariage (à 21 ans) à </a:t>
            </a:r>
            <a:r>
              <a:rPr lang="fr-FR" sz="7400" i="1" dirty="0" err="1" smtClean="0"/>
              <a:t>Corneville</a:t>
            </a:r>
            <a:r>
              <a:rPr lang="fr-FR" sz="7400" i="1" dirty="0" smtClean="0"/>
              <a:t>-sur-Risle en 1825 avec Marguerite Désirée MABIRE </a:t>
            </a:r>
            <a:r>
              <a:rPr lang="fr-FR" sz="7400" i="1" dirty="0"/>
              <a:t> </a:t>
            </a:r>
            <a:r>
              <a:rPr lang="fr-FR" sz="7400" i="1" dirty="0" smtClean="0"/>
              <a:t>( + 1830 </a:t>
            </a:r>
            <a:r>
              <a:rPr lang="fr-FR" sz="7400" i="1" dirty="0" err="1" smtClean="0"/>
              <a:t>Appeville-Annebault</a:t>
            </a:r>
            <a:r>
              <a:rPr lang="fr-FR" sz="7400" i="1" dirty="0" smtClean="0"/>
              <a:t> ),         deux enfants décédés en bas âge </a:t>
            </a:r>
            <a:endParaRPr lang="fr-FR" sz="7400" dirty="0"/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fr-FR" sz="7400" i="1" dirty="0" smtClean="0"/>
              <a:t>2 </a:t>
            </a:r>
            <a:r>
              <a:rPr lang="fr-FR" sz="7400" i="1" baseline="30000" dirty="0" err="1" smtClean="0"/>
              <a:t>ème</a:t>
            </a:r>
            <a:r>
              <a:rPr lang="fr-FR" sz="7400" i="1" dirty="0" smtClean="0"/>
              <a:t> </a:t>
            </a:r>
            <a:r>
              <a:rPr lang="fr-FR" sz="7400" i="1" dirty="0"/>
              <a:t>mariage en 1831 à </a:t>
            </a:r>
            <a:r>
              <a:rPr lang="fr-FR" sz="7400" i="1" dirty="0" err="1"/>
              <a:t>Appeville-Annebault</a:t>
            </a:r>
            <a:r>
              <a:rPr lang="fr-FR" sz="7400" i="1" dirty="0"/>
              <a:t> avec Marie Marguerite QUESNEY  </a:t>
            </a:r>
            <a:r>
              <a:rPr lang="fr-FR" sz="7400" i="1" dirty="0" smtClean="0"/>
              <a:t>(°1785) </a:t>
            </a: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fr-FR" sz="7400" i="1" dirty="0" smtClean="0"/>
              <a:t>     Le </a:t>
            </a:r>
            <a:r>
              <a:rPr lang="fr-FR" sz="7400" i="1" dirty="0"/>
              <a:t>marié à 26 ans et la mariée 46 ans</a:t>
            </a:r>
            <a:endParaRPr lang="fr-FR" sz="7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4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6004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Transcription le 2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0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juin 1862 du jugement  (1</a:t>
            </a:r>
            <a:r>
              <a:rPr lang="fr-FR" sz="2000" b="1" baseline="30000" dirty="0">
                <a:solidFill>
                  <a:schemeClr val="accent6">
                    <a:lumMod val="50000"/>
                  </a:schemeClr>
                </a:solidFill>
              </a:rPr>
              <a:t>ère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page)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2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 Transcription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d’un jugement rendu par le tribunal civil de l’arrondissement de Pont-Audemer rectifiant l’acte de naissance LECOEUR inscrit au registre de l’an 1838 sous la date du 5 avril </a:t>
            </a: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,numéro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24 </a:t>
            </a: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</a:p>
          <a:p>
            <a:pPr marL="0" indent="0">
              <a:buNone/>
            </a:pPr>
            <a:endParaRPr lang="fr-FR" sz="2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fr-FR" sz="1800" dirty="0" smtClean="0"/>
              <a:t>Malgré </a:t>
            </a:r>
            <a:r>
              <a:rPr lang="fr-FR" sz="1800" dirty="0"/>
              <a:t>les 5 pages du jugement transcrit à l’état civil, il n’est pas indiqué la motivation de Désiré Théodore concernant sa </a:t>
            </a:r>
            <a:r>
              <a:rPr lang="fr-FR" sz="1800" dirty="0" smtClean="0"/>
              <a:t>requête</a:t>
            </a:r>
          </a:p>
          <a:p>
            <a:pPr marL="0" indent="0">
              <a:buNone/>
            </a:pPr>
            <a:endParaRPr lang="fr-FR" sz="1800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" y="188639"/>
            <a:ext cx="4424126" cy="65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51403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/>
              <a:t> </a:t>
            </a:r>
            <a:r>
              <a:rPr lang="fr-FR" sz="2400" dirty="0" smtClean="0"/>
              <a:t>Le 23  juin 1862 </a:t>
            </a:r>
            <a:r>
              <a:rPr lang="fr-FR" sz="2400" dirty="0"/>
              <a:t>Désiré Théodore se marie sous le nom de FOUQUET avec le consentement de sa mère  (soit 3 jours après la transcription du jugement à l’état civil)</a:t>
            </a:r>
          </a:p>
          <a:p>
            <a:pPr marL="0" indent="0">
              <a:buNone/>
            </a:pPr>
            <a:r>
              <a:rPr lang="fr-FR" sz="2400" dirty="0" smtClean="0"/>
              <a:t>Le </a:t>
            </a:r>
            <a:r>
              <a:rPr lang="fr-FR" sz="2400" dirty="0"/>
              <a:t>père refusait-il le mariage 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Mariage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de Désiré </a:t>
            </a: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Théodore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FOUQUET le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23 juin 1862 à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Hauville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/>
              <a:t> 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… acte de mariage de Désiré Théodore FOUQUET né le 05.04.1838 à Bourg-Achard taillandier demeurant à </a:t>
            </a:r>
            <a:r>
              <a:rPr lang="fr-FR" sz="24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Hauville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, fils naturel reconnu de Marie Rosalie FOUQUET taillandière demeurant à Bourg-Achard sa mère à ce présente et </a:t>
            </a: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consentante d’une part …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»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05764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Suppression de la légitimité </a:t>
            </a:r>
            <a: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paternelle</a:t>
            </a:r>
            <a:b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0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pour Albertine Alphonsine LECOEUR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300" dirty="0" smtClean="0"/>
              <a:t>En </a:t>
            </a:r>
            <a:r>
              <a:rPr lang="fr-FR" sz="2300" dirty="0"/>
              <a:t>1866 sa sœur Albertine Alphonsine LECOEUR  (26 ans)  fait la même </a:t>
            </a:r>
            <a:r>
              <a:rPr lang="fr-FR" sz="2300" dirty="0" smtClean="0"/>
              <a:t>demande </a:t>
            </a:r>
          </a:p>
          <a:p>
            <a:pPr>
              <a:buBlip>
                <a:blip r:embed="rId2"/>
              </a:buBlip>
            </a:pPr>
            <a:r>
              <a:rPr lang="fr-FR" sz="2300" dirty="0" smtClean="0"/>
              <a:t>Jugement daté du 20.06.1866.</a:t>
            </a:r>
          </a:p>
          <a:p>
            <a:pPr lvl="0">
              <a:buBlip>
                <a:blip r:embed="rId2"/>
              </a:buBlip>
            </a:pPr>
            <a:r>
              <a:rPr lang="fr-FR" sz="2300" dirty="0" smtClean="0"/>
              <a:t>Transcription </a:t>
            </a:r>
            <a:r>
              <a:rPr lang="fr-FR" sz="2300" dirty="0"/>
              <a:t>du jugement dans le registre d’état civil le 30.06.1866 </a:t>
            </a:r>
          </a:p>
          <a:p>
            <a:pPr lvl="0">
              <a:buBlip>
                <a:blip r:embed="rId2"/>
              </a:buBlip>
            </a:pPr>
            <a:r>
              <a:rPr lang="fr-FR" sz="2300" dirty="0"/>
              <a:t>mais l’acte de </a:t>
            </a:r>
            <a:r>
              <a:rPr lang="fr-FR" sz="2300" dirty="0" smtClean="0"/>
              <a:t>naissance </a:t>
            </a:r>
            <a:r>
              <a:rPr lang="fr-FR" sz="2300" dirty="0"/>
              <a:t>n’a pas été rectifié  ( </a:t>
            </a:r>
            <a:r>
              <a:rPr lang="fr-FR" sz="2300" dirty="0" smtClean="0"/>
              <a:t>registre du greffe, oubli</a:t>
            </a:r>
            <a:r>
              <a:rPr lang="fr-FR" sz="2300" dirty="0"/>
              <a:t> ? </a:t>
            </a:r>
            <a:r>
              <a:rPr lang="fr-FR" sz="2300" dirty="0" smtClean="0"/>
              <a:t>)</a:t>
            </a:r>
          </a:p>
          <a:p>
            <a:pPr marL="0" indent="0">
              <a:buNone/>
            </a:pPr>
            <a:endParaRPr lang="fr-FR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300" dirty="0" smtClean="0"/>
              <a:t>Il </a:t>
            </a:r>
            <a:r>
              <a:rPr lang="fr-FR" sz="2300" dirty="0"/>
              <a:t>n’y a pas non </a:t>
            </a:r>
            <a:r>
              <a:rPr lang="fr-FR" sz="2300" dirty="0" smtClean="0"/>
              <a:t>plus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300" dirty="0" smtClean="0"/>
              <a:t>de </a:t>
            </a:r>
            <a:r>
              <a:rPr lang="fr-FR" sz="2300" dirty="0"/>
              <a:t>motivation </a:t>
            </a:r>
            <a:r>
              <a:rPr lang="fr-FR" sz="2300" dirty="0" smtClean="0"/>
              <a:t>dans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300" dirty="0" smtClean="0"/>
              <a:t>le </a:t>
            </a:r>
            <a:r>
              <a:rPr lang="fr-FR" sz="2300" dirty="0"/>
              <a:t>jugement </a:t>
            </a:r>
            <a:r>
              <a:rPr lang="fr-FR" sz="2300" dirty="0" smtClean="0"/>
              <a:t>transcrit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300" dirty="0" smtClean="0"/>
              <a:t>  (7 pages). </a:t>
            </a:r>
            <a:endParaRPr lang="fr-FR" sz="2300" dirty="0"/>
          </a:p>
          <a:p>
            <a:pPr lvl="0">
              <a:buBlip>
                <a:blip r:embed="rId2"/>
              </a:buBlip>
            </a:pP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7"/>
            <a:ext cx="5939790" cy="24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637106" cy="61926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21.07.1866 Albertine Alphonsine se marie sous le nom de FOUQUET avec le consentement de sa mère  (soit 22 jours après la transcription du jugement à l’état civil</a:t>
            </a:r>
            <a:r>
              <a:rPr lang="fr-FR" sz="2200" dirty="0" smtClean="0"/>
              <a:t>)</a:t>
            </a:r>
          </a:p>
          <a:p>
            <a:pPr marL="0" indent="0">
              <a:buNone/>
            </a:pPr>
            <a:r>
              <a:rPr lang="fr-FR" sz="2200" dirty="0"/>
              <a:t>Une fille </a:t>
            </a:r>
            <a:r>
              <a:rPr lang="fr-FR" sz="2200" dirty="0" err="1"/>
              <a:t>Emélie</a:t>
            </a:r>
            <a:r>
              <a:rPr lang="fr-FR" sz="2200" dirty="0"/>
              <a:t> Marie Jeanne MALEUVRE nait 3 mois plus tard le 03.11.1866 au Havre</a:t>
            </a:r>
          </a:p>
          <a:p>
            <a:pPr marL="0" lv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Mariage de Albertine </a:t>
            </a:r>
            <a:endParaRPr lang="fr-FR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Alphonsine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FOUQUET </a:t>
            </a:r>
            <a:endParaRPr lang="fr-FR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le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21.07.1866 au Havre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fr-F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… et Albertine Alphonsine FOUQUET cuisinière née à Bourg-Achard le 10.08.1840 demeurant au Havre même domicile, fille </a:t>
            </a:r>
            <a:r>
              <a:rPr lang="fr-FR" sz="2400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majeur</a:t>
            </a: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e et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naturelle de Marie Rosalie FOUQUET ménagère au Havre, présente et consentante d’autre part</a:t>
            </a:r>
            <a:r>
              <a:rPr lang="fr-FR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… </a:t>
            </a:r>
            <a:r>
              <a:rPr lang="fr-FR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»</a:t>
            </a:r>
          </a:p>
          <a:p>
            <a:pPr marL="0" indent="0">
              <a:buNone/>
            </a:pPr>
            <a:r>
              <a:rPr lang="fr-FR" sz="2000" dirty="0" smtClean="0"/>
              <a:t>Aucun des 2 mariages n’apparaît dans les publications de mariage à Bourg-Achard</a:t>
            </a:r>
            <a:endParaRPr lang="fr-FR" sz="2000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1844825"/>
            <a:ext cx="58326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Pourquoi ces modifications </a:t>
            </a:r>
            <a:r>
              <a:rPr lang="fr-FR" sz="32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fr-FR" sz="32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</a:br>
            <a:r>
              <a:rPr lang="fr-FR" sz="32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en «</a:t>
            </a:r>
            <a:r>
              <a:rPr lang="fr-FR" sz="32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 né de père inconnu » </a:t>
            </a:r>
            <a:r>
              <a:rPr lang="fr-FR" sz="32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fr-FR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fr-FR" sz="2000" dirty="0" smtClean="0"/>
              <a:t>Ce </a:t>
            </a:r>
            <a:r>
              <a:rPr lang="fr-FR" sz="2000" dirty="0"/>
              <a:t>n’est </a:t>
            </a:r>
            <a:r>
              <a:rPr lang="fr-FR" sz="2000" dirty="0" smtClean="0"/>
              <a:t>sûrement </a:t>
            </a:r>
            <a:r>
              <a:rPr lang="fr-FR" sz="2000" dirty="0"/>
              <a:t>pas par hasard si le frère et la </a:t>
            </a:r>
            <a:r>
              <a:rPr lang="fr-FR" sz="2000" dirty="0" err="1"/>
              <a:t>soeur</a:t>
            </a:r>
            <a:r>
              <a:rPr lang="fr-FR" sz="2000" dirty="0"/>
              <a:t> se marient respectivement 3 et 22 jours après les transcriptions des jugements à l’état-civil. Mais pourquoi </a:t>
            </a:r>
            <a:r>
              <a:rPr lang="fr-FR" sz="2000" dirty="0" smtClean="0"/>
              <a:t>?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 </a:t>
            </a:r>
            <a:r>
              <a:rPr lang="fr-FR" sz="2000" i="1" u="sng" dirty="0" smtClean="0"/>
              <a:t>1</a:t>
            </a:r>
            <a:r>
              <a:rPr lang="fr-FR" sz="2000" i="1" u="sng" baseline="30000" dirty="0" smtClean="0"/>
              <a:t>ère</a:t>
            </a:r>
            <a:r>
              <a:rPr lang="fr-FR" sz="2000" i="1" u="sng" dirty="0" smtClean="0"/>
              <a:t> </a:t>
            </a:r>
            <a:r>
              <a:rPr lang="fr-FR" sz="2000" i="1" u="sng" dirty="0"/>
              <a:t>hypothèse</a:t>
            </a:r>
            <a:r>
              <a:rPr lang="fr-FR" sz="2000" dirty="0"/>
              <a:t> : Le père refusait les mariages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2000" dirty="0"/>
              <a:t>Si Désiré Théodore 24 ans n’avait pas la « majorité matrimoniale », il n’en est pas de même pour Albertine Alphonsine qui a 26 ans est dite majeure dans son acte de </a:t>
            </a:r>
            <a:r>
              <a:rPr lang="fr-FR" sz="2000" dirty="0" smtClean="0"/>
              <a:t>mariage.  (majorité matrimoniale : 25 ans pour les garçons et 21 ans pour les filles)</a:t>
            </a:r>
          </a:p>
          <a:p>
            <a:pPr marL="0" indent="0">
              <a:buNone/>
            </a:pPr>
            <a:r>
              <a:rPr lang="fr-FR" sz="2000" dirty="0"/>
              <a:t> </a:t>
            </a:r>
            <a:r>
              <a:rPr lang="fr-FR" sz="2000" i="1" u="sng" dirty="0" smtClean="0"/>
              <a:t>2 </a:t>
            </a:r>
            <a:r>
              <a:rPr lang="fr-FR" sz="2000" i="1" u="sng" baseline="30000" dirty="0" err="1"/>
              <a:t>ème</a:t>
            </a:r>
            <a:r>
              <a:rPr lang="fr-FR" sz="2000" i="1" u="sng" baseline="30000" dirty="0"/>
              <a:t> </a:t>
            </a:r>
            <a:r>
              <a:rPr lang="fr-FR" sz="2000" i="1" u="sng" dirty="0"/>
              <a:t>hypothèse :</a:t>
            </a:r>
            <a:endParaRPr lang="fr-FR" sz="2000" dirty="0"/>
          </a:p>
          <a:p>
            <a:pPr marL="0" indent="0">
              <a:spcAft>
                <a:spcPts val="1200"/>
              </a:spcAft>
              <a:buNone/>
            </a:pPr>
            <a:r>
              <a:rPr lang="fr-FR" sz="2000" dirty="0"/>
              <a:t>La mairie refusait de </a:t>
            </a:r>
            <a:r>
              <a:rPr lang="fr-FR" sz="2000" dirty="0" smtClean="0"/>
              <a:t>donner les extraits des </a:t>
            </a:r>
            <a:r>
              <a:rPr lang="fr-FR" sz="2000" dirty="0"/>
              <a:t>actes de </a:t>
            </a:r>
            <a:r>
              <a:rPr lang="fr-FR" sz="2000" dirty="0" smtClean="0"/>
              <a:t>naissance nécessaires pour déposer les demandes de mariage sachant </a:t>
            </a:r>
            <a:r>
              <a:rPr lang="fr-FR" sz="2000" dirty="0"/>
              <a:t>ceux-ci illégaux</a:t>
            </a:r>
            <a:r>
              <a:rPr lang="fr-FR" sz="2000" dirty="0" smtClean="0"/>
              <a:t>. </a:t>
            </a:r>
            <a:r>
              <a:rPr lang="fr-FR" sz="2000" dirty="0"/>
              <a:t>Et </a:t>
            </a:r>
            <a:r>
              <a:rPr lang="fr-FR" sz="2000" dirty="0" smtClean="0"/>
              <a:t>seul un jugement de justice </a:t>
            </a:r>
            <a:r>
              <a:rPr lang="fr-FR" sz="2000" dirty="0"/>
              <a:t>peut </a:t>
            </a:r>
            <a:r>
              <a:rPr lang="fr-FR" sz="2000" dirty="0" smtClean="0"/>
              <a:t>rectifier les actes d’état civil. 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27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Mariage et </a:t>
            </a:r>
            <a:r>
              <a:rPr lang="fr-FR" sz="3200" b="1" dirty="0" smtClean="0"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</a:rPr>
              <a:t>Succession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/>
              <a:t>Après le décès de sa femme légitime en </a:t>
            </a:r>
            <a:r>
              <a:rPr lang="fr-FR" sz="2400" dirty="0" smtClean="0"/>
              <a:t>1864</a:t>
            </a:r>
          </a:p>
          <a:p>
            <a:pPr marL="0" indent="0" algn="ctr">
              <a:buNone/>
            </a:pPr>
            <a:r>
              <a:rPr lang="fr-FR" sz="2400" dirty="0" smtClean="0"/>
              <a:t> (35 </a:t>
            </a:r>
            <a:r>
              <a:rPr lang="fr-FR" sz="2400" dirty="0"/>
              <a:t>ans de mariage),</a:t>
            </a:r>
          </a:p>
          <a:p>
            <a:pPr marL="0" indent="0" algn="ctr">
              <a:buNone/>
            </a:pPr>
            <a:r>
              <a:rPr lang="fr-FR" sz="2400" dirty="0"/>
              <a:t> Pierre Théodore LECOEUR </a:t>
            </a:r>
            <a:r>
              <a:rPr lang="fr-FR" sz="2400" dirty="0" smtClean="0"/>
              <a:t>taillandier</a:t>
            </a:r>
          </a:p>
          <a:p>
            <a:pPr marL="0" indent="0" algn="ctr">
              <a:buNone/>
            </a:pPr>
            <a:r>
              <a:rPr lang="fr-FR" sz="2400" dirty="0" smtClean="0"/>
              <a:t>épouse </a:t>
            </a:r>
            <a:r>
              <a:rPr lang="fr-FR" sz="2400" dirty="0"/>
              <a:t>le 23 février 1865 Marie Rosalie FOUQUET sans profession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3140967"/>
            <a:ext cx="6264696" cy="29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9600" b="1" dirty="0" smtClean="0"/>
              <a:t>Contrat </a:t>
            </a:r>
            <a:r>
              <a:rPr lang="fr-FR" sz="9600" b="1" dirty="0"/>
              <a:t>de mariage le 21 février </a:t>
            </a:r>
            <a:r>
              <a:rPr lang="fr-FR" sz="9600" b="1" dirty="0" smtClean="0"/>
              <a:t>1865</a:t>
            </a:r>
          </a:p>
          <a:p>
            <a:pPr marL="0" indent="0" algn="ctr">
              <a:buNone/>
            </a:pPr>
            <a:r>
              <a:rPr lang="fr-FR" sz="9600" b="1" dirty="0" smtClean="0"/>
              <a:t>sous </a:t>
            </a:r>
            <a:r>
              <a:rPr lang="fr-FR" sz="9600" b="1" dirty="0"/>
              <a:t>le régime de la séparation de biens </a:t>
            </a:r>
          </a:p>
          <a:p>
            <a:pPr marL="0" indent="0">
              <a:buNone/>
            </a:pPr>
            <a:r>
              <a:rPr lang="fr-FR" sz="8800" dirty="0"/>
              <a:t> </a:t>
            </a:r>
            <a:endParaRPr lang="fr-FR" sz="4400" dirty="0"/>
          </a:p>
          <a:p>
            <a:pPr lvl="0">
              <a:buBlip>
                <a:blip r:embed="rId2"/>
              </a:buBlip>
            </a:pPr>
            <a:r>
              <a:rPr lang="fr-FR" sz="8800" dirty="0"/>
              <a:t>Pierre Théodore (taillandier) possède plusieurs propriétés </a:t>
            </a:r>
            <a:r>
              <a:rPr lang="fr-FR" sz="8800" dirty="0" smtClean="0"/>
              <a:t>:</a:t>
            </a:r>
            <a:endParaRPr lang="fr-FR" sz="8800" dirty="0"/>
          </a:p>
          <a:p>
            <a:pPr marL="400050" lvl="1" indent="0">
              <a:buNone/>
            </a:pPr>
            <a:r>
              <a:rPr lang="fr-FR" sz="8800" dirty="0" smtClean="0"/>
              <a:t>-  Une </a:t>
            </a:r>
            <a:r>
              <a:rPr lang="fr-FR" sz="8800" dirty="0"/>
              <a:t>cour masure de 22 ares située à </a:t>
            </a:r>
            <a:r>
              <a:rPr lang="fr-FR" sz="8800" dirty="0" err="1" smtClean="0"/>
              <a:t>Appeville</a:t>
            </a:r>
            <a:r>
              <a:rPr lang="fr-FR" sz="8800" dirty="0" smtClean="0"/>
              <a:t> </a:t>
            </a:r>
            <a:r>
              <a:rPr lang="fr-FR" sz="8000" dirty="0" smtClean="0"/>
              <a:t>(hérité </a:t>
            </a:r>
            <a:r>
              <a:rPr lang="fr-FR" sz="8000" dirty="0"/>
              <a:t>de sa </a:t>
            </a:r>
            <a:r>
              <a:rPr lang="fr-FR" sz="8000" dirty="0" smtClean="0"/>
              <a:t>2</a:t>
            </a:r>
            <a:r>
              <a:rPr lang="fr-FR" sz="8000" baseline="30000" dirty="0" smtClean="0"/>
              <a:t>ème</a:t>
            </a:r>
            <a:r>
              <a:rPr lang="fr-FR" sz="8000" dirty="0" smtClean="0"/>
              <a:t> épouse)</a:t>
            </a:r>
            <a:endParaRPr lang="fr-FR" sz="8800" dirty="0"/>
          </a:p>
          <a:p>
            <a:pPr marL="400050" lvl="1" indent="0">
              <a:buNone/>
            </a:pPr>
            <a:r>
              <a:rPr lang="fr-FR" sz="8800" dirty="0" smtClean="0"/>
              <a:t>-  Une </a:t>
            </a:r>
            <a:r>
              <a:rPr lang="fr-FR" sz="8800" dirty="0"/>
              <a:t>cour masure de 10 ares à </a:t>
            </a:r>
            <a:r>
              <a:rPr lang="fr-FR" sz="8800" dirty="0" err="1"/>
              <a:t>Manneville</a:t>
            </a:r>
            <a:r>
              <a:rPr lang="fr-FR" sz="8800" dirty="0"/>
              <a:t> sur Risle </a:t>
            </a:r>
            <a:r>
              <a:rPr lang="fr-FR" sz="8000" dirty="0" smtClean="0"/>
              <a:t>(hérité </a:t>
            </a:r>
            <a:r>
              <a:rPr lang="fr-FR" sz="8000" dirty="0"/>
              <a:t>de sa 1</a:t>
            </a:r>
            <a:r>
              <a:rPr lang="fr-FR" sz="8000" baseline="30000" dirty="0"/>
              <a:t>ère</a:t>
            </a:r>
            <a:r>
              <a:rPr lang="fr-FR" sz="8000" dirty="0"/>
              <a:t> épouse)</a:t>
            </a:r>
            <a:endParaRPr lang="fr-FR" sz="8800" dirty="0"/>
          </a:p>
          <a:p>
            <a:pPr marL="400050" lvl="1" indent="0">
              <a:buNone/>
            </a:pPr>
            <a:r>
              <a:rPr lang="fr-FR" sz="8800" dirty="0" smtClean="0"/>
              <a:t>-  La </a:t>
            </a:r>
            <a:r>
              <a:rPr lang="fr-FR" sz="8800" dirty="0"/>
              <a:t>moitié d’une cour en herbe à </a:t>
            </a:r>
            <a:r>
              <a:rPr lang="fr-FR" sz="8800" dirty="0" err="1"/>
              <a:t>Cauverville</a:t>
            </a:r>
            <a:r>
              <a:rPr lang="fr-FR" sz="8800" dirty="0"/>
              <a:t>-en-Roumois acheté au frère de </a:t>
            </a:r>
            <a:r>
              <a:rPr lang="fr-FR" sz="8800" dirty="0" smtClean="0"/>
              <a:t>Rosalie en 1837</a:t>
            </a:r>
          </a:p>
          <a:p>
            <a:pPr marL="400050" lvl="1" indent="0">
              <a:buNone/>
            </a:pPr>
            <a:r>
              <a:rPr lang="fr-FR" sz="8800" dirty="0" smtClean="0"/>
              <a:t>-  Habits, linges et hardes à son usage personnel</a:t>
            </a:r>
            <a:endParaRPr lang="fr-FR" sz="8800" dirty="0"/>
          </a:p>
          <a:p>
            <a:pPr marL="0" indent="0">
              <a:buNone/>
            </a:pPr>
            <a:r>
              <a:rPr lang="fr-FR" sz="8800" dirty="0"/>
              <a:t> </a:t>
            </a:r>
          </a:p>
          <a:p>
            <a:pPr lvl="0">
              <a:buBlip>
                <a:blip r:embed="rId2"/>
              </a:buBlip>
            </a:pPr>
            <a:r>
              <a:rPr lang="fr-FR" sz="8800" dirty="0"/>
              <a:t>Marie Rosalie (taillandière) possède quelques biens qui lui viennent de la succession de ses parents :</a:t>
            </a:r>
          </a:p>
          <a:p>
            <a:pPr marL="400050" lvl="1" indent="0">
              <a:buNone/>
            </a:pPr>
            <a:r>
              <a:rPr lang="fr-FR" sz="8800" dirty="0" smtClean="0"/>
              <a:t>-  le </a:t>
            </a:r>
            <a:r>
              <a:rPr lang="fr-FR" sz="8800" dirty="0"/>
              <a:t>fonds de commerce de marchand taillandier à </a:t>
            </a:r>
            <a:r>
              <a:rPr lang="fr-FR" sz="8800" dirty="0" smtClean="0"/>
              <a:t>Bourg-Achard </a:t>
            </a:r>
          </a:p>
          <a:p>
            <a:pPr marL="400050" lvl="1" indent="0">
              <a:buNone/>
            </a:pPr>
            <a:r>
              <a:rPr lang="fr-FR" sz="8800" dirty="0" smtClean="0"/>
              <a:t>    valeur </a:t>
            </a:r>
            <a:r>
              <a:rPr lang="fr-FR" sz="8800" dirty="0"/>
              <a:t>2000 </a:t>
            </a:r>
            <a:r>
              <a:rPr lang="fr-FR" sz="8800" dirty="0" smtClean="0"/>
              <a:t> Frs</a:t>
            </a:r>
            <a:endParaRPr lang="fr-FR" sz="8800" dirty="0"/>
          </a:p>
          <a:p>
            <a:pPr marL="400050" lvl="1" indent="0">
              <a:buNone/>
            </a:pPr>
            <a:r>
              <a:rPr lang="fr-FR" sz="8800" dirty="0" smtClean="0"/>
              <a:t>-  Les linges, habits, vêtements , divers meubles</a:t>
            </a:r>
          </a:p>
          <a:p>
            <a:pPr marL="400050" lvl="1" indent="0">
              <a:buNone/>
            </a:pPr>
            <a:r>
              <a:rPr lang="fr-FR" sz="8800" dirty="0" smtClean="0"/>
              <a:t>-  Objets</a:t>
            </a:r>
            <a:r>
              <a:rPr lang="fr-FR" sz="8800" dirty="0"/>
              <a:t>, mobiliers et créances d’une valeur 3000 Frs</a:t>
            </a:r>
          </a:p>
          <a:p>
            <a:pPr marL="400050" lvl="1" indent="0">
              <a:buNone/>
            </a:pPr>
            <a:r>
              <a:rPr lang="fr-FR" sz="8800" dirty="0" smtClean="0"/>
              <a:t>-  La </a:t>
            </a:r>
            <a:r>
              <a:rPr lang="fr-FR" sz="8800" dirty="0"/>
              <a:t>moitié de cour en herbe à </a:t>
            </a:r>
            <a:r>
              <a:rPr lang="fr-FR" sz="8800" dirty="0" err="1" smtClean="0"/>
              <a:t>Cauverville</a:t>
            </a:r>
            <a:r>
              <a:rPr lang="fr-FR" sz="8800" dirty="0" smtClean="0"/>
              <a:t>-en-Roumois 17 ares</a:t>
            </a:r>
          </a:p>
          <a:p>
            <a:pPr marL="400050" lvl="1" indent="0">
              <a:buNone/>
            </a:pPr>
            <a:endParaRPr lang="fr-FR" sz="8800" dirty="0"/>
          </a:p>
          <a:p>
            <a:pPr marL="0" indent="0">
              <a:buNone/>
            </a:pPr>
            <a:r>
              <a:rPr lang="fr-FR" sz="8800" dirty="0"/>
              <a:t> </a:t>
            </a:r>
          </a:p>
          <a:p>
            <a:pPr marL="0" lvl="0" indent="0">
              <a:buNone/>
            </a:pPr>
            <a:endParaRPr lang="fr-FR" sz="8800" dirty="0" smtClean="0"/>
          </a:p>
        </p:txBody>
      </p:sp>
    </p:spTree>
    <p:extLst>
      <p:ext uri="{BB962C8B-B14F-4D97-AF65-F5344CB8AC3E}">
        <p14:creationId xmlns:p14="http://schemas.microsoft.com/office/powerpoint/2010/main" val="34505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200" dirty="0"/>
              <a:t>Tous les mobiliers garnissant les lieux où ils vivent appartiennent à l’épouse</a:t>
            </a:r>
          </a:p>
          <a:p>
            <a:pPr lvl="0">
              <a:lnSpc>
                <a:spcPct val="170000"/>
              </a:lnSpc>
              <a:buBlip>
                <a:blip r:embed="rId2"/>
              </a:buBlip>
            </a:pPr>
            <a:r>
              <a:rPr lang="fr-FR" sz="2200" dirty="0" smtClean="0"/>
              <a:t>Les </a:t>
            </a:r>
            <a:r>
              <a:rPr lang="fr-FR" sz="2200" dirty="0"/>
              <a:t>2 époux se font une donation mutuelle au dernier vivant :</a:t>
            </a:r>
          </a:p>
          <a:p>
            <a:pPr marL="400050" lvl="1" indent="0">
              <a:buNone/>
            </a:pPr>
            <a:r>
              <a:rPr lang="fr-FR" sz="2200" dirty="0" smtClean="0"/>
              <a:t>-  Le </a:t>
            </a:r>
            <a:r>
              <a:rPr lang="fr-FR" sz="2200" dirty="0"/>
              <a:t>futur époux au profit de la future de la pleine propriété de tous les biens meubles et immeubles qu’il laissera au jour du </a:t>
            </a:r>
            <a:r>
              <a:rPr lang="fr-FR" sz="2200" dirty="0" smtClean="0"/>
              <a:t>décès</a:t>
            </a:r>
          </a:p>
          <a:p>
            <a:pPr marL="400050" lvl="1" indent="0">
              <a:lnSpc>
                <a:spcPts val="1100"/>
              </a:lnSpc>
              <a:spcBef>
                <a:spcPts val="0"/>
              </a:spcBef>
              <a:buNone/>
            </a:pPr>
            <a:endParaRPr lang="fr-FR" sz="2200" dirty="0"/>
          </a:p>
          <a:p>
            <a:pPr marL="400050" lvl="1" indent="0">
              <a:buNone/>
            </a:pPr>
            <a:r>
              <a:rPr lang="fr-FR" sz="2200" dirty="0"/>
              <a:t>-  la future épouse au profit du </a:t>
            </a:r>
            <a:r>
              <a:rPr lang="fr-FR" sz="2200" dirty="0" smtClean="0"/>
              <a:t>futur </a:t>
            </a:r>
            <a:r>
              <a:rPr lang="fr-FR" sz="2200" dirty="0"/>
              <a:t>de la jouissance de tous les biens meubles et immeubles qu’elle laissera au jour du décès</a:t>
            </a:r>
          </a:p>
          <a:p>
            <a:pPr marL="0" indent="0">
              <a:buNone/>
            </a:pPr>
            <a:r>
              <a:rPr lang="fr-FR" sz="2200" dirty="0"/>
              <a:t> </a:t>
            </a:r>
            <a:endParaRPr lang="fr-FR" sz="2200" dirty="0" smtClean="0"/>
          </a:p>
          <a:p>
            <a:pPr marL="0" lvl="0" indent="0">
              <a:buNone/>
            </a:pPr>
            <a:r>
              <a:rPr lang="fr-FR" sz="2200" i="1" dirty="0" smtClean="0"/>
              <a:t>Il </a:t>
            </a:r>
            <a:r>
              <a:rPr lang="fr-FR" sz="2200" i="1" dirty="0"/>
              <a:t>n’est absolument pas question des enfants : </a:t>
            </a:r>
            <a:endParaRPr lang="fr-FR" sz="2200" dirty="0"/>
          </a:p>
          <a:p>
            <a:pPr marL="457200" lvl="1" indent="0">
              <a:buNone/>
            </a:pPr>
            <a:r>
              <a:rPr lang="fr-FR" sz="2200" dirty="0"/>
              <a:t>Pierre Théodore est dit « </a:t>
            </a:r>
            <a:r>
              <a:rPr lang="fr-FR" sz="2200" u="sng" dirty="0"/>
              <a:t>veuf sans enfant</a:t>
            </a:r>
            <a:r>
              <a:rPr lang="fr-FR" sz="2200" dirty="0"/>
              <a:t> », mais à cette date sa fille Albertine Alphonsine LECOEUR qu’il avait reconnue à sa naissance n’avait pas encore fait sa demande de rectification – elle était donc encore sa fille légitime</a:t>
            </a:r>
          </a:p>
          <a:p>
            <a:pPr marL="457200" lvl="1" indent="0">
              <a:buNone/>
            </a:pPr>
            <a:r>
              <a:rPr lang="fr-FR" sz="2200" dirty="0"/>
              <a:t>et rien n’est dit pour Marie Rosalie qui a 5 enfants reconnus encore vivants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3380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3384376" cy="48172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b="1" dirty="0" smtClean="0"/>
              <a:t>clos-masure</a:t>
            </a:r>
            <a:r>
              <a:rPr lang="fr-FR" dirty="0" smtClean="0"/>
              <a:t>, </a:t>
            </a:r>
            <a:r>
              <a:rPr lang="fr-FR" b="1" dirty="0" smtClean="0"/>
              <a:t>cour-masure</a:t>
            </a:r>
            <a:r>
              <a:rPr lang="fr-FR" dirty="0" smtClean="0"/>
              <a:t>, ou </a:t>
            </a:r>
            <a:r>
              <a:rPr lang="fr-FR" b="1" dirty="0"/>
              <a:t>c</a:t>
            </a:r>
            <a:r>
              <a:rPr lang="fr-FR" b="1" dirty="0" smtClean="0"/>
              <a:t>our </a:t>
            </a:r>
            <a:r>
              <a:rPr lang="fr-FR" dirty="0" smtClean="0"/>
              <a:t>est une prairie, plantée d’arbres fruitiers, entourée d'un talus planté d'arbres de haute taille qui abritent une ferme à bâtiments dispersés . </a:t>
            </a:r>
          </a:p>
          <a:p>
            <a:pPr marL="0" indent="0">
              <a:buNone/>
            </a:pPr>
            <a:r>
              <a:rPr lang="fr-FR" dirty="0" smtClean="0"/>
              <a:t>Typiquement cauchois (Pays de Caux, vallée de la Seine qui déborde sur le Roumois et la plaine du Neubourg)</a:t>
            </a:r>
          </a:p>
          <a:p>
            <a:endParaRPr lang="fr-FR" dirty="0"/>
          </a:p>
        </p:txBody>
      </p:sp>
      <p:pic>
        <p:nvPicPr>
          <p:cNvPr id="1026" name="Picture 2" descr="Plan type d'un clos-m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77487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</a:rPr>
              <a:t>Cour-Masure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9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fr-FR" sz="2200" b="1" dirty="0"/>
              <a:t>Marie Rosalie FOUQUET </a:t>
            </a:r>
            <a:r>
              <a:rPr lang="fr-FR" sz="2200" dirty="0"/>
              <a:t>décède en premier en 1881 </a:t>
            </a:r>
            <a:r>
              <a:rPr lang="fr-FR" sz="2200" dirty="0" smtClean="0"/>
              <a:t>(67 ans) à </a:t>
            </a:r>
            <a:r>
              <a:rPr lang="fr-FR" sz="2200" dirty="0" err="1"/>
              <a:t>Honguemare-Guenouville</a:t>
            </a:r>
            <a:r>
              <a:rPr lang="fr-FR" sz="2200" dirty="0"/>
              <a:t> </a:t>
            </a:r>
            <a:r>
              <a:rPr lang="fr-FR" sz="2200" dirty="0" smtClean="0"/>
              <a:t>où résident le couple</a:t>
            </a:r>
            <a:endParaRPr lang="fr-FR" sz="2200" dirty="0"/>
          </a:p>
          <a:p>
            <a:pPr marL="400050" lvl="1" indent="0">
              <a:lnSpc>
                <a:spcPts val="2300"/>
              </a:lnSpc>
              <a:buNone/>
            </a:pPr>
            <a:r>
              <a:rPr lang="fr-FR" sz="2200" dirty="0"/>
              <a:t>A priori Pierre Théodore LECOEUR hérite l’usufruit des biens de son épouse.</a:t>
            </a:r>
          </a:p>
          <a:p>
            <a:pPr marL="0" indent="0">
              <a:lnSpc>
                <a:spcPts val="2300"/>
              </a:lnSpc>
              <a:buNone/>
            </a:pPr>
            <a:r>
              <a:rPr lang="fr-FR" sz="2200" dirty="0"/>
              <a:t>  </a:t>
            </a:r>
          </a:p>
          <a:p>
            <a:pPr>
              <a:lnSpc>
                <a:spcPts val="2300"/>
              </a:lnSpc>
            </a:pPr>
            <a:r>
              <a:rPr lang="fr-FR" sz="2200" b="1" dirty="0"/>
              <a:t>Pierre Théodore LECOEUR </a:t>
            </a:r>
            <a:r>
              <a:rPr lang="fr-FR" sz="2200" dirty="0"/>
              <a:t>décède en 1883 (</a:t>
            </a:r>
            <a:r>
              <a:rPr lang="fr-FR" sz="2200" dirty="0" smtClean="0"/>
              <a:t>78 ans) au </a:t>
            </a:r>
            <a:r>
              <a:rPr lang="fr-FR" sz="2200" dirty="0"/>
              <a:t>Bosc-Roger-en-Roumois où il </a:t>
            </a:r>
            <a:r>
              <a:rPr lang="fr-FR" sz="2200" dirty="0" smtClean="0"/>
              <a:t>réside</a:t>
            </a:r>
          </a:p>
          <a:p>
            <a:pPr marL="400050" lvl="1" indent="0">
              <a:lnSpc>
                <a:spcPts val="2300"/>
              </a:lnSpc>
              <a:buNone/>
            </a:pPr>
            <a:r>
              <a:rPr lang="fr-FR" sz="2200" dirty="0"/>
              <a:t>L</a:t>
            </a:r>
            <a:r>
              <a:rPr lang="fr-FR" sz="2200" dirty="0" smtClean="0"/>
              <a:t>e </a:t>
            </a:r>
            <a:r>
              <a:rPr lang="fr-FR" sz="2200" dirty="0"/>
              <a:t>décès est déclaré par Albert Théodore FOUQUET son plus jeune fils qui est décrit comme « </a:t>
            </a:r>
            <a:r>
              <a:rPr lang="fr-FR" sz="2200" dirty="0" smtClean="0"/>
              <a:t>beau-fils </a:t>
            </a:r>
            <a:r>
              <a:rPr lang="fr-FR" sz="2200" dirty="0"/>
              <a:t>du défunt </a:t>
            </a:r>
            <a:r>
              <a:rPr lang="fr-FR" sz="2200" dirty="0" smtClean="0"/>
              <a:t>» et </a:t>
            </a:r>
            <a:r>
              <a:rPr lang="fr-FR" sz="2200" dirty="0"/>
              <a:t>qui demeure aussi dans la même commune.</a:t>
            </a:r>
          </a:p>
          <a:p>
            <a:pPr marL="0" indent="0">
              <a:lnSpc>
                <a:spcPts val="2300"/>
              </a:lnSpc>
              <a:buNone/>
            </a:pPr>
            <a:r>
              <a:rPr lang="fr-FR" sz="2200" dirty="0"/>
              <a:t> </a:t>
            </a:r>
          </a:p>
          <a:p>
            <a:pPr>
              <a:lnSpc>
                <a:spcPts val="2300"/>
              </a:lnSpc>
            </a:pPr>
            <a:r>
              <a:rPr lang="fr-FR" sz="2200" dirty="0"/>
              <a:t>Qui hérite de Pierre Théodore ?  </a:t>
            </a:r>
          </a:p>
          <a:p>
            <a:pPr marL="400050" lvl="1" indent="0">
              <a:lnSpc>
                <a:spcPts val="2300"/>
              </a:lnSpc>
              <a:buNone/>
            </a:pPr>
            <a:r>
              <a:rPr lang="fr-FR" sz="2200" dirty="0"/>
              <a:t>Ses frères pour ses biens propres ? </a:t>
            </a:r>
            <a:r>
              <a:rPr lang="fr-FR" sz="2200" dirty="0" err="1"/>
              <a:t>A-t-il</a:t>
            </a:r>
            <a:r>
              <a:rPr lang="fr-FR" sz="2200" dirty="0"/>
              <a:t> fait un testament au profit de ses enfants ?</a:t>
            </a:r>
          </a:p>
          <a:p>
            <a:pPr marL="400050" lvl="1" indent="0">
              <a:lnSpc>
                <a:spcPts val="2300"/>
              </a:lnSpc>
              <a:buNone/>
            </a:pPr>
            <a:r>
              <a:rPr lang="fr-FR" sz="2200" dirty="0"/>
              <a:t>Les biens en usufruit provenant de Rosalie FOUQUET doivent revenir à ses enfants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9238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7"/>
            <a:ext cx="7931224" cy="51845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fr-FR" sz="2800" b="1" i="1" dirty="0" smtClean="0"/>
              <a:t>Marie Rosalie FOUQUET </a:t>
            </a: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fr-FR" sz="2800" b="1" i="1" dirty="0"/>
              <a:t> </a:t>
            </a:r>
            <a:r>
              <a:rPr lang="fr-FR" sz="2800" b="1" i="1" dirty="0" smtClean="0"/>
              <a:t>    </a:t>
            </a:r>
            <a:r>
              <a:rPr lang="fr-FR" sz="2800" i="1" dirty="0" smtClean="0"/>
              <a:t>est née </a:t>
            </a:r>
            <a:r>
              <a:rPr lang="fr-FR" sz="2800" i="1" dirty="0"/>
              <a:t>le </a:t>
            </a:r>
            <a:r>
              <a:rPr lang="fr-FR" sz="2800" i="1" dirty="0" smtClean="0"/>
              <a:t>3 mai 1814  </a:t>
            </a:r>
            <a:r>
              <a:rPr lang="fr-FR" sz="2800" i="1" dirty="0"/>
              <a:t>à </a:t>
            </a:r>
            <a:r>
              <a:rPr lang="fr-FR" sz="2800" i="1" dirty="0" err="1" smtClean="0"/>
              <a:t>Brestot</a:t>
            </a:r>
            <a:r>
              <a:rPr lang="fr-FR" sz="2800" i="1" dirty="0" smtClean="0"/>
              <a:t> </a:t>
            </a:r>
            <a:r>
              <a:rPr lang="fr-FR" sz="2800" i="1" dirty="0"/>
              <a:t>(Eure</a:t>
            </a:r>
            <a:r>
              <a:rPr lang="fr-FR" sz="2800" i="1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2800" b="1" i="1" dirty="0" smtClean="0"/>
              <a:t>     </a:t>
            </a:r>
            <a:r>
              <a:rPr lang="fr-FR" sz="2800" i="1" dirty="0" smtClean="0"/>
              <a:t>dernière d’une famille de 7 enfants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2800" i="1" dirty="0" smtClean="0"/>
              <a:t>     son père est ouvrier </a:t>
            </a:r>
            <a:r>
              <a:rPr lang="fr-FR" sz="2800" i="1" dirty="0" err="1" smtClean="0"/>
              <a:t>filassier</a:t>
            </a:r>
            <a:endParaRPr lang="fr-FR" sz="2800" dirty="0" smtClean="0"/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endParaRPr lang="fr-FR" sz="3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6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+mn-lt"/>
                <a:ea typeface="+mn-ea"/>
                <a:cs typeface="+mn-cs"/>
              </a:rPr>
              <a:t>Testament le 30 mars 1883 </a:t>
            </a:r>
            <a:r>
              <a:rPr lang="fr-FR" sz="2400" b="1" dirty="0" smtClean="0">
                <a:latin typeface="+mn-lt"/>
                <a:ea typeface="+mn-ea"/>
                <a:cs typeface="+mn-cs"/>
              </a:rPr>
              <a:t>(4 mois avant son décès)</a:t>
            </a:r>
            <a:br>
              <a:rPr lang="fr-FR" sz="2400" b="1" dirty="0" smtClean="0">
                <a:latin typeface="+mn-lt"/>
                <a:ea typeface="+mn-ea"/>
                <a:cs typeface="+mn-cs"/>
              </a:rPr>
            </a:br>
            <a:r>
              <a:rPr lang="fr-FR" sz="2400" b="1" dirty="0" smtClean="0">
                <a:latin typeface="+mn-lt"/>
                <a:ea typeface="+mn-ea"/>
                <a:cs typeface="+mn-cs"/>
              </a:rPr>
              <a:t>par </a:t>
            </a:r>
            <a:r>
              <a:rPr lang="fr-FR" sz="2400" b="1" dirty="0">
                <a:latin typeface="+mn-lt"/>
                <a:ea typeface="+mn-ea"/>
                <a:cs typeface="+mn-cs"/>
              </a:rPr>
              <a:t>Me Leroux de </a:t>
            </a:r>
            <a:r>
              <a:rPr lang="fr-FR" sz="2400" b="1" dirty="0" err="1" smtClean="0">
                <a:latin typeface="+mn-lt"/>
                <a:ea typeface="+mn-ea"/>
                <a:cs typeface="+mn-cs"/>
              </a:rPr>
              <a:t>Bourgtheroulde</a:t>
            </a:r>
            <a:endParaRPr lang="fr-FR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80920" cy="468052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«   …  Albert </a:t>
            </a:r>
            <a:r>
              <a:rPr lang="fr-FR" sz="2000" b="1" dirty="0">
                <a:solidFill>
                  <a:schemeClr val="tx1"/>
                </a:solidFill>
              </a:rPr>
              <a:t>Théodore </a:t>
            </a:r>
            <a:r>
              <a:rPr lang="fr-FR" sz="2000" b="1" dirty="0" err="1">
                <a:solidFill>
                  <a:schemeClr val="tx1"/>
                </a:solidFill>
              </a:rPr>
              <a:t>Foulquet</a:t>
            </a:r>
            <a:r>
              <a:rPr lang="fr-FR" sz="2000" dirty="0">
                <a:solidFill>
                  <a:schemeClr val="tx1"/>
                </a:solidFill>
              </a:rPr>
              <a:t> maréchal </a:t>
            </a:r>
            <a:r>
              <a:rPr lang="fr-FR" sz="2000" dirty="0" err="1">
                <a:solidFill>
                  <a:schemeClr val="tx1"/>
                </a:solidFill>
              </a:rPr>
              <a:t>ferrand</a:t>
            </a:r>
            <a:r>
              <a:rPr lang="fr-FR" sz="2000" dirty="0">
                <a:solidFill>
                  <a:schemeClr val="tx1"/>
                </a:solidFill>
              </a:rPr>
              <a:t> demeurant à </a:t>
            </a:r>
            <a:r>
              <a:rPr lang="fr-FR" sz="2000" dirty="0" err="1">
                <a:solidFill>
                  <a:schemeClr val="tx1"/>
                </a:solidFill>
              </a:rPr>
              <a:t>Boscroger</a:t>
            </a:r>
            <a:r>
              <a:rPr lang="fr-FR" sz="2000" dirty="0">
                <a:solidFill>
                  <a:schemeClr val="tx1"/>
                </a:solidFill>
              </a:rPr>
              <a:t> avec moi et </a:t>
            </a:r>
            <a:r>
              <a:rPr lang="fr-FR" sz="2000" b="1" dirty="0">
                <a:solidFill>
                  <a:schemeClr val="tx1"/>
                </a:solidFill>
              </a:rPr>
              <a:t>Joséphine Alexandrine </a:t>
            </a:r>
            <a:r>
              <a:rPr lang="fr-FR" sz="2000" b="1" dirty="0" err="1">
                <a:solidFill>
                  <a:schemeClr val="tx1"/>
                </a:solidFill>
              </a:rPr>
              <a:t>Foulquet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épouse de Désiré Lucien Delphin BOURGEOIS coiffeur avec lequel elle demeure à Elbeuf sur Seine rue du </a:t>
            </a:r>
            <a:r>
              <a:rPr lang="fr-FR" sz="2000" dirty="0" err="1">
                <a:solidFill>
                  <a:schemeClr val="tx1"/>
                </a:solidFill>
              </a:rPr>
              <a:t>Glayeul</a:t>
            </a:r>
            <a:r>
              <a:rPr lang="fr-FR" sz="2000" dirty="0">
                <a:solidFill>
                  <a:schemeClr val="tx1"/>
                </a:solidFill>
              </a:rPr>
              <a:t> tout ce que je laisserai au jour de mon décès en biens meubles et immeubles sans aucune exception; à cet effet je les institue mes légataires universels en pleine et </a:t>
            </a:r>
            <a:r>
              <a:rPr lang="fr-FR" sz="2000" dirty="0" err="1">
                <a:solidFill>
                  <a:schemeClr val="tx1"/>
                </a:solidFill>
              </a:rPr>
              <a:t>alsolue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propriété 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……</a:t>
            </a:r>
          </a:p>
          <a:p>
            <a:r>
              <a:rPr lang="fr-FR" sz="2000" dirty="0">
                <a:solidFill>
                  <a:schemeClr val="tx1"/>
                </a:solidFill>
              </a:rPr>
              <a:t>Le dit acte fait </a:t>
            </a:r>
            <a:r>
              <a:rPr lang="fr-FR" sz="2000" dirty="0" smtClean="0">
                <a:solidFill>
                  <a:schemeClr val="tx1"/>
                </a:solidFill>
              </a:rPr>
              <a:t>à </a:t>
            </a:r>
            <a:r>
              <a:rPr lang="fr-FR" sz="2000" dirty="0" err="1" smtClean="0">
                <a:solidFill>
                  <a:schemeClr val="tx1"/>
                </a:solidFill>
              </a:rPr>
              <a:t>Boscroger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hameau de la Queue Bourguignon au domicile du comparant dans une chambre </a:t>
            </a:r>
            <a:r>
              <a:rPr lang="fr-FR" sz="2000">
                <a:solidFill>
                  <a:schemeClr val="tx1"/>
                </a:solidFill>
              </a:rPr>
              <a:t>au </a:t>
            </a:r>
            <a:r>
              <a:rPr lang="fr-FR" sz="2000" smtClean="0">
                <a:solidFill>
                  <a:schemeClr val="tx1"/>
                </a:solidFill>
              </a:rPr>
              <a:t>rez</a:t>
            </a:r>
            <a:r>
              <a:rPr lang="fr-FR" sz="2000" smtClean="0">
                <a:solidFill>
                  <a:schemeClr val="tx1"/>
                </a:solidFill>
              </a:rPr>
              <a:t>-</a:t>
            </a:r>
            <a:r>
              <a:rPr lang="fr-FR" sz="2000" smtClean="0">
                <a:solidFill>
                  <a:schemeClr val="tx1"/>
                </a:solidFill>
              </a:rPr>
              <a:t>de-chaussée </a:t>
            </a:r>
            <a:r>
              <a:rPr lang="fr-FR" sz="2000" dirty="0">
                <a:solidFill>
                  <a:schemeClr val="tx1"/>
                </a:solidFill>
              </a:rPr>
              <a:t>éclairée par une fenêtre donnant sur la route d’Elbeuf et une autre sur un terrain </a:t>
            </a:r>
            <a:r>
              <a:rPr lang="fr-FR" sz="2000" dirty="0" smtClean="0">
                <a:solidFill>
                  <a:schemeClr val="tx1"/>
                </a:solidFill>
              </a:rPr>
              <a:t>vague …» 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Seuls 2 des 5 enfants héritent ,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Désiré Théodore et Armand Célestin ainsi qu’une petite fille, fille d’ Albertine Alphonsine décédée sont exclus , </a:t>
            </a:r>
            <a:r>
              <a:rPr lang="fr-FR" sz="2000" i="1" dirty="0" smtClean="0">
                <a:solidFill>
                  <a:schemeClr val="tx1"/>
                </a:solidFill>
              </a:rPr>
              <a:t>pourquoi</a:t>
            </a:r>
            <a:r>
              <a:rPr lang="fr-FR" sz="2000" dirty="0" smtClean="0">
                <a:solidFill>
                  <a:schemeClr val="tx1"/>
                </a:solidFill>
              </a:rPr>
              <a:t> ?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832648"/>
          </a:xfrm>
        </p:spPr>
        <p:txBody>
          <a:bodyPr>
            <a:noAutofit/>
          </a:bodyPr>
          <a:lstStyle/>
          <a:p>
            <a:r>
              <a:rPr lang="fr-FR" sz="2200" dirty="0" smtClean="0"/>
              <a:t>Le </a:t>
            </a:r>
            <a:r>
              <a:rPr lang="fr-FR" sz="2200" dirty="0"/>
              <a:t>fils </a:t>
            </a:r>
            <a:r>
              <a:rPr lang="fr-FR" sz="2200" b="1" dirty="0"/>
              <a:t>Désiré </a:t>
            </a:r>
            <a:r>
              <a:rPr lang="fr-FR" sz="2200" b="1" dirty="0" smtClean="0"/>
              <a:t>Théodore FOUQUET </a:t>
            </a:r>
            <a:r>
              <a:rPr lang="fr-FR" sz="2200" dirty="0"/>
              <a:t>après avoir été taillandier à </a:t>
            </a:r>
            <a:r>
              <a:rPr lang="fr-FR" sz="2200" dirty="0" err="1"/>
              <a:t>Hauville</a:t>
            </a:r>
            <a:r>
              <a:rPr lang="fr-FR" sz="2200" dirty="0"/>
              <a:t> au moment de son mariage, sera taillandier à Bourg-Achard, vraisemblablement dans la taillanderie qu’avait héritée sa </a:t>
            </a:r>
            <a:r>
              <a:rPr lang="fr-FR" sz="2200" dirty="0" smtClean="0"/>
              <a:t>mère.</a:t>
            </a:r>
          </a:p>
          <a:p>
            <a:pPr marL="400050" lvl="1" indent="0">
              <a:buNone/>
            </a:pPr>
            <a:r>
              <a:rPr lang="fr-FR" sz="2200" dirty="0" smtClean="0"/>
              <a:t>Il </a:t>
            </a:r>
            <a:r>
              <a:rPr lang="fr-FR" sz="2200" dirty="0"/>
              <a:t>apparaît </a:t>
            </a:r>
            <a:r>
              <a:rPr lang="fr-FR" sz="2200" dirty="0" smtClean="0"/>
              <a:t>avec femme et enfants dans </a:t>
            </a:r>
            <a:r>
              <a:rPr lang="fr-FR" sz="2200" dirty="0"/>
              <a:t>les recensements de Bourg-Achard en 1891-1896-1901-1906 en tant que </a:t>
            </a:r>
            <a:r>
              <a:rPr lang="fr-FR" sz="2200" dirty="0" smtClean="0"/>
              <a:t>maréchal ou taillandier</a:t>
            </a:r>
            <a:r>
              <a:rPr lang="fr-FR" sz="2200" dirty="0"/>
              <a:t>. </a:t>
            </a:r>
            <a:endParaRPr lang="fr-FR" sz="2200" dirty="0" smtClean="0"/>
          </a:p>
          <a:p>
            <a:pPr marL="400050" lvl="1" indent="0">
              <a:buNone/>
            </a:pPr>
            <a:r>
              <a:rPr lang="fr-FR" sz="2200" dirty="0" smtClean="0"/>
              <a:t>Décès </a:t>
            </a:r>
            <a:r>
              <a:rPr lang="fr-FR" sz="2200" dirty="0"/>
              <a:t>en 1908 </a:t>
            </a:r>
            <a:r>
              <a:rPr lang="fr-FR" sz="2200" dirty="0" smtClean="0"/>
              <a:t>(70 ans) à </a:t>
            </a:r>
            <a:r>
              <a:rPr lang="fr-FR" sz="2200" dirty="0"/>
              <a:t>Bourg- </a:t>
            </a:r>
            <a:r>
              <a:rPr lang="fr-FR" sz="2200" dirty="0" smtClean="0"/>
              <a:t>Achard. </a:t>
            </a:r>
          </a:p>
          <a:p>
            <a:pPr marL="400050" lvl="1" indent="0">
              <a:buNone/>
            </a:pPr>
            <a:r>
              <a:rPr lang="fr-FR" sz="2200" dirty="0" smtClean="0"/>
              <a:t>Son fils Gaston est maréchal au recensement de 1911</a:t>
            </a:r>
            <a:endParaRPr lang="fr-FR" sz="22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fr-FR" sz="2200" dirty="0"/>
          </a:p>
          <a:p>
            <a:pPr>
              <a:spcBef>
                <a:spcPts val="0"/>
              </a:spcBef>
            </a:pPr>
            <a:r>
              <a:rPr lang="fr-FR" sz="2200" b="1" dirty="0"/>
              <a:t>Amand Célestin </a:t>
            </a:r>
            <a:r>
              <a:rPr lang="fr-FR" sz="2200" b="1" dirty="0" smtClean="0"/>
              <a:t>FOUQUET </a:t>
            </a:r>
            <a:r>
              <a:rPr lang="fr-FR" sz="2200" dirty="0" smtClean="0"/>
              <a:t>apparait </a:t>
            </a:r>
            <a:r>
              <a:rPr lang="fr-FR" sz="2200" dirty="0"/>
              <a:t>dans les recensements de </a:t>
            </a:r>
            <a:r>
              <a:rPr lang="fr-FR" sz="2200" dirty="0" err="1"/>
              <a:t>Flancourt</a:t>
            </a:r>
            <a:r>
              <a:rPr lang="fr-FR" sz="2200" dirty="0"/>
              <a:t> comme maréchal jusqu’en 1906, pas de décès jusqu’en 1912 sur TD de </a:t>
            </a:r>
            <a:r>
              <a:rPr lang="fr-FR" sz="2200" dirty="0" err="1"/>
              <a:t>Flancourt</a:t>
            </a:r>
            <a:r>
              <a:rPr lang="fr-FR" sz="2200" dirty="0"/>
              <a:t>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fr-FR" sz="2200" dirty="0"/>
          </a:p>
          <a:p>
            <a:pPr>
              <a:spcBef>
                <a:spcPts val="0"/>
              </a:spcBef>
            </a:pPr>
            <a:r>
              <a:rPr lang="fr-FR" sz="2200" b="1" dirty="0" smtClean="0"/>
              <a:t>Théodore Albert FOUQUET </a:t>
            </a:r>
            <a:r>
              <a:rPr lang="fr-FR" sz="2200" dirty="0" smtClean="0"/>
              <a:t>maréchal </a:t>
            </a:r>
            <a:r>
              <a:rPr lang="fr-FR" sz="2200" dirty="0"/>
              <a:t>décède en </a:t>
            </a:r>
            <a:r>
              <a:rPr lang="fr-FR" sz="2200" dirty="0" smtClean="0"/>
              <a:t>1885 (33 ans) </a:t>
            </a:r>
            <a:r>
              <a:rPr lang="fr-FR" sz="2200" dirty="0"/>
              <a:t>à Routot.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fr-FR" sz="2200" dirty="0"/>
          </a:p>
          <a:p>
            <a:pPr>
              <a:spcBef>
                <a:spcPts val="0"/>
              </a:spcBef>
            </a:pPr>
            <a:r>
              <a:rPr lang="fr-FR" sz="2200" b="1" dirty="0" smtClean="0"/>
              <a:t>Alexandrine </a:t>
            </a:r>
            <a:r>
              <a:rPr lang="fr-FR" sz="2200" b="1" dirty="0"/>
              <a:t>Joséphine FOUQUET </a:t>
            </a:r>
            <a:r>
              <a:rPr lang="fr-FR" sz="2200" dirty="0"/>
              <a:t>vit à Elbeuf avec son mari coiffeur, décès en </a:t>
            </a:r>
            <a:r>
              <a:rPr lang="fr-FR" sz="2200" dirty="0" smtClean="0"/>
              <a:t>1901 (56 ans).</a:t>
            </a:r>
            <a:endParaRPr lang="fr-FR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207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73247" cy="51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404664"/>
            <a:ext cx="7992888" cy="58326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/>
              <a:t> </a:t>
            </a:r>
            <a:endParaRPr lang="fr-FR" dirty="0" smtClean="0"/>
          </a:p>
          <a:p>
            <a:pPr marL="0" indent="0">
              <a:buNone/>
            </a:pPr>
            <a:r>
              <a:rPr lang="fr-FR" sz="7000" dirty="0" smtClean="0"/>
              <a:t>Les 2 premiers enfants vont naître à </a:t>
            </a:r>
            <a:r>
              <a:rPr lang="fr-FR" sz="7000" dirty="0" err="1" smtClean="0"/>
              <a:t>Appeville-Annebault</a:t>
            </a:r>
            <a:r>
              <a:rPr lang="fr-FR" sz="7000" dirty="0" smtClean="0"/>
              <a:t> au domicile de leur père Pierre Théodore LECOEUR (et de sa femme légitime) où la mère Marie Rosalie est domestique.</a:t>
            </a:r>
          </a:p>
          <a:p>
            <a:pPr marL="0" indent="0">
              <a:buNone/>
            </a:pPr>
            <a:r>
              <a:rPr lang="fr-FR" sz="7000" dirty="0" smtClean="0"/>
              <a:t>C’est Pierre Théodore qui déclare les naissances et reconnait dans chaque acte </a:t>
            </a:r>
            <a:r>
              <a:rPr lang="fr-F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être le père</a:t>
            </a:r>
            <a:r>
              <a:rPr lang="fr-FR" sz="7000" dirty="0" smtClean="0"/>
              <a:t>, les enfants portent le nom de la mère </a:t>
            </a:r>
          </a:p>
          <a:p>
            <a:pPr marL="0" indent="0">
              <a:buNone/>
            </a:pPr>
            <a:endParaRPr lang="fr-FR" sz="72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7200" b="1" dirty="0" smtClean="0">
                <a:solidFill>
                  <a:srgbClr val="C00000"/>
                </a:solidFill>
              </a:rPr>
              <a:t>Théodore </a:t>
            </a:r>
            <a:r>
              <a:rPr lang="fr-FR" sz="7200" b="1" dirty="0" err="1" smtClean="0">
                <a:solidFill>
                  <a:srgbClr val="C00000"/>
                </a:solidFill>
              </a:rPr>
              <a:t>Maximillien</a:t>
            </a:r>
            <a:r>
              <a:rPr lang="fr-FR" sz="7200" b="1" dirty="0" smtClean="0">
                <a:solidFill>
                  <a:srgbClr val="C00000"/>
                </a:solidFill>
              </a:rPr>
              <a:t> FOUQUET  </a:t>
            </a:r>
          </a:p>
          <a:p>
            <a:pPr marL="0" lvl="0" indent="0">
              <a:buNone/>
            </a:pPr>
            <a:r>
              <a:rPr lang="fr-FR" sz="7200" dirty="0" smtClean="0"/>
              <a:t>              ° 29.04.1834   + 30.12.1836</a:t>
            </a:r>
          </a:p>
          <a:p>
            <a:pPr marL="0" lvl="0" indent="0">
              <a:buNone/>
            </a:pPr>
            <a:endParaRPr lang="fr-FR" sz="72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7200" b="1" dirty="0" err="1" smtClean="0">
                <a:solidFill>
                  <a:srgbClr val="C00000"/>
                </a:solidFill>
              </a:rPr>
              <a:t>Armante</a:t>
            </a:r>
            <a:r>
              <a:rPr lang="fr-FR" sz="7200" b="1" dirty="0" smtClean="0">
                <a:solidFill>
                  <a:srgbClr val="C00000"/>
                </a:solidFill>
              </a:rPr>
              <a:t> Désirée FOUQUET  </a:t>
            </a:r>
          </a:p>
          <a:p>
            <a:pPr marL="0" lvl="0" indent="0">
              <a:buNone/>
            </a:pPr>
            <a:r>
              <a:rPr lang="fr-FR" sz="7200" dirty="0" smtClean="0"/>
              <a:t>               ° 29.12.1835   + 10.01.1841</a:t>
            </a:r>
          </a:p>
        </p:txBody>
      </p:sp>
    </p:spTree>
    <p:extLst>
      <p:ext uri="{BB962C8B-B14F-4D97-AF65-F5344CB8AC3E}">
        <p14:creationId xmlns:p14="http://schemas.microsoft.com/office/powerpoint/2010/main" val="10165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7376" y="404664"/>
            <a:ext cx="346912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 </a:t>
            </a:r>
            <a:endParaRPr lang="fr-FR" dirty="0" smtClean="0"/>
          </a:p>
          <a:p>
            <a:pPr marL="0" indent="0">
              <a:buNone/>
            </a:pP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… est comparu le sieur Pierre </a:t>
            </a:r>
            <a:r>
              <a:rPr lang="fr-FR" sz="11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Théodor</a:t>
            </a: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LECOEUR </a:t>
            </a:r>
            <a:r>
              <a:rPr lang="fr-FR" sz="11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agé</a:t>
            </a: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de 26 ans maréchal … lequel nous a présenté un enfant de sexe masculin, </a:t>
            </a:r>
            <a:r>
              <a:rPr lang="fr-FR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d</a:t>
            </a: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uquel il déclare être le père né hier à </a:t>
            </a:r>
            <a:r>
              <a:rPr lang="fr-FR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m</a:t>
            </a: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idi de Marie Rose FOUQUET domestique chez lui, lequel enfant né en son domicile</a:t>
            </a:r>
            <a:r>
              <a:rPr lang="fr-FR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fr-FR" sz="11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… » </a:t>
            </a:r>
            <a:r>
              <a:rPr lang="fr-FR" sz="11200" dirty="0" smtClean="0">
                <a:solidFill>
                  <a:schemeClr val="tx2"/>
                </a:solidFill>
                <a:latin typeface="Script12 BT" panose="03080709030305060304" pitchFamily="65" charset="0"/>
              </a:rPr>
              <a:t> </a:t>
            </a:r>
          </a:p>
          <a:p>
            <a:pPr marL="0" indent="0">
              <a:buNone/>
            </a:pPr>
            <a:endParaRPr lang="fr-FR" sz="72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fr-FR" sz="5600" dirty="0" smtClean="0">
              <a:solidFill>
                <a:schemeClr val="tx2"/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fr-FR" sz="8000" dirty="0" smtClean="0">
                <a:solidFill>
                  <a:srgbClr val="FF0000"/>
                </a:solidFill>
              </a:rPr>
              <a:t>Enfant naturel dans la marge</a:t>
            </a:r>
            <a:endParaRPr lang="fr-FR" sz="80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5315855" cy="1872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5184"/>
            <a:ext cx="5315855" cy="38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En </a:t>
            </a:r>
            <a:r>
              <a:rPr lang="fr-FR" dirty="0"/>
              <a:t>1836 le couple s’installe à </a:t>
            </a:r>
            <a:r>
              <a:rPr lang="fr-FR" dirty="0" smtClean="0"/>
              <a:t>Bourg-Achard</a:t>
            </a:r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r>
              <a:rPr lang="fr-FR" dirty="0" smtClean="0"/>
              <a:t>Marie </a:t>
            </a:r>
            <a:r>
              <a:rPr lang="fr-FR" dirty="0"/>
              <a:t>Rosalie FOUQUET hérite de quelques biens dont </a:t>
            </a:r>
            <a:r>
              <a:rPr lang="fr-FR" dirty="0" smtClean="0"/>
              <a:t>une </a:t>
            </a:r>
            <a:r>
              <a:rPr lang="fr-FR" dirty="0"/>
              <a:t>taillanderie au décès de ses parents en 1836 et </a:t>
            </a:r>
            <a:r>
              <a:rPr lang="fr-FR" dirty="0" smtClean="0"/>
              <a:t>1837</a:t>
            </a:r>
          </a:p>
          <a:p>
            <a:pPr marL="0" indent="0">
              <a:buNone/>
            </a:pPr>
            <a:endParaRPr lang="fr-FR" sz="1500" dirty="0" smtClean="0"/>
          </a:p>
          <a:p>
            <a:pPr marL="0" indent="0">
              <a:buNone/>
            </a:pPr>
            <a:r>
              <a:rPr lang="fr-FR" dirty="0" smtClean="0"/>
              <a:t>Pierre </a:t>
            </a:r>
            <a:r>
              <a:rPr lang="fr-FR" dirty="0"/>
              <a:t>Théodore LECOEUR va exercer le métier de </a:t>
            </a:r>
            <a:r>
              <a:rPr lang="fr-FR" dirty="0" smtClean="0"/>
              <a:t>taillandier et </a:t>
            </a:r>
            <a:r>
              <a:rPr lang="fr-FR" dirty="0"/>
              <a:t>9 enfants vont naître au domicile commun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sz="2200" dirty="0" smtClean="0"/>
              <a:t>(</a:t>
            </a:r>
            <a:r>
              <a:rPr lang="fr-FR" sz="2200" i="1" dirty="0"/>
              <a:t>Le taillandier est un forgeron spécialisé dans la confection des outils </a:t>
            </a:r>
            <a:r>
              <a:rPr lang="fr-FR" sz="2200" i="1" dirty="0" smtClean="0"/>
              <a:t>tranchants)</a:t>
            </a:r>
            <a:endParaRPr lang="fr-FR" sz="2200" dirty="0" smtClean="0"/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r>
              <a:rPr lang="fr-FR" dirty="0"/>
              <a:t>La mère est qualifiée selon les actes de : </a:t>
            </a:r>
            <a:r>
              <a:rPr lang="fr-FR" i="1" dirty="0"/>
              <a:t>domestique, servante, taillandière, </a:t>
            </a:r>
            <a:r>
              <a:rPr lang="fr-FR" i="1" dirty="0" smtClean="0"/>
              <a:t>ménagère, sans profession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35280" cy="557748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3000" dirty="0" smtClean="0"/>
              <a:t>Les </a:t>
            </a:r>
            <a:r>
              <a:rPr lang="fr-FR" sz="3000" dirty="0"/>
              <a:t>3 enfants </a:t>
            </a:r>
            <a:r>
              <a:rPr lang="fr-FR" sz="3000" dirty="0" smtClean="0"/>
              <a:t>premiers enfants nés à Bourg-Achard portent </a:t>
            </a:r>
            <a:r>
              <a:rPr lang="fr-FR" sz="3000" dirty="0"/>
              <a:t>le nom du </a:t>
            </a:r>
            <a:r>
              <a:rPr lang="fr-FR" sz="3000" dirty="0" smtClean="0"/>
              <a:t>père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3000" dirty="0"/>
              <a:t>C</a:t>
            </a:r>
            <a:r>
              <a:rPr lang="fr-FR" sz="3000" dirty="0" smtClean="0"/>
              <a:t>’est </a:t>
            </a:r>
            <a:r>
              <a:rPr lang="fr-FR" sz="3000" dirty="0"/>
              <a:t>lui qui déclare leur naissance </a:t>
            </a:r>
            <a:r>
              <a:rPr lang="fr-FR" sz="3000" dirty="0" smtClean="0"/>
              <a:t>avec reconnaissance d’enfant</a:t>
            </a:r>
          </a:p>
          <a:p>
            <a:pPr marL="85725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sz="3000" b="1" dirty="0" smtClean="0">
                <a:solidFill>
                  <a:srgbClr val="C00000"/>
                </a:solidFill>
              </a:rPr>
              <a:t>Désiré </a:t>
            </a:r>
            <a:r>
              <a:rPr lang="fr-FR" sz="3000" b="1" dirty="0">
                <a:solidFill>
                  <a:srgbClr val="C00000"/>
                </a:solidFill>
              </a:rPr>
              <a:t>Théodore LECOEUR  </a:t>
            </a:r>
            <a:r>
              <a:rPr lang="fr-FR" sz="3000" dirty="0"/>
              <a:t>° </a:t>
            </a:r>
            <a:r>
              <a:rPr lang="fr-FR" sz="3000" dirty="0" smtClean="0"/>
              <a:t>05.04.1838</a:t>
            </a:r>
          </a:p>
          <a:p>
            <a:pPr marL="85725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sz="3000" b="1" dirty="0" smtClean="0">
                <a:solidFill>
                  <a:srgbClr val="C00000"/>
                </a:solidFill>
              </a:rPr>
              <a:t>Albertine Alphonsine LECOEUR  </a:t>
            </a:r>
            <a:r>
              <a:rPr lang="fr-FR" sz="3000" dirty="0" smtClean="0"/>
              <a:t>° 11.08.1840  </a:t>
            </a:r>
          </a:p>
          <a:p>
            <a:pPr marL="85725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r-FR" sz="3000" b="1" dirty="0" smtClean="0">
                <a:solidFill>
                  <a:srgbClr val="C00000"/>
                </a:solidFill>
              </a:rPr>
              <a:t>Mélanie </a:t>
            </a:r>
            <a:r>
              <a:rPr lang="fr-FR" sz="3000" b="1" dirty="0">
                <a:solidFill>
                  <a:srgbClr val="C00000"/>
                </a:solidFill>
              </a:rPr>
              <a:t>Olinda LECOEUR  </a:t>
            </a:r>
            <a:endParaRPr lang="fr-FR" sz="3000" b="1" dirty="0" smtClean="0">
              <a:solidFill>
                <a:srgbClr val="C00000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fr-FR" sz="3000" b="1" dirty="0">
                <a:solidFill>
                  <a:srgbClr val="C00000"/>
                </a:solidFill>
              </a:rPr>
              <a:t> </a:t>
            </a:r>
            <a:r>
              <a:rPr lang="fr-FR" sz="3000" b="1" dirty="0" smtClean="0">
                <a:solidFill>
                  <a:srgbClr val="C00000"/>
                </a:solidFill>
              </a:rPr>
              <a:t>     </a:t>
            </a:r>
            <a:r>
              <a:rPr lang="fr-FR" sz="3000" dirty="0" smtClean="0"/>
              <a:t>° </a:t>
            </a:r>
            <a:r>
              <a:rPr lang="fr-FR" sz="3000" dirty="0"/>
              <a:t>31.10.1842  + 02.02.1857</a:t>
            </a:r>
          </a:p>
        </p:txBody>
      </p:sp>
    </p:spTree>
    <p:extLst>
      <p:ext uri="{BB962C8B-B14F-4D97-AF65-F5344CB8AC3E}">
        <p14:creationId xmlns:p14="http://schemas.microsoft.com/office/powerpoint/2010/main" val="15143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/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92080" y="476672"/>
            <a:ext cx="3672408" cy="6192688"/>
          </a:xfrm>
        </p:spPr>
        <p:txBody>
          <a:bodyPr>
            <a:normAutofit fontScale="47500" lnSpcReduction="20000"/>
          </a:bodyPr>
          <a:lstStyle/>
          <a:p>
            <a:r>
              <a:rPr lang="fr-FR" sz="5100" b="1" dirty="0"/>
              <a:t> </a:t>
            </a:r>
            <a:r>
              <a:rPr lang="fr-FR" sz="4600" b="1" dirty="0">
                <a:solidFill>
                  <a:schemeClr val="accent6">
                    <a:lumMod val="50000"/>
                  </a:schemeClr>
                </a:solidFill>
              </a:rPr>
              <a:t>Acte : « Naissance et reconnaissance d’enfant </a:t>
            </a:r>
            <a:r>
              <a:rPr lang="fr-FR" sz="4600" b="1" dirty="0" smtClean="0">
                <a:solidFill>
                  <a:schemeClr val="accent6">
                    <a:lumMod val="50000"/>
                  </a:schemeClr>
                </a:solidFill>
              </a:rPr>
              <a:t>LECOEUR Désiré Théodore » </a:t>
            </a:r>
            <a:endParaRPr lang="fr-FR" sz="4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2000" dirty="0" smtClean="0"/>
          </a:p>
          <a:p>
            <a:r>
              <a:rPr lang="fr-FR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... est comparu à la mairie Pierre Théodore LECOEUR, taillandier, …, lequel nous a déclaré que ce jour d’hui jeudi 5 de avril, à 2 heures de relevée, il est né un enfant de sexe masculin, qu’il nous présente, et auquel  il déclare donner les prénoms de </a:t>
            </a:r>
            <a:r>
              <a:rPr lang="fr-FR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D</a:t>
            </a:r>
            <a:r>
              <a:rPr lang="fr-FR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ésiré Théodore, se reconnaissant pour être le père de cet enfant et l’avoir eu de Marie </a:t>
            </a:r>
            <a:r>
              <a:rPr lang="fr-FR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R</a:t>
            </a:r>
            <a:r>
              <a:rPr lang="fr-FR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osalie FOUQUET …. »</a:t>
            </a:r>
            <a:endParaRPr lang="fr-FR" sz="51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fr-FR" dirty="0" smtClean="0"/>
          </a:p>
          <a:p>
            <a:r>
              <a:rPr lang="fr-FR" sz="34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FR" sz="3400" b="1" i="1" dirty="0">
                <a:solidFill>
                  <a:schemeClr val="accent6">
                    <a:lumMod val="50000"/>
                  </a:schemeClr>
                </a:solidFill>
              </a:rPr>
              <a:t>Cet acte comporte 2 rectifications indiquées en marge que l’on verra plus loin</a:t>
            </a:r>
            <a:r>
              <a:rPr lang="fr-FR" sz="34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sz="3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822"/>
            <a:ext cx="4608512" cy="2276325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68196"/>
            <a:ext cx="4608512" cy="3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2200" i="1" dirty="0"/>
              <a:t>Ces </a:t>
            </a:r>
            <a:r>
              <a:rPr lang="fr-FR" sz="2200" i="1" dirty="0" smtClean="0"/>
              <a:t>3 actes </a:t>
            </a:r>
            <a:r>
              <a:rPr lang="fr-FR" sz="2200" i="1" dirty="0"/>
              <a:t>de naissance comportent en même temps la reconnaissance d’enfant par le père, ce qui est impossible d’après le code </a:t>
            </a:r>
            <a:r>
              <a:rPr lang="fr-FR" sz="2200" i="1" dirty="0" smtClean="0"/>
              <a:t>civil de </a:t>
            </a:r>
            <a:r>
              <a:rPr lang="fr-FR" sz="2200" i="1" dirty="0"/>
              <a:t>cette époque car Pierre Théodore est marié par ailleurs. </a:t>
            </a:r>
            <a:endParaRPr lang="fr-FR" sz="2200" i="1" dirty="0" smtClean="0"/>
          </a:p>
          <a:p>
            <a:pPr marL="0" indent="0">
              <a:buNone/>
            </a:pPr>
            <a:r>
              <a:rPr lang="fr-FR" sz="2200" i="1" dirty="0" smtClean="0"/>
              <a:t>Alors </a:t>
            </a:r>
            <a:r>
              <a:rPr lang="fr-FR" sz="2200" i="1" dirty="0"/>
              <a:t>pourquoi ? </a:t>
            </a:r>
            <a:endParaRPr lang="fr-FR" sz="2200" i="1" dirty="0" smtClean="0"/>
          </a:p>
          <a:p>
            <a:pPr>
              <a:spcAft>
                <a:spcPts val="1200"/>
              </a:spcAft>
            </a:pPr>
            <a:r>
              <a:rPr lang="fr-FR" sz="2200" i="1" dirty="0" smtClean="0"/>
              <a:t>Ignorance </a:t>
            </a:r>
            <a:r>
              <a:rPr lang="fr-FR" sz="2200" i="1" dirty="0"/>
              <a:t>de son état d’homme marié ?  Sa femme légitime vivait à 13 kms. </a:t>
            </a:r>
            <a:endParaRPr lang="fr-FR" sz="2200" dirty="0"/>
          </a:p>
          <a:p>
            <a:pPr>
              <a:spcAft>
                <a:spcPts val="1200"/>
              </a:spcAft>
            </a:pPr>
            <a:r>
              <a:rPr lang="fr-FR" sz="2200" i="1" dirty="0" smtClean="0"/>
              <a:t>Méconnaissance </a:t>
            </a:r>
            <a:r>
              <a:rPr lang="fr-FR" sz="2200" i="1" dirty="0"/>
              <a:t>du code par l’officier d’état civil ?  Ce qui paraît improbable à ces dates et dans une commune qui est un ancien chef-lieu de canton. </a:t>
            </a:r>
            <a:endParaRPr lang="fr-FR" sz="2200" dirty="0"/>
          </a:p>
          <a:p>
            <a:pPr>
              <a:spcAft>
                <a:spcPts val="1200"/>
              </a:spcAft>
            </a:pPr>
            <a:r>
              <a:rPr lang="fr-FR" sz="2200" i="1" dirty="0" smtClean="0"/>
              <a:t>Les </a:t>
            </a:r>
            <a:r>
              <a:rPr lang="fr-FR" sz="2200" i="1" dirty="0"/>
              <a:t>5 premières naissances à Bourg-Achard ont été rédigées par le même officier d’état civil, les 3 premiers enfants portent le nom du père et les 2 suivants le nom de la mère. </a:t>
            </a:r>
            <a:endParaRPr lang="fr-FR" sz="2200" dirty="0"/>
          </a:p>
          <a:p>
            <a:pPr>
              <a:spcAft>
                <a:spcPts val="1200"/>
              </a:spcAft>
            </a:pPr>
            <a:r>
              <a:rPr lang="fr-FR" sz="2200" i="1" dirty="0"/>
              <a:t>Pourquoi l’officier a-t-il changé la rédaction des actes ?  S’est-il aperçu des erreurs commises lors des 3 premières naissances 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126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940</Words>
  <Application>Microsoft Office PowerPoint</Application>
  <PresentationFormat>Affichage à l'écran (4:3)</PresentationFormat>
  <Paragraphs>228</Paragraphs>
  <Slides>32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Pierre Théodore LECOEUR  Marie Rosalie FOUQUET   et leurs 11 enfants illégitimes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Reconnaissance d’enfants naturels </vt:lpstr>
      <vt:lpstr>Présentation PowerPoint</vt:lpstr>
      <vt:lpstr>Présentation PowerPoint</vt:lpstr>
      <vt:lpstr>Suppression de la légitimité paternelle pour Désiré Théodore LECOEUR</vt:lpstr>
      <vt:lpstr>     </vt:lpstr>
      <vt:lpstr>Présentation PowerPoint</vt:lpstr>
      <vt:lpstr>Présentation PowerPoint</vt:lpstr>
      <vt:lpstr>Présentation PowerPoint</vt:lpstr>
      <vt:lpstr>Suppression de la légitimité paternelle pour Albertine Alphonsine LECOEUR</vt:lpstr>
      <vt:lpstr>Présentation PowerPoint</vt:lpstr>
      <vt:lpstr>Pourquoi ces modifications  en « né de père inconnu » ?</vt:lpstr>
      <vt:lpstr>Mariage et Succession</vt:lpstr>
      <vt:lpstr>Présentation PowerPoint</vt:lpstr>
      <vt:lpstr>Présentation PowerPoint</vt:lpstr>
      <vt:lpstr>Cour-Masure</vt:lpstr>
      <vt:lpstr>Présentation PowerPoint</vt:lpstr>
      <vt:lpstr>Testament le 30 mars 1883 (4 mois avant son décès) par Me Leroux de Bourgtheroulde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Théodore LECOEUR  &amp; Marie Rosalie FOUQUET  et leurs 11 enfants illégitimes</dc:title>
  <dc:creator>Laure</dc:creator>
  <cp:lastModifiedBy>Laure</cp:lastModifiedBy>
  <cp:revision>99</cp:revision>
  <dcterms:created xsi:type="dcterms:W3CDTF">2016-12-18T18:06:49Z</dcterms:created>
  <dcterms:modified xsi:type="dcterms:W3CDTF">2017-09-19T18:23:08Z</dcterms:modified>
</cp:coreProperties>
</file>