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7" r:id="rId5"/>
    <p:sldId id="260" r:id="rId6"/>
    <p:sldId id="267" r:id="rId7"/>
    <p:sldId id="263" r:id="rId8"/>
    <p:sldId id="290" r:id="rId9"/>
    <p:sldId id="266" r:id="rId10"/>
    <p:sldId id="273" r:id="rId11"/>
    <p:sldId id="272" r:id="rId12"/>
    <p:sldId id="274" r:id="rId13"/>
    <p:sldId id="264" r:id="rId14"/>
    <p:sldId id="291" r:id="rId15"/>
    <p:sldId id="275" r:id="rId16"/>
    <p:sldId id="268" r:id="rId17"/>
    <p:sldId id="271" r:id="rId18"/>
    <p:sldId id="261" r:id="rId19"/>
    <p:sldId id="262" r:id="rId20"/>
    <p:sldId id="284" r:id="rId21"/>
    <p:sldId id="285" r:id="rId22"/>
    <p:sldId id="296" r:id="rId23"/>
    <p:sldId id="286" r:id="rId24"/>
    <p:sldId id="276" r:id="rId25"/>
    <p:sldId id="277" r:id="rId26"/>
    <p:sldId id="278" r:id="rId27"/>
    <p:sldId id="300" r:id="rId28"/>
    <p:sldId id="299" r:id="rId29"/>
    <p:sldId id="280" r:id="rId30"/>
    <p:sldId id="294" r:id="rId31"/>
    <p:sldId id="279" r:id="rId32"/>
    <p:sldId id="281" r:id="rId33"/>
    <p:sldId id="288" r:id="rId34"/>
    <p:sldId id="289" r:id="rId35"/>
    <p:sldId id="282" r:id="rId36"/>
    <p:sldId id="283" r:id="rId37"/>
    <p:sldId id="292" r:id="rId38"/>
    <p:sldId id="298" r:id="rId39"/>
    <p:sldId id="297" r:id="rId40"/>
    <p:sldId id="295" r:id="rId41"/>
    <p:sldId id="301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79" autoAdjust="0"/>
  </p:normalViewPr>
  <p:slideViewPr>
    <p:cSldViewPr>
      <p:cViewPr varScale="1">
        <p:scale>
          <a:sx n="68" d="100"/>
          <a:sy n="68" d="100"/>
        </p:scale>
        <p:origin x="-121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CBF0F-DD1C-4FED-B04D-0EA717B09915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0BD84-A6AD-4ABE-848B-7A54B0A39D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390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40BD84-A6AD-4ABE-848B-7A54B0A39DB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12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00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1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708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67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89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4377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39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907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77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308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06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4F78C-E09B-493E-94EA-43AE1958E810}" type="datetimeFigureOut">
              <a:rPr lang="fr-FR" smtClean="0"/>
              <a:t>09/10/2015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1E928-6BCB-4FE1-BF93-D62C61F88A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0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296144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FORTIER-MAIRE  Raymond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André, Gaston  (1890-1958)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-1" y="5854810"/>
            <a:ext cx="8973093" cy="100319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fr-FR" b="1" dirty="0" smtClean="0"/>
              <a:t>	1898  		</a:t>
            </a:r>
            <a:r>
              <a:rPr lang="fr-FR" b="1" smtClean="0"/>
              <a:t> 	1925</a:t>
            </a:r>
            <a:r>
              <a:rPr lang="fr-FR" b="1" dirty="0" smtClean="0"/>
              <a:t>			        1948</a:t>
            </a:r>
          </a:p>
          <a:p>
            <a:pPr algn="l"/>
            <a:r>
              <a:rPr lang="fr-FR" sz="3000" b="1" dirty="0" smtClean="0"/>
              <a:t>Loches-sur-</a:t>
            </a:r>
            <a:r>
              <a:rPr lang="fr-FR" sz="3000" b="1" dirty="0" err="1" smtClean="0"/>
              <a:t>Ource</a:t>
            </a:r>
            <a:r>
              <a:rPr lang="fr-FR" sz="3000" b="1" dirty="0" smtClean="0"/>
              <a:t>	     Ploumanac’h                Lac de Chiemsee</a:t>
            </a:r>
            <a:endParaRPr lang="fr-FR" sz="3000" b="1" dirty="0"/>
          </a:p>
        </p:txBody>
      </p:sp>
      <p:pic>
        <p:nvPicPr>
          <p:cNvPr id="1026" name="Picture 2" descr="C:\Users\MCL\Documents\Genealogie\Photos\Famille\FM\Photos Loches Poisson-Quinton\famille F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385"/>
            <a:ext cx="2699792" cy="421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L\Documents\Genealogie\Photos\Famille\FM\Raymond FM lac chiemsee 08.19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147" y="2996952"/>
            <a:ext cx="3405854" cy="244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CL\Documents\Genealogie\Photos\Famille\FM\Ploumanach\raymond odet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5268"/>
            <a:ext cx="2844726" cy="331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5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Affectation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Unités combattantes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1914 - 1918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MCL\Documents\Genealogie\FM\Raymond\Dossier militaire Raymond\Livret SHD Vincennes\DSC04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719" y="0"/>
            <a:ext cx="46300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8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Citations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1915 - 1919</a:t>
            </a:r>
          </a:p>
        </p:txBody>
      </p:sp>
      <p:pic>
        <p:nvPicPr>
          <p:cNvPr id="9218" name="Picture 2" descr="C:\Users\MCL\Documents\Genealogie\FM\Raymond\Dossier militaire Raymond\Livret SHD Vincennes\DSC04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40" y="-11618"/>
            <a:ext cx="5296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14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Décorations et témoignages de satisfaction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" y="2060848"/>
            <a:ext cx="9111506" cy="446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908720"/>
            <a:ext cx="5959455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57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Rappel: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Détails des 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Services et des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Positions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Successives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1912 -1923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MCL\Documents\Genealogie\FM\Raymond\Dossier militaire Raymond\Livret SHD Vincennes\DSC04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86" y="0"/>
            <a:ext cx="4722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1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Notes 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particulières</a:t>
            </a: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Ministère de la</a:t>
            </a:r>
          </a:p>
          <a:p>
            <a:pPr marL="0" indent="0">
              <a:buNone/>
            </a:pPr>
            <a:r>
              <a:rPr lang="fr-FR" b="1" smtClean="0">
                <a:solidFill>
                  <a:schemeClr val="accent2">
                    <a:lumMod val="75000"/>
                  </a:schemeClr>
                </a:solidFill>
              </a:rPr>
              <a:t>    Reconstitution</a:t>
            </a: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E.P.O.R. Vincennes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1918 - 1929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1" name="Picture 3" descr="C:\Users\MCL\Documents\Genealogie\FM\Raymond\Dossier militaire Raymond\Livret SHD Vincennes\DSC047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472" y="0"/>
            <a:ext cx="4675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27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Détails des 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Services et des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Positions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Successives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1927 - 1945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5122" name="Picture 2" descr="C:\Users\MCL\Documents\Genealogie\FM\Raymond\Dossier militaire Raymond\Livret SHD Vincennes\DSC04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60" y="0"/>
            <a:ext cx="4745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1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Ecole de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Perfectionnement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des Officiers de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Réserve du Service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d’Etat-Major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Vincennes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1939 - 1940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8194" name="Picture 2" descr="C:\Users\MCL\Documents\Genealogie\FM\Raymond\Dossier militaire Raymond\Livret SHD Vincennes\DSC047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87" y="0"/>
            <a:ext cx="507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46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Extrait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Acte de Naissance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MCL\Documents\Genealogie\FM\Raymond\Dossier militaire Raymond\Livret SHD Vincennes\DSC04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68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2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Bulletin de mariage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098" name="Picture 2" descr="C:\Users\MCL\Documents\Genealogie\FM\Raymond\Dossier militaire Raymond\Livret SHD Vincennes\DSC04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67" y="1700808"/>
            <a:ext cx="7128792" cy="507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7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Ce que je savais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 smtClean="0"/>
              <a:t>Fils de André - Nicolas, Avocat à la Cour d’Appel de Paris et de Marthe - </a:t>
            </a:r>
            <a:r>
              <a:rPr lang="fr-FR" b="1" dirty="0" err="1" smtClean="0"/>
              <a:t>Estèle</a:t>
            </a:r>
            <a:r>
              <a:rPr lang="fr-FR" b="1" dirty="0" smtClean="0"/>
              <a:t> - Thérèse BROTHIER</a:t>
            </a:r>
          </a:p>
          <a:p>
            <a:r>
              <a:rPr lang="fr-FR" b="1" dirty="0"/>
              <a:t>Divorcé et remarié en Allemagne</a:t>
            </a:r>
          </a:p>
          <a:p>
            <a:r>
              <a:rPr lang="fr-FR" b="1" dirty="0" smtClean="0"/>
              <a:t>Décédé </a:t>
            </a:r>
            <a:r>
              <a:rPr lang="fr-FR" b="1" dirty="0"/>
              <a:t>en Allemagne en 1958</a:t>
            </a:r>
          </a:p>
          <a:p>
            <a:r>
              <a:rPr lang="fr-FR" b="1" dirty="0" smtClean="0"/>
              <a:t>Ingénieur chimiste chez Coty  avant 1939</a:t>
            </a:r>
          </a:p>
          <a:p>
            <a:r>
              <a:rPr lang="fr-FR" b="1" dirty="0" smtClean="0"/>
              <a:t>Brancardier en 14-18 - Officier puis prisonnier de guerre en Allemagne en 39-45</a:t>
            </a:r>
          </a:p>
          <a:p>
            <a:r>
              <a:rPr lang="fr-FR" b="1" dirty="0" smtClean="0"/>
              <a:t>A fait partie des troupes d’occupation en Allemagne en 1945</a:t>
            </a:r>
          </a:p>
        </p:txBody>
      </p:sp>
    </p:spTree>
    <p:extLst>
      <p:ext uri="{BB962C8B-B14F-4D97-AF65-F5344CB8AC3E}">
        <p14:creationId xmlns:p14="http://schemas.microsoft.com/office/powerpoint/2010/main" val="14501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Acte de Naissance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100" b="1" dirty="0" smtClean="0">
                <a:solidFill>
                  <a:schemeClr val="accent2">
                    <a:lumMod val="75000"/>
                  </a:schemeClr>
                </a:solidFill>
              </a:rPr>
              <a:t>Archives de Paris</a:t>
            </a:r>
            <a:endParaRPr lang="fr-FR" sz="31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MCL\Documents\Genealogie\Photos\Actes\FM\N_Raymond 18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33" y="1716656"/>
            <a:ext cx="9177712" cy="514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53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Acte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 Mariage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100" b="1" dirty="0">
                <a:solidFill>
                  <a:schemeClr val="accent2">
                    <a:lumMod val="75000"/>
                  </a:schemeClr>
                </a:solidFill>
              </a:rPr>
              <a:t>Archives de Paris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3074" name="Picture 2" descr="C:\Users\MCL\Documents\Genealogie\Photos\Actes\FM\M_FM-Debaye 19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41154"/>
            <a:ext cx="6400655" cy="560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CL\Documents\Genealogie\Photos\Actes\FM\M_FM-Debaye 19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465266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85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Divorce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Archives de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Paris</a:t>
            </a:r>
          </a:p>
        </p:txBody>
      </p:sp>
      <p:pic>
        <p:nvPicPr>
          <p:cNvPr id="4098" name="Picture 2" descr="C:\Users\MCL\Documents\Genealogie\FM\Raymond\Jugement divorce\divorc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82" y="-3555776"/>
            <a:ext cx="6609217" cy="932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70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Décès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Ministère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des </a:t>
            </a: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affaires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étrangères</a:t>
            </a:r>
          </a:p>
          <a:p>
            <a:pPr marL="0" indent="0">
              <a:buNone/>
            </a:pPr>
            <a:endParaRPr lang="fr-FR" dirty="0" smtClean="0"/>
          </a:p>
        </p:txBody>
      </p:sp>
      <p:pic>
        <p:nvPicPr>
          <p:cNvPr id="4099" name="Picture 3" descr="C:\Users\MCL\Documents\Genealogie\Photos\Actes\FM\D_Raymond 1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53" y="-28807"/>
            <a:ext cx="5508104" cy="758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Légion d’honneur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3314" name="Picture 2" descr="C:\Users\MCL\Documents\Genealogie\FM\Raymond\Dossier militaire Raymond\Legion Honneur\LH RF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692" y="-26890"/>
            <a:ext cx="4982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9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Légion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d’honneur</a:t>
            </a:r>
          </a:p>
          <a:p>
            <a:endParaRPr lang="fr-FR" dirty="0"/>
          </a:p>
        </p:txBody>
      </p:sp>
      <p:pic>
        <p:nvPicPr>
          <p:cNvPr id="14338" name="Picture 2" descr="C:\Users\MCL\Documents\Genealogie\FM\Raymond\Dossier militaire Raymond\Legion Honneur\LH RFM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803" y="0"/>
            <a:ext cx="48796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1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Remboursement trop perçu!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363" name="Picture 3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" y="2132856"/>
            <a:ext cx="9115266" cy="444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8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Rappel: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Détails 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des  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Services et des</a:t>
            </a:r>
          </a:p>
          <a:p>
            <a:pPr marL="0" indent="0">
              <a:buNone/>
            </a:pP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Positions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Successives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1927 - 1945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fr-FR" dirty="0"/>
          </a:p>
        </p:txBody>
      </p:sp>
      <p:pic>
        <p:nvPicPr>
          <p:cNvPr id="5122" name="Picture 2" descr="C:\Users\MCL\Documents\Genealogie\FM\Raymond\Dossier militaire Raymond\Livret SHD Vincennes\DSC04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460" y="0"/>
            <a:ext cx="47455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5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/>
              <a:t/>
            </a:r>
            <a:br>
              <a:rPr lang="fr-FR" sz="3600" dirty="0"/>
            </a:br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</a:rPr>
              <a:t>Centre </a:t>
            </a: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National </a:t>
            </a:r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</a:rPr>
              <a:t>d'information </a:t>
            </a: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sur les </a:t>
            </a:r>
            <a:b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600" b="1" dirty="0">
                <a:solidFill>
                  <a:schemeClr val="accent2">
                    <a:lumMod val="75000"/>
                  </a:schemeClr>
                </a:solidFill>
              </a:rPr>
              <a:t>Prisonniers de Guerre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400" dirty="0" smtClean="0"/>
          </a:p>
          <a:p>
            <a:endParaRPr lang="fr-FR" sz="2400" dirty="0"/>
          </a:p>
          <a:p>
            <a:endParaRPr lang="fr-FR" sz="2400" dirty="0" smtClean="0"/>
          </a:p>
        </p:txBody>
      </p:sp>
      <p:pic>
        <p:nvPicPr>
          <p:cNvPr id="3074" name="Picture 2" descr="C:\Users\MCL\Documents\Genealogie\FM\Raymond\Dossier prisonnier de guerre\Liste de prisonniers 1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711840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05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Prisonnier de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guerre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FR" sz="2400" dirty="0" smtClean="0"/>
          </a:p>
          <a:p>
            <a:endParaRPr lang="fr-FR" sz="2400" dirty="0" smtClean="0"/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Comité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International </a:t>
            </a:r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la Croix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Rouge</a:t>
            </a:r>
          </a:p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Ministère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de la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défense  </a:t>
            </a:r>
          </a:p>
          <a:p>
            <a:pPr marL="400050" lvl="1" indent="0">
              <a:buNone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Bureau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des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archives </a:t>
            </a:r>
          </a:p>
          <a:p>
            <a:pPr marL="400050" lvl="1" indent="0">
              <a:buNone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des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victimes </a:t>
            </a: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des 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</a:rPr>
              <a:t>conflits </a:t>
            </a:r>
            <a:endParaRPr lang="fr-FR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buNone/>
            </a:pPr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</a:rPr>
              <a:t>Contemporains - CAEN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E:\CANON_SC\IMAGE\0001\SCN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33" y="0"/>
            <a:ext cx="49747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Mes recherches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 smtClean="0"/>
              <a:t>Ses études</a:t>
            </a:r>
          </a:p>
          <a:p>
            <a:r>
              <a:rPr lang="fr-FR" b="1" dirty="0" smtClean="0"/>
              <a:t>Dossier d’officier - SHD Vincennes et</a:t>
            </a:r>
          </a:p>
          <a:p>
            <a:pPr marL="400050" lvl="1" indent="0">
              <a:buNone/>
            </a:pPr>
            <a:r>
              <a:rPr lang="fr-FR" sz="3200" b="1" dirty="0" smtClean="0"/>
              <a:t>Mémoire des hommes</a:t>
            </a:r>
          </a:p>
          <a:p>
            <a:r>
              <a:rPr lang="fr-FR" b="1" dirty="0" smtClean="0"/>
              <a:t>La Légion d’honneur - Chancellerie</a:t>
            </a:r>
          </a:p>
          <a:p>
            <a:r>
              <a:rPr lang="fr-FR" b="1" dirty="0" smtClean="0"/>
              <a:t>Dossier de prisonnier - CICR et Bureau des archives des victimes des conflits contemporains</a:t>
            </a:r>
          </a:p>
          <a:p>
            <a:r>
              <a:rPr lang="fr-FR" b="1" dirty="0" smtClean="0"/>
              <a:t>Activités professionnelles</a:t>
            </a:r>
          </a:p>
          <a:p>
            <a:r>
              <a:rPr lang="fr-FR" b="1" dirty="0" smtClean="0"/>
              <a:t>Domiciles</a:t>
            </a:r>
          </a:p>
          <a:p>
            <a:r>
              <a:rPr lang="fr-FR" b="1" dirty="0" smtClean="0"/>
              <a:t>Autres recherches</a:t>
            </a:r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864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T.O.A.</a:t>
            </a:r>
            <a:endParaRPr lang="fr-FR" dirty="0"/>
          </a:p>
        </p:txBody>
      </p:sp>
      <p:pic>
        <p:nvPicPr>
          <p:cNvPr id="2050" name="Picture 2" descr="C:\Users\MCL\Documents\Genealogie\FM\Raymond\Dossier militaire Raymond\Thèse A. Lattard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1033"/>
            <a:ext cx="3816424" cy="52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L\Documents\Genealogie\FM\Raymond\Dossier militaire Raymond\Thèse A. Lattard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74" y="5358844"/>
            <a:ext cx="8496944" cy="149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56176" y="2636912"/>
            <a:ext cx="25202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</a:pPr>
            <a:r>
              <a:rPr lang="fr-FR" sz="4400" dirty="0" smtClean="0">
                <a:solidFill>
                  <a:prstClr val="black"/>
                </a:solidFill>
                <a:ea typeface="+mj-ea"/>
                <a:cs typeface="+mj-cs"/>
              </a:rPr>
              <a:t>		</a:t>
            </a:r>
            <a:r>
              <a:rPr lang="fr-FR" sz="2000" b="1" dirty="0" smtClean="0">
                <a:solidFill>
                  <a:prstClr val="black"/>
                </a:solidFill>
                <a:ea typeface="+mj-ea"/>
                <a:cs typeface="+mj-cs"/>
              </a:rPr>
              <a:t>1983</a:t>
            </a:r>
            <a:endParaRPr lang="fr-FR" sz="2000" b="1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6" name="Picture 2" descr="C:\Users\MCL\Documents\Genealogie\FM\Raymond\Dossier militaire Raymond\photos\Insigne_TO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6385"/>
            <a:ext cx="1747870" cy="250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8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T.O.A.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Archives </a:t>
            </a:r>
          </a:p>
          <a:p>
            <a:pPr marL="0" indent="0">
              <a:buNone/>
            </a:pPr>
            <a:r>
              <a:rPr lang="fr-FR" sz="2800" b="1" smtClean="0">
                <a:solidFill>
                  <a:schemeClr val="accent2">
                    <a:lumMod val="75000"/>
                  </a:schemeClr>
                </a:solidFill>
              </a:rPr>
              <a:t>diplomatiques</a:t>
            </a: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Haut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Commissariat </a:t>
            </a: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la République </a:t>
            </a: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Française 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en </a:t>
            </a:r>
            <a:endParaRPr lang="fr-FR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800" b="1" dirty="0" smtClean="0">
                <a:solidFill>
                  <a:schemeClr val="accent2">
                    <a:lumMod val="75000"/>
                  </a:schemeClr>
                </a:solidFill>
              </a:rPr>
              <a:t>Allemagne </a:t>
            </a: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386" name="Picture 2" descr="C:\Users\MCL\Documents\Genealogie\FM\Raymond\Dossier militaire Raymond\Archives diplomatiques\Hackle 02-19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93" y="17940"/>
            <a:ext cx="5189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MCL\Documents\Genealogie\FM\Raymond\Dossier militaire Raymond\photos\Insigne_TO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6385"/>
            <a:ext cx="1747870" cy="250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38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Activités professionnelles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b="1" dirty="0" smtClean="0"/>
              <a:t>1913 – 1914: Chimiste </a:t>
            </a:r>
            <a:r>
              <a:rPr lang="fr-FR" b="1" dirty="0"/>
              <a:t>au laboratoire des expertises légales du Ministère du Commerce, de l'Industrie, des Postes et Télégraphes </a:t>
            </a:r>
            <a:r>
              <a:rPr lang="fr-FR" b="1" dirty="0" smtClean="0"/>
              <a:t>à Paris</a:t>
            </a:r>
          </a:p>
          <a:p>
            <a:r>
              <a:rPr lang="fr-FR" b="1" dirty="0" smtClean="0"/>
              <a:t>Février </a:t>
            </a:r>
            <a:r>
              <a:rPr lang="fr-FR" b="1" dirty="0"/>
              <a:t>1919: </a:t>
            </a:r>
            <a:r>
              <a:rPr lang="fr-FR" b="1" dirty="0" smtClean="0"/>
              <a:t>Ministère de la Reconstitution Industrielle: Officier, Chef </a:t>
            </a:r>
            <a:r>
              <a:rPr lang="fr-FR" b="1" dirty="0"/>
              <a:t>du groupe de contrôle de la </a:t>
            </a:r>
            <a:r>
              <a:rPr lang="fr-FR" b="1" dirty="0" err="1"/>
              <a:t>Chemische</a:t>
            </a:r>
            <a:r>
              <a:rPr lang="fr-FR" b="1" dirty="0"/>
              <a:t> </a:t>
            </a:r>
            <a:r>
              <a:rPr lang="fr-FR" b="1" dirty="0" err="1"/>
              <a:t>Fabrik</a:t>
            </a:r>
            <a:r>
              <a:rPr lang="fr-FR" b="1" dirty="0"/>
              <a:t> </a:t>
            </a:r>
            <a:r>
              <a:rPr lang="fr-FR" b="1" dirty="0" err="1"/>
              <a:t>Griesheim</a:t>
            </a:r>
            <a:r>
              <a:rPr lang="fr-FR" b="1" dirty="0"/>
              <a:t> </a:t>
            </a:r>
            <a:r>
              <a:rPr lang="fr-FR" b="1" dirty="0" err="1"/>
              <a:t>Elektron</a:t>
            </a:r>
            <a:r>
              <a:rPr lang="fr-FR" b="1" dirty="0"/>
              <a:t> à </a:t>
            </a:r>
            <a:r>
              <a:rPr lang="fr-FR" b="1" dirty="0" err="1"/>
              <a:t>Griesheim</a:t>
            </a:r>
            <a:r>
              <a:rPr lang="fr-FR" b="1" dirty="0"/>
              <a:t> près de </a:t>
            </a:r>
            <a:r>
              <a:rPr lang="fr-FR" b="1" dirty="0" smtClean="0"/>
              <a:t>Francfort et de </a:t>
            </a:r>
            <a:r>
              <a:rPr lang="fr-FR" b="1" dirty="0" err="1" smtClean="0"/>
              <a:t>Farbwerke</a:t>
            </a:r>
            <a:r>
              <a:rPr lang="fr-FR" b="1" dirty="0" smtClean="0"/>
              <a:t> à </a:t>
            </a:r>
            <a:r>
              <a:rPr lang="fr-FR" b="1" dirty="0"/>
              <a:t>Höchst-sur-le Main</a:t>
            </a:r>
          </a:p>
          <a:p>
            <a:r>
              <a:rPr lang="fr-FR" b="1" dirty="0" smtClean="0"/>
              <a:t>Déc, 1919: Chef </a:t>
            </a:r>
            <a:r>
              <a:rPr lang="fr-FR" b="1" dirty="0"/>
              <a:t>de fabrication à la Société </a:t>
            </a:r>
            <a:r>
              <a:rPr lang="fr-FR" b="1" dirty="0" smtClean="0"/>
              <a:t>Chimique </a:t>
            </a:r>
            <a:r>
              <a:rPr lang="fr-FR" b="1" dirty="0"/>
              <a:t>des </a:t>
            </a:r>
            <a:r>
              <a:rPr lang="fr-FR" b="1" dirty="0" smtClean="0"/>
              <a:t>Usines </a:t>
            </a:r>
            <a:r>
              <a:rPr lang="fr-FR" b="1" dirty="0"/>
              <a:t>du Rhône (SCUR) à </a:t>
            </a:r>
            <a:r>
              <a:rPr lang="fr-FR" b="1" dirty="0" smtClean="0"/>
              <a:t>Lyon</a:t>
            </a:r>
          </a:p>
          <a:p>
            <a:r>
              <a:rPr lang="fr-FR" b="1" dirty="0" smtClean="0"/>
              <a:t>Août 1920: </a:t>
            </a:r>
            <a:r>
              <a:rPr lang="fr-FR" b="1" dirty="0"/>
              <a:t>Directeur des </a:t>
            </a:r>
            <a:r>
              <a:rPr lang="fr-FR" b="1" dirty="0" smtClean="0"/>
              <a:t>cristalleries </a:t>
            </a:r>
            <a:r>
              <a:rPr lang="fr-FR" b="1" dirty="0"/>
              <a:t>des parfums </a:t>
            </a:r>
            <a:r>
              <a:rPr lang="fr-FR" b="1" dirty="0" smtClean="0"/>
              <a:t>Coty à Paris</a:t>
            </a:r>
          </a:p>
          <a:p>
            <a:r>
              <a:rPr lang="fr-FR" b="1" dirty="0" smtClean="0"/>
              <a:t>1934: Stagiaire commercial puis Chef </a:t>
            </a:r>
            <a:r>
              <a:rPr lang="fr-FR" b="1" dirty="0"/>
              <a:t>des ventes à la Société centrale du Nord </a:t>
            </a:r>
            <a:r>
              <a:rPr lang="fr-FR" b="1" dirty="0" smtClean="0"/>
              <a:t>(Automobiles Renault) à Lille</a:t>
            </a:r>
          </a:p>
          <a:p>
            <a:r>
              <a:rPr lang="fr-FR" b="1" dirty="0" smtClean="0"/>
              <a:t>1942: Adjoint </a:t>
            </a:r>
            <a:r>
              <a:rPr lang="fr-FR" b="1" dirty="0"/>
              <a:t>au Directeur commercial de la Société </a:t>
            </a:r>
            <a:r>
              <a:rPr lang="fr-FR" b="1" dirty="0" smtClean="0"/>
              <a:t>Nationale </a:t>
            </a:r>
            <a:r>
              <a:rPr lang="fr-FR" b="1" dirty="0"/>
              <a:t>de </a:t>
            </a:r>
            <a:r>
              <a:rPr lang="fr-FR" b="1" dirty="0" smtClean="0"/>
              <a:t>Constructions Aéronautiques </a:t>
            </a:r>
            <a:r>
              <a:rPr lang="fr-FR" b="1" dirty="0"/>
              <a:t>du </a:t>
            </a:r>
            <a:r>
              <a:rPr lang="fr-FR" b="1" dirty="0" smtClean="0"/>
              <a:t>Centre </a:t>
            </a:r>
            <a:r>
              <a:rPr lang="fr-FR" b="1" dirty="0"/>
              <a:t>(SNCAC) </a:t>
            </a:r>
            <a:r>
              <a:rPr lang="fr-FR" b="1" dirty="0" smtClean="0"/>
              <a:t>à Issy-les-Moulineaux</a:t>
            </a:r>
          </a:p>
          <a:p>
            <a:r>
              <a:rPr lang="fr-FR" b="1" dirty="0" smtClean="0"/>
              <a:t>1946: Troupes d’Occupation en Allemagne, Commandant, Chef </a:t>
            </a:r>
            <a:r>
              <a:rPr lang="fr-FR" b="1" dirty="0"/>
              <a:t>de la Section Economie-Finances du district de Hesse-Rhénanie </a:t>
            </a:r>
            <a:r>
              <a:rPr lang="fr-FR" b="1" dirty="0" smtClean="0"/>
              <a:t>à Mayence puis Administrateur à Baden-Baden</a:t>
            </a:r>
          </a:p>
          <a:p>
            <a:r>
              <a:rPr lang="fr-FR" b="1" dirty="0" smtClean="0"/>
              <a:t>1951: Négociant en vins à Mannheim en Allemagne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616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Parfums COTY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7" name="Picture 3" descr="C:\Users\MCL\Documents\Genealogie\FM\Raymond\Coty\action co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4692837" cy="354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CL\Documents\Genealogie\FM\Raymond\Coty\facture 1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854" y="1332050"/>
            <a:ext cx="4337146" cy="551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3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La Cité des Parfums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C:\Users\MCL\Documents\Genealogie\FM\Raymond\Coty\pont puteau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6"/>
            <a:ext cx="5076056" cy="325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L\Documents\Genealogie\FM\Raymond\Coty\Suresnes cite parfu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" y="3570778"/>
            <a:ext cx="5070525" cy="328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CL\Documents\Genealogie\FM\Raymond\Coty\Suresnes Usine Cot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2" y="2046727"/>
            <a:ext cx="4752528" cy="30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2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Domiciles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b="1" dirty="0" smtClean="0"/>
              <a:t>1890 - Paris 16°, 13 rue Lauriston</a:t>
            </a:r>
          </a:p>
          <a:p>
            <a:r>
              <a:rPr lang="fr-FR" b="1" dirty="0" smtClean="0"/>
              <a:t>1899 - Paris 8°, 69bis boulevard de Courcelles</a:t>
            </a:r>
          </a:p>
          <a:p>
            <a:r>
              <a:rPr lang="fr-FR" b="1" dirty="0" smtClean="0"/>
              <a:t>1903 - Paris 5°, 88 boulevard de Port Royal</a:t>
            </a:r>
          </a:p>
          <a:p>
            <a:r>
              <a:rPr lang="fr-FR" b="1" dirty="0" smtClean="0"/>
              <a:t>1910 - Paris 5°, Institut Océanographique, 195 rue St Jacques</a:t>
            </a:r>
          </a:p>
          <a:p>
            <a:r>
              <a:rPr lang="fr-FR" b="1" dirty="0" smtClean="0"/>
              <a:t>1919 - Lyon, 12 cours de Verdun</a:t>
            </a:r>
          </a:p>
          <a:p>
            <a:r>
              <a:rPr lang="fr-FR" b="1" dirty="0" smtClean="0"/>
              <a:t>1921 - Boulogne-Billancourt, 4 rue Alfred </a:t>
            </a:r>
            <a:r>
              <a:rPr lang="fr-FR" b="1" dirty="0" err="1" smtClean="0"/>
              <a:t>Laurant</a:t>
            </a:r>
            <a:endParaRPr lang="fr-FR" b="1" dirty="0" smtClean="0"/>
          </a:p>
          <a:p>
            <a:r>
              <a:rPr lang="fr-FR" b="1" dirty="0" smtClean="0"/>
              <a:t>1926 - Paris 16°, 15 rue Michel-Ange</a:t>
            </a:r>
          </a:p>
          <a:p>
            <a:r>
              <a:rPr lang="fr-FR" b="1" dirty="0" smtClean="0"/>
              <a:t>1932 - Orléans</a:t>
            </a:r>
          </a:p>
          <a:p>
            <a:r>
              <a:rPr lang="fr-FR" b="1" dirty="0" smtClean="0"/>
              <a:t>1934 - Paris 16°, 55 rue Boileau; Le Mans</a:t>
            </a:r>
          </a:p>
          <a:p>
            <a:r>
              <a:rPr lang="fr-FR" b="1" dirty="0" smtClean="0"/>
              <a:t>1935 - </a:t>
            </a:r>
            <a:r>
              <a:rPr lang="fr-FR" b="1" dirty="0"/>
              <a:t>Paris 16°, 55 rue Boileau; Rousies</a:t>
            </a:r>
            <a:r>
              <a:rPr lang="fr-FR" b="1" dirty="0" smtClean="0"/>
              <a:t>, route de Maubeuge</a:t>
            </a:r>
          </a:p>
          <a:p>
            <a:r>
              <a:rPr lang="fr-FR" b="1" dirty="0" smtClean="0"/>
              <a:t>1936 - Lille, 20 rue François de Badts</a:t>
            </a:r>
          </a:p>
          <a:p>
            <a:r>
              <a:rPr lang="fr-FR" b="1" dirty="0" smtClean="0"/>
              <a:t>1939 - Saint-Brieuc, 34 rue Chateaubriand</a:t>
            </a:r>
          </a:p>
          <a:p>
            <a:r>
              <a:rPr lang="fr-FR" b="1" dirty="0" smtClean="0"/>
              <a:t>1941 - Paris 16°, 97 rue Erlanger</a:t>
            </a:r>
          </a:p>
          <a:p>
            <a:r>
              <a:rPr lang="fr-FR" b="1" dirty="0" smtClean="0"/>
              <a:t>1946 - Allemagne, Mayence, Rue Am </a:t>
            </a:r>
            <a:r>
              <a:rPr lang="fr-FR" b="1" dirty="0" err="1" smtClean="0"/>
              <a:t>Rosengarten</a:t>
            </a:r>
            <a:endParaRPr lang="fr-FR" b="1" dirty="0" smtClean="0"/>
          </a:p>
          <a:p>
            <a:r>
              <a:rPr lang="fr-FR" b="1" dirty="0" smtClean="0"/>
              <a:t>1950 - Allemagne, Baden-Baden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808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fr-FR" sz="4900" b="1" dirty="0" smtClean="0">
                <a:solidFill>
                  <a:schemeClr val="accent2">
                    <a:lumMod val="75000"/>
                  </a:schemeClr>
                </a:solidFill>
              </a:rPr>
              <a:t>Autres recherches</a:t>
            </a: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100" b="1" dirty="0" smtClean="0">
                <a:solidFill>
                  <a:schemeClr val="accent2">
                    <a:lumMod val="75000"/>
                  </a:schemeClr>
                </a:solidFill>
              </a:rPr>
              <a:t>Gallica.bnf.fr – Books.google.fr</a:t>
            </a:r>
            <a:r>
              <a:rPr lang="fr-FR" sz="3100" dirty="0" smtClean="0"/>
              <a:t/>
            </a:r>
            <a:br>
              <a:rPr lang="fr-FR" sz="3100" dirty="0" smtClean="0"/>
            </a:b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Etudes</a:t>
            </a:r>
          </a:p>
          <a:p>
            <a:r>
              <a:rPr lang="fr-FR" b="1" dirty="0" smtClean="0"/>
              <a:t>Sports</a:t>
            </a:r>
          </a:p>
          <a:p>
            <a:r>
              <a:rPr lang="fr-FR" b="1" dirty="0" smtClean="0"/>
              <a:t>Licenciement</a:t>
            </a:r>
          </a:p>
        </p:txBody>
      </p:sp>
    </p:spTree>
    <p:extLst>
      <p:ext uri="{BB962C8B-B14F-4D97-AF65-F5344CB8AC3E}">
        <p14:creationId xmlns:p14="http://schemas.microsoft.com/office/powerpoint/2010/main" val="124089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Etudes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1903 - 1907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 descr="C:\Users\MCL\Documents\Genealogie\FM\Raymond\Journal des debats\JDD 1905-07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88" y="0"/>
            <a:ext cx="4360512" cy="679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3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sz="3200" b="1" dirty="0">
                <a:solidFill>
                  <a:schemeClr val="accent2">
                    <a:lumMod val="75000"/>
                  </a:schemeClr>
                </a:solidFill>
              </a:rPr>
              <a:t>Sports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543300" lvl="8" indent="0">
              <a:buNone/>
            </a:pPr>
            <a:endParaRPr lang="fr-FR" dirty="0" smtClean="0"/>
          </a:p>
          <a:p>
            <a:pPr marL="3543300" lvl="8" indent="0">
              <a:buNone/>
            </a:pPr>
            <a:endParaRPr lang="fr-FR" dirty="0"/>
          </a:p>
          <a:p>
            <a:pPr marL="3543300" lvl="8" indent="0">
              <a:buNone/>
            </a:pPr>
            <a:endParaRPr lang="fr-FR" dirty="0" smtClean="0"/>
          </a:p>
          <a:p>
            <a:pPr marL="3543300" lvl="8" indent="0">
              <a:buNone/>
            </a:pPr>
            <a:endParaRPr lang="fr-FR" dirty="0"/>
          </a:p>
          <a:p>
            <a:pPr marL="2628900" lvl="6" indent="0">
              <a:buNone/>
            </a:pPr>
            <a:r>
              <a:rPr lang="fr-FR" dirty="0" smtClean="0"/>
              <a:t>		</a:t>
            </a:r>
          </a:p>
          <a:p>
            <a:pPr marL="2628900" lvl="6" indent="0">
              <a:buNone/>
            </a:pPr>
            <a:endParaRPr lang="fr-FR" dirty="0"/>
          </a:p>
          <a:p>
            <a:pPr marL="2628900" lvl="6" indent="0">
              <a:buNone/>
            </a:pPr>
            <a:endParaRPr lang="fr-FR" dirty="0" smtClean="0"/>
          </a:p>
          <a:p>
            <a:pPr marL="2628900" lvl="6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100" b="1" dirty="0" smtClean="0"/>
              <a:t>Loches-sur-</a:t>
            </a:r>
            <a:r>
              <a:rPr lang="fr-FR" sz="2100" b="1" dirty="0" err="1" smtClean="0"/>
              <a:t>Ource</a:t>
            </a:r>
            <a:endParaRPr lang="fr-FR" sz="2100" b="1" dirty="0" smtClean="0"/>
          </a:p>
          <a:p>
            <a:pPr marL="0" indent="0">
              <a:buNone/>
            </a:pPr>
            <a:r>
              <a:rPr lang="fr-FR" sz="2100" b="1" dirty="0" smtClean="0"/>
              <a:t>	1898</a:t>
            </a:r>
            <a:endParaRPr lang="fr-FR" sz="2100" b="1" dirty="0"/>
          </a:p>
          <a:p>
            <a:pPr marL="2628900" lvl="6" indent="0">
              <a:buNone/>
            </a:pPr>
            <a:r>
              <a:rPr lang="fr-FR" b="1" dirty="0" smtClean="0"/>
              <a:t>		Le Rappel </a:t>
            </a:r>
          </a:p>
          <a:p>
            <a:pPr marL="2628900" lvl="6" indent="0">
              <a:buNone/>
            </a:pPr>
            <a:r>
              <a:rPr lang="fr-FR" b="1" dirty="0" smtClean="0"/>
              <a:t>		1912-03-29</a:t>
            </a:r>
            <a:endParaRPr lang="fr-FR" b="1" dirty="0"/>
          </a:p>
        </p:txBody>
      </p:sp>
      <p:pic>
        <p:nvPicPr>
          <p:cNvPr id="4" name="Picture 2" descr="C:\Users\MCL\Documents\Genealogie\Photos\Famille\FM\Photos Loches Poisson-Quinton\Maison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8"/>
            <a:ext cx="3729798" cy="25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CL\Documents\Genealogie\FM\Raymond\Le Rappel 1912-03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169" y="0"/>
            <a:ext cx="3223596" cy="71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65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rmAutofit/>
          </a:bodyPr>
          <a:lstStyle/>
          <a:p>
            <a:pPr algn="r"/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Ploumanac’h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MCL\Documents\Genealogie\Photos\Famille\FM\Ploumanach\AROD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"/>
            <a:ext cx="4510223" cy="39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MCL\Documents\Genealogie\Photos\Famille\FM\Ploumanach\regatesplo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043" y="2590403"/>
            <a:ext cx="4283969" cy="423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L\Documents\Genealogie\Photos\Les demeures\Ploumanach\maison Raymond 197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50512"/>
            <a:ext cx="2952328" cy="27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CL\Documents\Genealogie\Photos\Famille\FM\Ploumanach\Raymo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935"/>
            <a:ext cx="1781699" cy="28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1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Quelle Ecole?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r>
              <a:rPr lang="fr-FR" b="1" dirty="0" smtClean="0"/>
              <a:t>ENSCP - créée en 1896</a:t>
            </a:r>
          </a:p>
          <a:p>
            <a:pPr marL="400050" lvl="1" indent="0">
              <a:buNone/>
            </a:pPr>
            <a:r>
              <a:rPr lang="fr-FR" b="1" dirty="0" smtClean="0"/>
              <a:t>Rue Michelet, 75006</a:t>
            </a:r>
          </a:p>
          <a:p>
            <a:pPr marL="400050" lvl="1" indent="0">
              <a:buNone/>
            </a:pPr>
            <a:r>
              <a:rPr lang="fr-FR" b="1" dirty="0" smtClean="0"/>
              <a:t>devenue Chimie </a:t>
            </a:r>
            <a:r>
              <a:rPr lang="fr-FR" b="1" dirty="0" err="1" smtClean="0"/>
              <a:t>ParisTech</a:t>
            </a:r>
            <a:endParaRPr lang="fr-FR" b="1" dirty="0" smtClean="0"/>
          </a:p>
          <a:p>
            <a:pPr marL="400050" lvl="1" indent="0">
              <a:buNone/>
            </a:pPr>
            <a:r>
              <a:rPr lang="fr-FR" b="1" dirty="0" smtClean="0"/>
              <a:t>Rue P. et M. Curie, 75006</a:t>
            </a:r>
          </a:p>
          <a:p>
            <a:r>
              <a:rPr lang="fr-FR" b="1" dirty="0" smtClean="0"/>
              <a:t>ESPCI - </a:t>
            </a:r>
            <a:r>
              <a:rPr lang="fr-FR" b="1" dirty="0"/>
              <a:t>créée en 1882</a:t>
            </a:r>
          </a:p>
          <a:p>
            <a:pPr marL="400050" lvl="1" indent="0">
              <a:buNone/>
            </a:pPr>
            <a:r>
              <a:rPr lang="fr-FR" b="1" dirty="0"/>
              <a:t>Rue Vauquelin,75005</a:t>
            </a:r>
          </a:p>
          <a:p>
            <a:pPr marL="400050" lvl="1" indent="0">
              <a:buNone/>
            </a:pPr>
            <a:endParaRPr lang="fr-FR" dirty="0"/>
          </a:p>
        </p:txBody>
      </p:sp>
      <p:pic>
        <p:nvPicPr>
          <p:cNvPr id="5" name="Picture 2" descr="C:\Users\MCL\Documents\ESC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67" y="25211"/>
            <a:ext cx="3600400" cy="679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55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Licenciement</a:t>
            </a:r>
          </a:p>
          <a:p>
            <a:pPr marL="0" indent="0">
              <a:buNone/>
            </a:pP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Bulletin municipal officiel </a:t>
            </a:r>
            <a:endParaRPr lang="fr-FR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de </a:t>
            </a: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la ville de 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Paris</a:t>
            </a:r>
          </a:p>
          <a:p>
            <a:pPr marL="0" indent="0">
              <a:buNone/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12 avril 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1945</a:t>
            </a:r>
            <a:endParaRPr lang="fr-FR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MCL\Documents\Genealogie\FM\Raymond\bulletin de Pa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87" y="0"/>
            <a:ext cx="5328592" cy="682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0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</a:rPr>
              <a:t>NOYAU FAMILIAL</a:t>
            </a:r>
            <a:endParaRPr lang="fr-F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8" name="Picture 4" descr="C:\Users\MCL\Documents\Genealogie\noyau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44824"/>
            <a:ext cx="9120785" cy="367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8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Dossier militaire</a:t>
            </a:r>
            <a:b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3600" b="1" dirty="0" smtClean="0">
                <a:solidFill>
                  <a:schemeClr val="accent2">
                    <a:lumMod val="75000"/>
                  </a:schemeClr>
                </a:solidFill>
              </a:rPr>
              <a:t>Service Historique de la Défense - Vincennes</a:t>
            </a:r>
            <a:endParaRPr lang="fr-FR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8077"/>
            <a:ext cx="9083755" cy="459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4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Détails des 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Services et des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Positions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Successives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1912 - 1923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 descr="C:\Users\MCL\Documents\Genealogie\FM\Raymond\Dossier militaire Raymond\Livret SHD Vincennes\DSC04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86" y="0"/>
            <a:ext cx="47229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4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Pendant son service militaire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 descr="C:\Users\MCL\Documents\Sans titr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94605"/>
            <a:ext cx="9036496" cy="456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0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10000"/>
          </a:bodyPr>
          <a:lstStyle/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smtClean="0"/>
              <a:t>8°Dragon - 1908</a:t>
            </a:r>
            <a:r>
              <a:rPr lang="fr-FR" dirty="0" smtClean="0"/>
              <a:t>			</a:t>
            </a:r>
            <a:r>
              <a:rPr lang="fr-FR" b="1" dirty="0" smtClean="0"/>
              <a:t>Brancardier 14-18</a:t>
            </a:r>
            <a:endParaRPr lang="fr-FR" b="1" dirty="0"/>
          </a:p>
        </p:txBody>
      </p:sp>
      <p:pic>
        <p:nvPicPr>
          <p:cNvPr id="2050" name="Picture 2" descr="C:\Users\MCL\Documents\Genealogie\FM\Raymond\Dossier militaire Raymond\photos\8°dragon 19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6" y="476672"/>
            <a:ext cx="3621372" cy="54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CL\Documents\Genealogie\FM\Raymond\Dossier militaire Raymond\photos\brancardier-14-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01469"/>
            <a:ext cx="3424339" cy="539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29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Ecole militaire de 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l’artillerie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FONTAINEBLEAU</a:t>
            </a:r>
          </a:p>
          <a:p>
            <a:pPr marL="0" indent="0">
              <a:buNone/>
            </a:pPr>
            <a:endParaRPr lang="fr-FR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Déc. 1917-Mars 1918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3074" name="Picture 2" descr="C:\Users\MCL\Documents\Genealogie\FM\Raymond\Dossier militaire Raymond\Livret SHD Vincennes\DSC04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99" y="0"/>
            <a:ext cx="4426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</TotalTime>
  <Words>630</Words>
  <Application>Microsoft Office PowerPoint</Application>
  <PresentationFormat>Affichage à l'écran (4:3)</PresentationFormat>
  <Paragraphs>193</Paragraphs>
  <Slides>41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FORTIER-MAIRE  Raymond André, Gaston  (1890-1958)</vt:lpstr>
      <vt:lpstr>Ce que je savais</vt:lpstr>
      <vt:lpstr>Mes recherches</vt:lpstr>
      <vt:lpstr>Quelle Ecole?</vt:lpstr>
      <vt:lpstr>Dossier militaire Service Historique de la Défense - Vincennes</vt:lpstr>
      <vt:lpstr>Présentation PowerPoint</vt:lpstr>
      <vt:lpstr>Pendant son service militaire</vt:lpstr>
      <vt:lpstr>Présentation PowerPoint</vt:lpstr>
      <vt:lpstr>Présentation PowerPoint</vt:lpstr>
      <vt:lpstr>Présentation PowerPoint</vt:lpstr>
      <vt:lpstr>Présentation PowerPoint</vt:lpstr>
      <vt:lpstr>Décorations et témoignages de satisfaction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Bulletin de mariage</vt:lpstr>
      <vt:lpstr>Acte de Naissance Archives de Paris</vt:lpstr>
      <vt:lpstr>Acte de Mariage Archives de Paris </vt:lpstr>
      <vt:lpstr> Divorce </vt:lpstr>
      <vt:lpstr>Décès</vt:lpstr>
      <vt:lpstr>Présentation PowerPoint</vt:lpstr>
      <vt:lpstr>Présentation PowerPoint</vt:lpstr>
      <vt:lpstr>Remboursement trop perçu!</vt:lpstr>
      <vt:lpstr>Présentation PowerPoint</vt:lpstr>
      <vt:lpstr>  Centre National d'information sur les  Prisonniers de Guerre  </vt:lpstr>
      <vt:lpstr>Prisonnier de guerre</vt:lpstr>
      <vt:lpstr>T.O.A.</vt:lpstr>
      <vt:lpstr>T.O.A.</vt:lpstr>
      <vt:lpstr>Activités professionnelles</vt:lpstr>
      <vt:lpstr>Parfums COTY</vt:lpstr>
      <vt:lpstr>La Cité des Parfums</vt:lpstr>
      <vt:lpstr>Domiciles</vt:lpstr>
      <vt:lpstr>Autres recherches Gallica.bnf.fr – Books.google.fr </vt:lpstr>
      <vt:lpstr>Présentation PowerPoint</vt:lpstr>
      <vt:lpstr>Sports</vt:lpstr>
      <vt:lpstr>Ploumanac’h</vt:lpstr>
      <vt:lpstr>Présentation PowerPoint</vt:lpstr>
      <vt:lpstr>NOYAU FAMILIAL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Raymond, André, Gaston FORTIER-MAIRE (1890-1958)</dc:title>
  <dc:creator>MCL</dc:creator>
  <cp:lastModifiedBy>MCL</cp:lastModifiedBy>
  <cp:revision>133</cp:revision>
  <dcterms:created xsi:type="dcterms:W3CDTF">2015-09-19T16:51:13Z</dcterms:created>
  <dcterms:modified xsi:type="dcterms:W3CDTF">2015-10-09T19:46:43Z</dcterms:modified>
</cp:coreProperties>
</file>