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60" r:id="rId3"/>
    <p:sldId id="310" r:id="rId4"/>
    <p:sldId id="270" r:id="rId5"/>
    <p:sldId id="280" r:id="rId6"/>
    <p:sldId id="282" r:id="rId7"/>
    <p:sldId id="261" r:id="rId8"/>
    <p:sldId id="262" r:id="rId9"/>
    <p:sldId id="263" r:id="rId10"/>
    <p:sldId id="311" r:id="rId11"/>
    <p:sldId id="312" r:id="rId12"/>
    <p:sldId id="259" r:id="rId13"/>
    <p:sldId id="290" r:id="rId14"/>
    <p:sldId id="269" r:id="rId15"/>
    <p:sldId id="258" r:id="rId16"/>
    <p:sldId id="278" r:id="rId17"/>
    <p:sldId id="279" r:id="rId18"/>
    <p:sldId id="264" r:id="rId19"/>
    <p:sldId id="267" r:id="rId20"/>
    <p:sldId id="309" r:id="rId21"/>
    <p:sldId id="268" r:id="rId22"/>
    <p:sldId id="273" r:id="rId23"/>
    <p:sldId id="283" r:id="rId24"/>
    <p:sldId id="284" r:id="rId25"/>
    <p:sldId id="286" r:id="rId26"/>
    <p:sldId id="287" r:id="rId27"/>
    <p:sldId id="288" r:id="rId28"/>
    <p:sldId id="289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277" r:id="rId48"/>
    <p:sldId id="274" r:id="rId49"/>
    <p:sldId id="276" r:id="rId50"/>
    <p:sldId id="275" r:id="rId51"/>
    <p:sldId id="257" r:id="rId52"/>
    <p:sldId id="285" r:id="rId5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88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5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9F224-D807-4D0A-B31D-D9CD85ACAA58}" type="datetimeFigureOut">
              <a:rPr lang="fr-FR" smtClean="0"/>
              <a:t>15/04/2022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84102-9F3C-4794-BBCB-96178E137D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0222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Page 94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84102-9F3C-4794-BBCB-96178E137DB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367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https://www.assemblee-nationale.fr/histoire/images-decentralisation/decentralisation/loi-du-22-decembre-1789-.pdf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84102-9F3C-4794-BBCB-96178E137DB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473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https://www.assemblee-nationale.fr/histoire/images-decentralisation/decentralisation/loi-du-22-decembre-1789-.pdf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84102-9F3C-4794-BBCB-96178E137DB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5790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A11B0F-EE53-4027-9546-95C476F99149}" type="slidenum">
              <a:rPr lang="fr-FR"/>
              <a:pPr/>
              <a:t>43</a:t>
            </a:fld>
            <a:endParaRPr lang="fr-FR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Voir « Vallées des Vosges non vosgiennes » et « Vallée de la Bruche, historique des communes ».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26A73B-55A9-4DB2-99EC-20D4A74097A0}" type="slidenum">
              <a:rPr lang="fr-FR"/>
              <a:pPr/>
              <a:t>44</a:t>
            </a:fld>
            <a:endParaRPr lang="fr-FR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Plusieurs rivières comme frontière: la Bruche, la Plaine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https://www.assemblee-nationale.fr/histoire/images-decentralisation/decentralisation/loi-du-22-decembre-1789-.pdf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84102-9F3C-4794-BBCB-96178E137DBA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321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Page 368,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84102-9F3C-4794-BBCB-96178E137DBA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0195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5EF8-174E-4C03-AB68-A9FC709B42DB}" type="datetimeFigureOut">
              <a:rPr lang="fr-FR" smtClean="0"/>
              <a:t>15/04/2022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3C1-7ABA-44FC-89AC-F5F249EE8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306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5EF8-174E-4C03-AB68-A9FC709B42DB}" type="datetimeFigureOut">
              <a:rPr lang="fr-FR" smtClean="0"/>
              <a:t>15/04/2022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3C1-7ABA-44FC-89AC-F5F249EE8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6687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5EF8-174E-4C03-AB68-A9FC709B42DB}" type="datetimeFigureOut">
              <a:rPr lang="fr-FR" smtClean="0"/>
              <a:t>15/04/2022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3C1-7ABA-44FC-89AC-F5F249EE8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5132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C027BB1-4995-4E1B-AA64-BC945DAD2D98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786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5EF8-174E-4C03-AB68-A9FC709B42DB}" type="datetimeFigureOut">
              <a:rPr lang="fr-FR" smtClean="0"/>
              <a:t>15/04/2022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3C1-7ABA-44FC-89AC-F5F249EE8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631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5EF8-174E-4C03-AB68-A9FC709B42DB}" type="datetimeFigureOut">
              <a:rPr lang="fr-FR" smtClean="0"/>
              <a:t>15/04/2022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3C1-7ABA-44FC-89AC-F5F249EE8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2282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5EF8-174E-4C03-AB68-A9FC709B42DB}" type="datetimeFigureOut">
              <a:rPr lang="fr-FR" smtClean="0"/>
              <a:t>15/04/2022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3C1-7ABA-44FC-89AC-F5F249EE8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3334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5EF8-174E-4C03-AB68-A9FC709B42DB}" type="datetimeFigureOut">
              <a:rPr lang="fr-FR" smtClean="0"/>
              <a:t>15/04/2022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3C1-7ABA-44FC-89AC-F5F249EE8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1859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5EF8-174E-4C03-AB68-A9FC709B42DB}" type="datetimeFigureOut">
              <a:rPr lang="fr-FR" smtClean="0"/>
              <a:t>15/04/2022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3C1-7ABA-44FC-89AC-F5F249EE8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6273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5EF8-174E-4C03-AB68-A9FC709B42DB}" type="datetimeFigureOut">
              <a:rPr lang="fr-FR" smtClean="0"/>
              <a:t>15/04/2022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3C1-7ABA-44FC-89AC-F5F249EE8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1235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5EF8-174E-4C03-AB68-A9FC709B42DB}" type="datetimeFigureOut">
              <a:rPr lang="fr-FR" smtClean="0"/>
              <a:t>15/04/2022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3C1-7ABA-44FC-89AC-F5F249EE8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282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5EF8-174E-4C03-AB68-A9FC709B42DB}" type="datetimeFigureOut">
              <a:rPr lang="fr-FR" smtClean="0"/>
              <a:t>15/04/2022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3C1-7ABA-44FC-89AC-F5F249EE8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6207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15EF8-174E-4C03-AB68-A9FC709B42DB}" type="datetimeFigureOut">
              <a:rPr lang="fr-FR" smtClean="0"/>
              <a:t>15/04/2022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0C3C1-7ABA-44FC-89AC-F5F249EE8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3280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8.bin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La création des départements.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004048" y="4725144"/>
            <a:ext cx="2768352" cy="913656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Michel STELLY</a:t>
            </a:r>
          </a:p>
          <a:p>
            <a:r>
              <a:rPr lang="fr-FR" dirty="0" smtClean="0"/>
              <a:t>16/04/2022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167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Assemblées des notables.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Problèmes financiers; déficit. Besoin de ressources.</a:t>
            </a:r>
          </a:p>
          <a:p>
            <a:r>
              <a:rPr lang="fr-FR" dirty="0" smtClean="0"/>
              <a:t>Réunion de 147 personnes: princes de sang, archevêques, maréchaux…</a:t>
            </a:r>
          </a:p>
          <a:p>
            <a:r>
              <a:rPr lang="fr-FR" dirty="0" smtClean="0"/>
              <a:t>Du 22/02/1787 au 25/05/1787:examen du programme financier de Calonne; rejet.</a:t>
            </a:r>
          </a:p>
          <a:p>
            <a:r>
              <a:rPr lang="fr-FR" dirty="0"/>
              <a:t>D</a:t>
            </a:r>
            <a:r>
              <a:rPr lang="fr-FR" dirty="0" smtClean="0"/>
              <a:t>u</a:t>
            </a:r>
            <a:r>
              <a:rPr lang="fr-FR" dirty="0"/>
              <a:t>  </a:t>
            </a:r>
            <a:r>
              <a:rPr lang="fr-FR" dirty="0" smtClean="0"/>
              <a:t>6/11/1788 au 12/12/1788: organisation du vote par ordre ou par tête? une ou deux voix pour le  </a:t>
            </a:r>
            <a:r>
              <a:rPr lang="fr-FR" dirty="0"/>
              <a:t>Tiers </a:t>
            </a:r>
            <a:r>
              <a:rPr lang="fr-FR" dirty="0" smtClean="0"/>
              <a:t>Etat?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048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465"/>
            <a:ext cx="7560839" cy="6810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323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Etats généraux.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Convoqués le 8/08/1788.</a:t>
            </a:r>
          </a:p>
          <a:p>
            <a:r>
              <a:rPr lang="fr-FR" dirty="0" smtClean="0"/>
              <a:t>Il faut choisir les circonscriptions électorales pour élire les représentants aux Etats Généraux et rédiger les cahiers de doléance.</a:t>
            </a:r>
          </a:p>
          <a:p>
            <a:r>
              <a:rPr lang="fr-FR" dirty="0" smtClean="0"/>
              <a:t>Edit Royal du 24/01/1789 divisant la France en plus de 400 bailliages électoraux principaux ou secondaires.</a:t>
            </a:r>
          </a:p>
          <a:p>
            <a:r>
              <a:rPr lang="fr-FR" dirty="0" smtClean="0"/>
              <a:t>Chaine complexe pour élire les députés. Assemblées de réduction.</a:t>
            </a:r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46382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200">
                <a:cs typeface="Times New Roman" charset="0"/>
              </a:rPr>
              <a:t>Annonce de la convocation des Etats Généraux (5 juillet 1788) :</a:t>
            </a:r>
            <a:br>
              <a:rPr lang="fr-FR" sz="3200">
                <a:cs typeface="Times New Roman" charset="0"/>
              </a:rPr>
            </a:br>
            <a:endParaRPr lang="fr-FR" sz="3200">
              <a:cs typeface="Times New Roman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fr-FR">
                <a:cs typeface="Courier New" pitchFamily="49" charset="0"/>
              </a:rPr>
              <a:t>o</a:t>
            </a:r>
            <a:r>
              <a:rPr lang="fr-FR">
                <a:cs typeface="Times New Roman" charset="0"/>
              </a:rPr>
              <a:t>      Elections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fr-FR">
                <a:ea typeface="Wingdings" pitchFamily="2" charset="2"/>
                <a:cs typeface="Wingdings" pitchFamily="2" charset="2"/>
              </a:rPr>
              <a:t>§</a:t>
            </a:r>
            <a:r>
              <a:rPr lang="fr-FR">
                <a:cs typeface="Times New Roman" charset="0"/>
              </a:rPr>
              <a:t>       par bailliages et non par Etats provinciaux.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fr-FR">
                <a:ea typeface="Wingdings" pitchFamily="2" charset="2"/>
                <a:cs typeface="Wingdings" pitchFamily="2" charset="2"/>
              </a:rPr>
              <a:t>§</a:t>
            </a:r>
            <a:r>
              <a:rPr lang="fr-FR">
                <a:cs typeface="Times New Roman" charset="0"/>
              </a:rPr>
              <a:t>       par Ordre.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fr-FR">
                <a:ea typeface="Wingdings" pitchFamily="2" charset="2"/>
                <a:cs typeface="Wingdings" pitchFamily="2" charset="2"/>
              </a:rPr>
              <a:t>§</a:t>
            </a:r>
            <a:r>
              <a:rPr lang="fr-FR">
                <a:cs typeface="Times New Roman" charset="0"/>
              </a:rPr>
              <a:t>       A différents niveaux.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>
                <a:cs typeface="Courier New" pitchFamily="49" charset="0"/>
              </a:rPr>
              <a:t>o</a:t>
            </a:r>
            <a:r>
              <a:rPr lang="fr-FR">
                <a:cs typeface="Times New Roman" charset="0"/>
              </a:rPr>
              <a:t>      Nécessité de préciser ces bailliages (principaux et secondaires).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>
                <a:cs typeface="Courier New" pitchFamily="49" charset="0"/>
              </a:rPr>
              <a:t>o</a:t>
            </a:r>
            <a:r>
              <a:rPr lang="fr-FR">
                <a:cs typeface="Times New Roman" charset="0"/>
              </a:rPr>
              <a:t>      Importance (vue par la suite) des conséquences de la désignation des députés.</a:t>
            </a:r>
          </a:p>
          <a:p>
            <a:pPr>
              <a:lnSpc>
                <a:spcPct val="90000"/>
              </a:lnSpc>
              <a:buFontTx/>
              <a:buNone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115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Pourquoi des départements?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Remise en cause des structures administratives et des particularismes locaux</a:t>
            </a:r>
          </a:p>
          <a:p>
            <a:r>
              <a:rPr lang="fr-FR" dirty="0" smtClean="0"/>
              <a:t>Volonté de représentation équitable.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134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Création des départements.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Loi du 22/12/1789.</a:t>
            </a:r>
          </a:p>
          <a:p>
            <a:pPr lvl="1"/>
            <a:r>
              <a:rPr lang="fr-FR" dirty="0"/>
              <a:t>Art. 1er. Il sera fait une nouvelle division du royaume en départements, tant pour la représentation que pour l'administration. Ces départements seront au nombre de soixante - quinze à quatre vingt-cinq</a:t>
            </a:r>
            <a:r>
              <a:rPr lang="fr-FR" dirty="0" smtClean="0"/>
              <a:t>.</a:t>
            </a:r>
            <a:endParaRPr lang="fr-FR" dirty="0"/>
          </a:p>
          <a:p>
            <a:endParaRPr lang="fr-FR" dirty="0" smtClean="0"/>
          </a:p>
          <a:p>
            <a:r>
              <a:rPr lang="fr-FR" dirty="0" smtClean="0"/>
              <a:t>Création de 83 départements le 4/03/1790.</a:t>
            </a:r>
          </a:p>
        </p:txBody>
      </p:sp>
    </p:spTree>
    <p:extLst>
      <p:ext uri="{BB962C8B-B14F-4D97-AF65-F5344CB8AC3E}">
        <p14:creationId xmlns:p14="http://schemas.microsoft.com/office/powerpoint/2010/main" val="235041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Observations sur les premiers articles du décret.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Tous </a:t>
            </a:r>
            <a:r>
              <a:rPr lang="fr-FR" dirty="0"/>
              <a:t>les Français sont frères et ne composent qu'une famille ; ils vont concourir de toutes les parties du royaume à la formation de leurs </a:t>
            </a:r>
            <a:r>
              <a:rPr lang="fr-FR" dirty="0" smtClean="0"/>
              <a:t>lois; </a:t>
            </a:r>
            <a:r>
              <a:rPr lang="fr-FR" dirty="0"/>
              <a:t>les règles et les effets de leur gouvernement vont être les mêmes dans tous les lieux. </a:t>
            </a:r>
            <a:endParaRPr lang="fr-FR" dirty="0" smtClean="0"/>
          </a:p>
          <a:p>
            <a:r>
              <a:rPr lang="fr-FR" dirty="0" smtClean="0"/>
              <a:t>La </a:t>
            </a:r>
            <a:r>
              <a:rPr lang="fr-FR" dirty="0"/>
              <a:t>nouvelle division du territoire commun détruit toute disproportion sensible dans la représentation, et toute inégalité d'avantages et de désavantages politiques. </a:t>
            </a:r>
            <a:endParaRPr lang="fr-FR" dirty="0" smtClean="0"/>
          </a:p>
          <a:p>
            <a:pPr marL="0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00014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Observations sur les premiers articles du décret</a:t>
            </a:r>
            <a:r>
              <a:rPr lang="fr-FR" dirty="0" smtClean="0"/>
              <a:t>. (2).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Cette division était désirable sous plusieurs rapports civils et moraux, mais surtout elle est nécessaire pour fonder solidement la constitution et pour en garantir la stabilité. </a:t>
            </a:r>
          </a:p>
          <a:p>
            <a:r>
              <a:rPr lang="fr-FR" dirty="0"/>
              <a:t>Que de motifs pour tous les bons citoyens d'en accélérer l'exécution !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547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projets de plans de division de la France.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29/09/1789 plan proposant une division en 80 départements sans prise en compte du détails des intérêts locaux. </a:t>
            </a:r>
          </a:p>
          <a:p>
            <a:r>
              <a:rPr lang="fr-FR" dirty="0" smtClean="0"/>
              <a:t>Carrés de 18 lieues de côté. (En gros 70 km x 70 km) .</a:t>
            </a:r>
          </a:p>
          <a:p>
            <a:r>
              <a:rPr lang="fr-FR" dirty="0" smtClean="0"/>
              <a:t>Non discuté.</a:t>
            </a:r>
          </a:p>
        </p:txBody>
      </p:sp>
    </p:spTree>
    <p:extLst>
      <p:ext uri="{BB962C8B-B14F-4D97-AF65-F5344CB8AC3E}">
        <p14:creationId xmlns:p14="http://schemas.microsoft.com/office/powerpoint/2010/main" val="307333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b="1" dirty="0"/>
              <a:t>Châssis figuratif du territoire de la France partagé en divisions égales entre elles conformément au rapport du Comité de Constitution fait à l'Assemblée Nationale, le 29 septembre 1789. Commission Sieyès. © Centre historique des Archives nationales - Atelier de </a:t>
            </a:r>
            <a:r>
              <a:rPr lang="fr-FR" sz="1600" b="1" dirty="0"/>
              <a:t>photographie</a:t>
            </a:r>
            <a:r>
              <a:rPr lang="fr-FR" sz="1600" dirty="0"/>
              <a:t> 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" b="186"/>
          <a:stretch>
            <a:fillRect/>
          </a:stretch>
        </p:blipFill>
        <p:spPr bwMode="auto">
          <a:xfrm>
            <a:off x="1792288" y="115888"/>
            <a:ext cx="5486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090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Etat en 1787-1789.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En général division en provinces (notion mal définie), généralités (circonscriptions administratives de base), bailliages.</a:t>
            </a:r>
          </a:p>
          <a:p>
            <a:r>
              <a:rPr lang="fr-FR" dirty="0" smtClean="0"/>
              <a:t>Les bailliages (ou sénéchaussées ou gouvernances) sont des circonscriptions administratives, financières et surtout judiciaires. </a:t>
            </a:r>
          </a:p>
          <a:p>
            <a:r>
              <a:rPr lang="fr-FR" dirty="0" smtClean="0"/>
              <a:t>Les ressorts des diverses administrations sont généralement irrationnels et sans cohérence entre eux.</a:t>
            </a:r>
          </a:p>
          <a:p>
            <a:r>
              <a:rPr lang="fr-FR" dirty="0" smtClean="0"/>
              <a:t>Attachement des populations à leurs particularismes (dont différence des idiomes).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191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Les projets de plans de division de la </a:t>
            </a:r>
            <a:r>
              <a:rPr lang="fr-FR" dirty="0" smtClean="0"/>
              <a:t>France (2).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11/11/1789 plan de Louis HENNEQUIN à partir duquel  les députés de chaque province doivent tracer eux-mêmes les limites de leur département, en régularisant les limites des provinces.</a:t>
            </a:r>
          </a:p>
        </p:txBody>
      </p:sp>
    </p:spTree>
    <p:extLst>
      <p:ext uri="{BB962C8B-B14F-4D97-AF65-F5344CB8AC3E}">
        <p14:creationId xmlns:p14="http://schemas.microsoft.com/office/powerpoint/2010/main" val="83099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b="1" dirty="0"/>
              <a:t>Projet de division de la France en départements par Louis </a:t>
            </a:r>
            <a:r>
              <a:rPr lang="fr-FR" b="1" dirty="0" err="1"/>
              <a:t>Hennequin</a:t>
            </a:r>
            <a:r>
              <a:rPr lang="fr-FR" b="1" dirty="0"/>
              <a:t> en décembre 1789, d'après le plan proposé à l'Assemblée Nationale par son Comité de Constitution le 29 septembre 1789. © Centre historique des Archives nationales - Atelier de photographie</a:t>
            </a:r>
            <a:endParaRPr lang="fr-FR" dirty="0"/>
          </a:p>
        </p:txBody>
      </p:sp>
      <p:pic>
        <p:nvPicPr>
          <p:cNvPr id="2054" name="Picture 6" descr="Projet de division de la France en départements par Louis Hennequin en décembre 1789, d'après le plan proposé à l'Assemblée Nationale par son Comité de Constitution le 29 septembre 1789. © Centre historique des Archives nationales - Atelier de photographie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0" b="4110"/>
          <a:stretch>
            <a:fillRect/>
          </a:stretch>
        </p:blipFill>
        <p:spPr bwMode="auto">
          <a:xfrm>
            <a:off x="1792288" y="188913"/>
            <a:ext cx="5486400" cy="50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83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subdivisions.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>
            <a:normAutofit fontScale="70000" lnSpcReduction="20000"/>
          </a:bodyPr>
          <a:lstStyle/>
          <a:p>
            <a:r>
              <a:rPr lang="fr-FR" dirty="0"/>
              <a:t>Districts: création en 1790</a:t>
            </a:r>
            <a:r>
              <a:rPr lang="fr-FR" dirty="0" smtClean="0"/>
              <a:t>.</a:t>
            </a:r>
          </a:p>
          <a:p>
            <a:pPr lvl="1"/>
            <a:r>
              <a:rPr lang="fr-FR" dirty="0" smtClean="0"/>
              <a:t>Chaque </a:t>
            </a:r>
            <a:r>
              <a:rPr lang="fr-FR" dirty="0"/>
              <a:t>département sera divisé en districts, dont le nombre, qui ne pourra être ni </a:t>
            </a:r>
            <a:r>
              <a:rPr lang="fr-FR" dirty="0" smtClean="0"/>
              <a:t>au-dessous </a:t>
            </a:r>
            <a:r>
              <a:rPr lang="fr-FR" dirty="0"/>
              <a:t>de trois, ni au-dessus de neuf, sera réglé par l'Assemblée nationale, suivant le besoin et la convenance du département, après avoir entendu les députés des provinces. </a:t>
            </a:r>
            <a:endParaRPr lang="fr-FR" dirty="0" smtClean="0"/>
          </a:p>
          <a:p>
            <a:pPr lvl="1"/>
            <a:endParaRPr lang="fr-FR" dirty="0" smtClean="0"/>
          </a:p>
          <a:p>
            <a:r>
              <a:rPr lang="fr-FR" dirty="0" smtClean="0"/>
              <a:t>Cantons: </a:t>
            </a:r>
            <a:r>
              <a:rPr lang="fr-FR" dirty="0"/>
              <a:t>c</a:t>
            </a:r>
            <a:r>
              <a:rPr lang="fr-FR" dirty="0" smtClean="0"/>
              <a:t>réation en 1790.</a:t>
            </a:r>
          </a:p>
          <a:p>
            <a:pPr lvl="1"/>
            <a:r>
              <a:rPr lang="fr-FR" dirty="0" smtClean="0"/>
              <a:t>Chaque </a:t>
            </a:r>
            <a:r>
              <a:rPr lang="fr-FR" dirty="0"/>
              <a:t>district sera partagé en divisions appelées cantons, d'environ quatre lieues carrées (lieues communes de France.) </a:t>
            </a:r>
            <a:endParaRPr lang="fr-FR" dirty="0" smtClean="0"/>
          </a:p>
          <a:p>
            <a:pPr lvl="1"/>
            <a:r>
              <a:rPr lang="fr-FR" dirty="0" smtClean="0"/>
              <a:t>Modifications possibles et aisées.</a:t>
            </a:r>
          </a:p>
          <a:p>
            <a:pPr lvl="1"/>
            <a:r>
              <a:rPr lang="fr-FR" dirty="0" smtClean="0"/>
              <a:t>Réduction de leur nombre. Loi </a:t>
            </a:r>
            <a:r>
              <a:rPr lang="fr-FR" dirty="0"/>
              <a:t>du 28 Pluviôse an </a:t>
            </a:r>
            <a:r>
              <a:rPr lang="fr-FR" dirty="0" smtClean="0"/>
              <a:t>VIII. Arrêtés de l’an X.</a:t>
            </a:r>
            <a:endParaRPr lang="fr-FR" dirty="0"/>
          </a:p>
          <a:p>
            <a:pPr lvl="1"/>
            <a:endParaRPr lang="fr-FR" dirty="0" smtClean="0"/>
          </a:p>
          <a:p>
            <a:r>
              <a:rPr lang="fr-FR" dirty="0" smtClean="0"/>
              <a:t>Arrondissements:</a:t>
            </a:r>
            <a:r>
              <a:rPr lang="fr-FR" dirty="0"/>
              <a:t> </a:t>
            </a:r>
            <a:r>
              <a:rPr lang="fr-FR" dirty="0" smtClean="0"/>
              <a:t>Loi du 28 Pluviôse an VIII (17/02/1800);</a:t>
            </a:r>
          </a:p>
          <a:p>
            <a:pPr lvl="1"/>
            <a:r>
              <a:rPr lang="fr-FR" dirty="0" smtClean="0"/>
              <a:t>L'arrondissement succède au district supprimé par le Directoire pour cause d'activisme révolutionnaire.</a:t>
            </a:r>
          </a:p>
          <a:p>
            <a:pPr lvl="1"/>
            <a:r>
              <a:rPr lang="fr-FR" dirty="0" smtClean="0"/>
              <a:t>A partir de rassemblements de cantons.</a:t>
            </a:r>
          </a:p>
          <a:p>
            <a:pPr lvl="1"/>
            <a:r>
              <a:rPr lang="fr-FR" dirty="0" smtClean="0"/>
              <a:t>Fixation des chefs-lieux.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402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La fixation des contenus et limites des départements et cantons.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Du ressort de l’Assemblée Nationale.</a:t>
            </a:r>
          </a:p>
          <a:p>
            <a:r>
              <a:rPr lang="fr-FR" dirty="0" smtClean="0"/>
              <a:t>Le Comité de Constitution demande aux députés de chaque province de tracer eux-mêmes les limites de leur département.</a:t>
            </a:r>
          </a:p>
          <a:p>
            <a:r>
              <a:rPr lang="fr-FR" dirty="0" smtClean="0"/>
              <a:t>Les députés locaux ne comprennent pas tous l’importance de la délimitation des départements. Ils étaient occupés par ailleurs.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681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Exemple de </a:t>
            </a:r>
            <a:r>
              <a:rPr lang="fr-FR" smtClean="0"/>
              <a:t>la Lorraine.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62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>
                <a:cs typeface="Times New Roman" charset="0"/>
              </a:rPr>
              <a:t>Lorraine en 1789 :</a:t>
            </a:r>
            <a:br>
              <a:rPr lang="fr-FR">
                <a:cs typeface="Times New Roman" charset="0"/>
              </a:rPr>
            </a:br>
            <a:endParaRPr lang="fr-FR">
              <a:cs typeface="Times New Roman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fr-FR">
                <a:cs typeface="Times New Roman" charset="0"/>
              </a:rPr>
              <a:t>-        </a:t>
            </a:r>
            <a:r>
              <a:rPr lang="fr-FR" sz="3600">
                <a:cs typeface="Times New Roman" charset="0"/>
              </a:rPr>
              <a:t>Divisions politiques 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fr-FR">
                <a:cs typeface="Courier New" pitchFamily="49" charset="0"/>
              </a:rPr>
              <a:t>o</a:t>
            </a:r>
            <a:r>
              <a:rPr lang="fr-FR">
                <a:cs typeface="Times New Roman" charset="0"/>
              </a:rPr>
              <a:t>      Province des Trois-Evêchés.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fr-FR">
                <a:cs typeface="Courier New" pitchFamily="49" charset="0"/>
              </a:rPr>
              <a:t>o</a:t>
            </a:r>
            <a:r>
              <a:rPr lang="fr-FR">
                <a:cs typeface="Times New Roman" charset="0"/>
              </a:rPr>
              <a:t>      Province de la  Lorraine et du Barrois.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fr-FR">
                <a:cs typeface="Times New Roman" charset="0"/>
              </a:rPr>
              <a:t>(toutes les deux ayant un Parlement)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fr-FR">
                <a:cs typeface="Courier New" pitchFamily="49" charset="0"/>
              </a:rPr>
              <a:t>o</a:t>
            </a:r>
            <a:r>
              <a:rPr lang="fr-FR">
                <a:cs typeface="Times New Roman" charset="0"/>
              </a:rPr>
              <a:t>      Enclaves étrangères :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fr-FR">
                <a:ea typeface="Wingdings" pitchFamily="2" charset="2"/>
                <a:cs typeface="Wingdings" pitchFamily="2" charset="2"/>
              </a:rPr>
              <a:t>§</a:t>
            </a:r>
            <a:r>
              <a:rPr lang="fr-FR">
                <a:cs typeface="Times New Roman" charset="0"/>
              </a:rPr>
              <a:t>       Principauté de Salm.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fr-FR">
                <a:ea typeface="Wingdings" pitchFamily="2" charset="2"/>
                <a:cs typeface="Wingdings" pitchFamily="2" charset="2"/>
              </a:rPr>
              <a:t>§</a:t>
            </a:r>
            <a:r>
              <a:rPr lang="fr-FR">
                <a:cs typeface="Times New Roman" charset="0"/>
              </a:rPr>
              <a:t>       Comté de Créhange.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fr-FR">
                <a:ea typeface="Wingdings" pitchFamily="2" charset="2"/>
                <a:cs typeface="Wingdings" pitchFamily="2" charset="2"/>
              </a:rPr>
              <a:t>§</a:t>
            </a:r>
            <a:r>
              <a:rPr lang="fr-FR">
                <a:cs typeface="Times New Roman" charset="0"/>
              </a:rPr>
              <a:t>       Comté de Saarwerden.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fr-FR">
                <a:ea typeface="Wingdings" pitchFamily="2" charset="2"/>
                <a:cs typeface="Wingdings" pitchFamily="2" charset="2"/>
              </a:rPr>
              <a:t>§</a:t>
            </a:r>
            <a:r>
              <a:rPr lang="fr-FR">
                <a:cs typeface="Times New Roman" charset="0"/>
              </a:rPr>
              <a:t>       Etc.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fr-FR">
              <a:cs typeface="Times New Roman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945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477000" cy="914400"/>
          </a:xfrm>
        </p:spPr>
        <p:txBody>
          <a:bodyPr>
            <a:normAutofit fontScale="90000"/>
          </a:bodyPr>
          <a:lstStyle/>
          <a:p>
            <a:r>
              <a:rPr lang="fr-FR">
                <a:cs typeface="Times New Roman" charset="0"/>
              </a:rPr>
              <a:t>Lorraine en 1789 :</a:t>
            </a:r>
            <a:br>
              <a:rPr lang="fr-FR">
                <a:cs typeface="Times New Roman" charset="0"/>
              </a:rPr>
            </a:br>
            <a:endParaRPr lang="fr-FR">
              <a:cs typeface="Times New Roman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1054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fr-FR" sz="2800" dirty="0">
                <a:cs typeface="Times New Roman" charset="0"/>
              </a:rPr>
              <a:t>-        Divisions internes 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fr-FR" sz="2400" dirty="0">
                <a:cs typeface="Courier New" pitchFamily="49" charset="0"/>
              </a:rPr>
              <a:t>o</a:t>
            </a:r>
            <a:r>
              <a:rPr lang="fr-FR" sz="2400" dirty="0">
                <a:cs typeface="Times New Roman" charset="0"/>
              </a:rPr>
              <a:t>      Administratives :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fr-FR" sz="2000" dirty="0">
                <a:ea typeface="Wingdings" pitchFamily="2" charset="2"/>
                <a:cs typeface="Wingdings" pitchFamily="2" charset="2"/>
              </a:rPr>
              <a:t>§</a:t>
            </a:r>
            <a:r>
              <a:rPr lang="fr-FR" sz="2000" dirty="0">
                <a:cs typeface="Times New Roman" charset="0"/>
              </a:rPr>
              <a:t>       généralités de Metz et Nancy avec chacune un intendant à leur tête. 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fr-FR" sz="2000" dirty="0">
                <a:ea typeface="Wingdings" pitchFamily="2" charset="2"/>
                <a:cs typeface="Wingdings" pitchFamily="2" charset="2"/>
              </a:rPr>
              <a:t>§</a:t>
            </a:r>
            <a:r>
              <a:rPr lang="fr-FR" sz="2000" dirty="0">
                <a:cs typeface="Times New Roman" charset="0"/>
              </a:rPr>
              <a:t>       </a:t>
            </a:r>
            <a:r>
              <a:rPr lang="fr-FR" sz="2000" dirty="0" smtClean="0">
                <a:cs typeface="Times New Roman" charset="0"/>
              </a:rPr>
              <a:t>généralités </a:t>
            </a:r>
            <a:r>
              <a:rPr lang="fr-FR" sz="2000" dirty="0">
                <a:cs typeface="Times New Roman" charset="0"/>
              </a:rPr>
              <a:t>divisées en subdélégations : 12 pour Metz, 29 pour Nancy.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fr-FR" sz="2400" dirty="0">
                <a:cs typeface="Courier New" pitchFamily="49" charset="0"/>
              </a:rPr>
              <a:t>o</a:t>
            </a:r>
            <a:r>
              <a:rPr lang="fr-FR" sz="2400" dirty="0">
                <a:cs typeface="Times New Roman" charset="0"/>
              </a:rPr>
              <a:t>      Judiciaires :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fr-FR" sz="2000" dirty="0">
                <a:ea typeface="Wingdings" pitchFamily="2" charset="2"/>
                <a:cs typeface="Wingdings" pitchFamily="2" charset="2"/>
              </a:rPr>
              <a:t>§</a:t>
            </a:r>
            <a:r>
              <a:rPr lang="fr-FR" sz="2000" dirty="0">
                <a:cs typeface="Times New Roman" charset="0"/>
              </a:rPr>
              <a:t>       bailliage, prévôté, sénéchaussée mais aussi justices seigneuriales.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fr-FR" sz="2000" dirty="0">
                <a:ea typeface="Wingdings" pitchFamily="2" charset="2"/>
                <a:cs typeface="Wingdings" pitchFamily="2" charset="2"/>
              </a:rPr>
              <a:t>§</a:t>
            </a:r>
            <a:r>
              <a:rPr lang="fr-FR" sz="2000" dirty="0">
                <a:cs typeface="Times New Roman" charset="0"/>
              </a:rPr>
              <a:t>       </a:t>
            </a:r>
            <a:r>
              <a:rPr lang="fr-FR" sz="2000" b="1" u="sng" dirty="0">
                <a:cs typeface="Times New Roman" charset="0"/>
              </a:rPr>
              <a:t>Bailliages royaux</a:t>
            </a:r>
            <a:r>
              <a:rPr lang="fr-FR" sz="2000" dirty="0">
                <a:cs typeface="Times New Roman" charset="0"/>
              </a:rPr>
              <a:t> : ressort de toute justice  (baillage, prévôté, sénéchaussée…) ayant connaissance des cas royaux.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fr-FR" sz="2400" dirty="0">
                <a:cs typeface="Courier New" pitchFamily="49" charset="0"/>
              </a:rPr>
              <a:t>o</a:t>
            </a:r>
            <a:r>
              <a:rPr lang="fr-FR" sz="2400" dirty="0">
                <a:cs typeface="Times New Roman" charset="0"/>
              </a:rPr>
              <a:t>      Militaires :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fr-FR" sz="2000" dirty="0">
                <a:ea typeface="Wingdings" pitchFamily="2" charset="2"/>
                <a:cs typeface="Wingdings" pitchFamily="2" charset="2"/>
              </a:rPr>
              <a:t>§</a:t>
            </a:r>
            <a:r>
              <a:rPr lang="fr-FR" sz="2000" dirty="0">
                <a:cs typeface="Times New Roman" charset="0"/>
              </a:rPr>
              <a:t>       4 gouvernements militaires : Evêchés, Lorraine et Barrois, principauté de Sedan, Toul et Toulois.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fr-FR" sz="2000" dirty="0">
                <a:ea typeface="Wingdings" pitchFamily="2" charset="2"/>
                <a:cs typeface="Wingdings" pitchFamily="2" charset="2"/>
              </a:rPr>
              <a:t>§</a:t>
            </a:r>
            <a:r>
              <a:rPr lang="fr-FR" sz="2000" dirty="0">
                <a:cs typeface="Times New Roman" charset="0"/>
              </a:rPr>
              <a:t>       2 commandants en chef.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fr-FR" sz="2400" dirty="0">
                <a:cs typeface="Courier New" pitchFamily="49" charset="0"/>
              </a:rPr>
              <a:t>o</a:t>
            </a:r>
            <a:r>
              <a:rPr lang="fr-FR" sz="2400" dirty="0">
                <a:cs typeface="Times New Roman" charset="0"/>
              </a:rPr>
              <a:t>      Religieuses : 5 évêchés.</a:t>
            </a:r>
          </a:p>
          <a:p>
            <a:pPr>
              <a:lnSpc>
                <a:spcPct val="90000"/>
              </a:lnSpc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98977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6" name="Object 4"/>
          <p:cNvGraphicFramePr>
            <a:graphicFrameLocks noChangeAspect="1"/>
          </p:cNvGraphicFramePr>
          <p:nvPr/>
        </p:nvGraphicFramePr>
        <p:xfrm>
          <a:off x="1219200" y="155575"/>
          <a:ext cx="6629400" cy="647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Image" r:id="rId3" imgW="2286295" imgH="2231707" progId="Photoshop.Image.6">
                  <p:embed/>
                </p:oleObj>
              </mc:Choice>
              <mc:Fallback>
                <p:oleObj name="Image" r:id="rId3" imgW="2286295" imgH="2231707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55575"/>
                        <a:ext cx="6629400" cy="6472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464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cs typeface="Times New Roman" charset="0"/>
              </a:rPr>
              <a:t>  </a:t>
            </a:r>
            <a:r>
              <a:rPr lang="fr-FR" dirty="0" smtClean="0">
                <a:cs typeface="Times New Roman" charset="0"/>
              </a:rPr>
              <a:t>Essais </a:t>
            </a:r>
            <a:r>
              <a:rPr lang="fr-FR" dirty="0">
                <a:cs typeface="Times New Roman" charset="0"/>
              </a:rPr>
              <a:t>de réorganisation territoriale de 1787 à 1789 :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2">
              <a:lnSpc>
                <a:spcPct val="90000"/>
              </a:lnSpc>
              <a:buFontTx/>
              <a:buNone/>
            </a:pPr>
            <a:r>
              <a:rPr lang="fr-FR" sz="2000" dirty="0" smtClean="0">
                <a:ea typeface="Wingdings" pitchFamily="2" charset="2"/>
                <a:cs typeface="Wingdings" pitchFamily="2" charset="2"/>
              </a:rPr>
              <a:t>§</a:t>
            </a:r>
            <a:r>
              <a:rPr lang="fr-FR" sz="2000" dirty="0">
                <a:cs typeface="Times New Roman" charset="0"/>
              </a:rPr>
              <a:t>       </a:t>
            </a:r>
            <a:r>
              <a:rPr lang="fr-FR" dirty="0">
                <a:cs typeface="Times New Roman" charset="0"/>
              </a:rPr>
              <a:t>création en 1787 de 2 assemblées provinciales (et d’assemblées de district et d’arrondissement):</a:t>
            </a:r>
          </a:p>
          <a:p>
            <a:pPr lvl="3">
              <a:lnSpc>
                <a:spcPct val="90000"/>
              </a:lnSpc>
              <a:buFontTx/>
              <a:buNone/>
            </a:pPr>
            <a:r>
              <a:rPr lang="fr-FR" sz="1800" dirty="0">
                <a:ea typeface="Wingdings" pitchFamily="2" charset="2"/>
                <a:cs typeface="Wingdings" pitchFamily="2" charset="2"/>
              </a:rPr>
              <a:t>§</a:t>
            </a:r>
            <a:r>
              <a:rPr lang="fr-FR" sz="1800" dirty="0">
                <a:cs typeface="Times New Roman" charset="0"/>
              </a:rPr>
              <a:t>       Trois-Evêchés et Clermontois.</a:t>
            </a:r>
          </a:p>
          <a:p>
            <a:pPr lvl="3">
              <a:lnSpc>
                <a:spcPct val="90000"/>
              </a:lnSpc>
              <a:buFontTx/>
              <a:buNone/>
            </a:pPr>
            <a:r>
              <a:rPr lang="fr-FR" sz="1800" dirty="0">
                <a:ea typeface="Wingdings" pitchFamily="2" charset="2"/>
                <a:cs typeface="Wingdings" pitchFamily="2" charset="2"/>
              </a:rPr>
              <a:t>§</a:t>
            </a:r>
            <a:r>
              <a:rPr lang="fr-FR" sz="1800" dirty="0">
                <a:cs typeface="Times New Roman" charset="0"/>
              </a:rPr>
              <a:t>       Lorraine et Barrois.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fr-FR" sz="2400" dirty="0">
              <a:cs typeface="Times New Roman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>
                <a:cs typeface="Courier New" pitchFamily="49" charset="0"/>
              </a:rPr>
              <a:t>o</a:t>
            </a:r>
            <a:r>
              <a:rPr lang="fr-FR" sz="2800" dirty="0">
                <a:cs typeface="Times New Roman" charset="0"/>
              </a:rPr>
              <a:t>      </a:t>
            </a:r>
            <a:r>
              <a:rPr lang="fr-FR" sz="2400" dirty="0">
                <a:cs typeface="Times New Roman" charset="0"/>
              </a:rPr>
              <a:t>Difficultés à définir les ressorts territoriaux : tendances séparatrices du Barrois ou demande de réunion Barrois-Clermontois par exemple.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400" dirty="0">
                <a:cs typeface="Courier New" pitchFamily="49" charset="0"/>
              </a:rPr>
              <a:t>o</a:t>
            </a:r>
            <a:r>
              <a:rPr lang="fr-FR" sz="2400" dirty="0">
                <a:cs typeface="Times New Roman" charset="0"/>
              </a:rPr>
              <a:t>      Réunions des Assemblées Provinciales.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400" dirty="0">
                <a:cs typeface="Courier New" pitchFamily="49" charset="0"/>
              </a:rPr>
              <a:t>o</a:t>
            </a:r>
            <a:r>
              <a:rPr lang="fr-FR" sz="2400" dirty="0">
                <a:cs typeface="Times New Roman" charset="0"/>
              </a:rPr>
              <a:t>      Difficultés à définir les limites des districts et arrondissements.</a:t>
            </a:r>
          </a:p>
          <a:p>
            <a:pPr>
              <a:lnSpc>
                <a:spcPct val="90000"/>
              </a:lnSpc>
              <a:buFontTx/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12706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>
                <a:cs typeface="Times New Roman" charset="0"/>
              </a:rPr>
              <a:t>Travaux des Etats Généraux</a:t>
            </a:r>
            <a:br>
              <a:rPr lang="fr-FR">
                <a:cs typeface="Times New Roman" charset="0"/>
              </a:rPr>
            </a:br>
            <a:endParaRPr lang="fr-FR">
              <a:cs typeface="Times New Roman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029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fr-FR" sz="2800">
                <a:cs typeface="Courier New" pitchFamily="49" charset="0"/>
              </a:rPr>
              <a:t>o</a:t>
            </a:r>
            <a:r>
              <a:rPr lang="fr-FR" sz="2800">
                <a:cs typeface="Times New Roman" charset="0"/>
              </a:rPr>
              <a:t>      Ouverture 5 mai 1789.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>
                <a:cs typeface="Courier New" pitchFamily="49" charset="0"/>
              </a:rPr>
              <a:t>o</a:t>
            </a:r>
            <a:r>
              <a:rPr lang="fr-FR" sz="2800">
                <a:cs typeface="Times New Roman" charset="0"/>
              </a:rPr>
              <a:t>      11 novembre 1789 : adoption des principes généraux de la division de la France en départements. Les députés de chaque province doivent tracer eux-mêmes les limites de leurs départements.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fr-FR" sz="2400">
                <a:ea typeface="Wingdings" pitchFamily="2" charset="2"/>
                <a:cs typeface="Wingdings" pitchFamily="2" charset="2"/>
              </a:rPr>
              <a:t>§</a:t>
            </a:r>
            <a:r>
              <a:rPr lang="fr-FR" sz="2400">
                <a:cs typeface="Times New Roman" charset="0"/>
              </a:rPr>
              <a:t>       Choix d’un plan de division.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fr-FR" sz="2400">
                <a:ea typeface="Wingdings" pitchFamily="2" charset="2"/>
                <a:cs typeface="Wingdings" pitchFamily="2" charset="2"/>
              </a:rPr>
              <a:t>§</a:t>
            </a:r>
            <a:r>
              <a:rPr lang="fr-FR" sz="2400">
                <a:cs typeface="Times New Roman" charset="0"/>
              </a:rPr>
              <a:t>       Réunion en un seul ensemble des généralités de Metz et Nancy.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>
                <a:cs typeface="Courier New" pitchFamily="49" charset="0"/>
              </a:rPr>
              <a:t>o</a:t>
            </a:r>
            <a:r>
              <a:rPr lang="fr-FR" sz="2800">
                <a:cs typeface="Times New Roman" charset="0"/>
              </a:rPr>
              <a:t>      Plan du 29 septembre 1789. 5 départements.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>
                <a:cs typeface="Courier New" pitchFamily="49" charset="0"/>
              </a:rPr>
              <a:t>o</a:t>
            </a:r>
            <a:r>
              <a:rPr lang="fr-FR" sz="2800">
                <a:cs typeface="Times New Roman" charset="0"/>
              </a:rPr>
              <a:t>      Plan d’Aubry du Bochet d’octobre 1789. 7 départements.</a:t>
            </a:r>
          </a:p>
          <a:p>
            <a:pPr>
              <a:lnSpc>
                <a:spcPct val="90000"/>
              </a:lnSpc>
              <a:buFontTx/>
              <a:buNone/>
            </a:pPr>
            <a:endParaRPr lang="fr-FR" sz="2800"/>
          </a:p>
        </p:txBody>
      </p:sp>
    </p:spTree>
    <p:extLst>
      <p:ext uri="{BB962C8B-B14F-4D97-AF65-F5344CB8AC3E}">
        <p14:creationId xmlns:p14="http://schemas.microsoft.com/office/powerpoint/2010/main" val="13916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Assemblées provinciales.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Désir de diminuer les pouvoirs des intendants.</a:t>
            </a:r>
          </a:p>
          <a:p>
            <a:r>
              <a:rPr lang="fr-FR" dirty="0" smtClean="0"/>
              <a:t>Souhait de généraliser une certaine autonomie locale pour les impôts.</a:t>
            </a:r>
          </a:p>
          <a:p>
            <a:r>
              <a:rPr lang="fr-FR" dirty="0" smtClean="0"/>
              <a:t>Projets de Turgot ( 1775), Necker (1776 ), Calonne (1786), </a:t>
            </a:r>
            <a:r>
              <a:rPr lang="fr-FR" dirty="0" err="1" smtClean="0"/>
              <a:t>Loménie</a:t>
            </a:r>
            <a:r>
              <a:rPr lang="fr-FR" dirty="0" smtClean="0"/>
              <a:t> de Brienne (1787).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475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2087563" y="228600"/>
          <a:ext cx="4968875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Image" r:id="rId3" imgW="1371603" imgH="1661445" progId="Photoshop.Image.6">
                  <p:embed/>
                </p:oleObj>
              </mc:Choice>
              <mc:Fallback>
                <p:oleObj name="Image" r:id="rId3" imgW="1371603" imgH="1661445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7563" y="228600"/>
                        <a:ext cx="4968875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89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r>
              <a:rPr lang="fr-FR">
                <a:cs typeface="Times New Roman" charset="0"/>
              </a:rPr>
              <a:t>Travaux des Etats Généraux (2)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5334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fr-FR" sz="2800">
                <a:cs typeface="Courier New" pitchFamily="49" charset="0"/>
              </a:rPr>
              <a:t>o</a:t>
            </a:r>
            <a:r>
              <a:rPr lang="fr-FR" sz="2800">
                <a:cs typeface="Times New Roman" charset="0"/>
              </a:rPr>
              <a:t>      3 aspects traités en parallèle 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fr-FR" sz="2400">
                <a:ea typeface="Wingdings" pitchFamily="2" charset="2"/>
                <a:cs typeface="Wingdings" pitchFamily="2" charset="2"/>
              </a:rPr>
              <a:t>§</a:t>
            </a:r>
            <a:r>
              <a:rPr lang="fr-FR" sz="2400">
                <a:cs typeface="Times New Roman" charset="0"/>
              </a:rPr>
              <a:t>       Régularisation des limites de la province ; difficultés du côté de la Champagne (novembre 1789).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fr-FR" sz="2400">
                <a:ea typeface="Wingdings" pitchFamily="2" charset="2"/>
                <a:cs typeface="Wingdings" pitchFamily="2" charset="2"/>
              </a:rPr>
              <a:t>§</a:t>
            </a:r>
            <a:r>
              <a:rPr lang="fr-FR" sz="2400">
                <a:cs typeface="Times New Roman" charset="0"/>
              </a:rPr>
              <a:t>       Division de la province en départements (décembre 1789).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fr-FR" sz="2400">
                <a:ea typeface="Wingdings" pitchFamily="2" charset="2"/>
                <a:cs typeface="Wingdings" pitchFamily="2" charset="2"/>
              </a:rPr>
              <a:t>§</a:t>
            </a:r>
            <a:r>
              <a:rPr lang="fr-FR" sz="2400">
                <a:cs typeface="Times New Roman" charset="0"/>
              </a:rPr>
              <a:t>       Organisation et division interne de chaque département (janvier et février 1790).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>
                <a:cs typeface="Courier New" pitchFamily="49" charset="0"/>
              </a:rPr>
              <a:t>o</a:t>
            </a:r>
            <a:r>
              <a:rPr lang="fr-FR" sz="2800">
                <a:cs typeface="Times New Roman" charset="0"/>
              </a:rPr>
              <a:t>      Importance du rôle des députés.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>
                <a:cs typeface="Times New Roman" charset="0"/>
              </a:rPr>
              <a:t>	</a:t>
            </a:r>
            <a:r>
              <a:rPr lang="fr-FR" sz="2800">
                <a:ea typeface="Wingdings" pitchFamily="2" charset="2"/>
                <a:cs typeface="Wingdings" pitchFamily="2" charset="2"/>
              </a:rPr>
              <a:t>§</a:t>
            </a:r>
            <a:r>
              <a:rPr lang="fr-FR" sz="2800">
                <a:cs typeface="Times New Roman" charset="0"/>
              </a:rPr>
              <a:t>       </a:t>
            </a:r>
            <a:r>
              <a:rPr lang="fr-FR" sz="2400">
                <a:cs typeface="Times New Roman" charset="0"/>
              </a:rPr>
              <a:t>Si actifs et influents.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400">
                <a:cs typeface="Times New Roman" charset="0"/>
              </a:rPr>
              <a:t>	</a:t>
            </a:r>
            <a:r>
              <a:rPr lang="fr-FR" sz="2400">
                <a:ea typeface="Wingdings" pitchFamily="2" charset="2"/>
                <a:cs typeface="Wingdings" pitchFamily="2" charset="2"/>
              </a:rPr>
              <a:t>§</a:t>
            </a:r>
            <a:r>
              <a:rPr lang="fr-FR" sz="2400">
                <a:cs typeface="Times New Roman" charset="0"/>
              </a:rPr>
              <a:t>       Si conscients de l’importance des conséquences locales des décisions.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400">
                <a:cs typeface="Times New Roman" charset="0"/>
              </a:rPr>
              <a:t>	</a:t>
            </a:r>
            <a:r>
              <a:rPr lang="fr-FR" sz="2400">
                <a:ea typeface="Wingdings" pitchFamily="2" charset="2"/>
                <a:cs typeface="Wingdings" pitchFamily="2" charset="2"/>
              </a:rPr>
              <a:t>§</a:t>
            </a:r>
            <a:r>
              <a:rPr lang="fr-FR" sz="2400">
                <a:cs typeface="Times New Roman" charset="0"/>
              </a:rPr>
              <a:t>       En Lorraine surtout GOSSIN (de Bar) et HUON de GONCOURT (de Bourmont en Bassigny-Barrois).</a:t>
            </a:r>
          </a:p>
          <a:p>
            <a:pPr>
              <a:lnSpc>
                <a:spcPct val="90000"/>
              </a:lnSpc>
              <a:buFontTx/>
              <a:buNone/>
            </a:pPr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596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Projet n° 3 de découpage de la Lorraine en 4 départements.</a:t>
            </a:r>
          </a:p>
        </p:txBody>
      </p:sp>
      <p:graphicFrame>
        <p:nvGraphicFramePr>
          <p:cNvPr id="11269" name="Object 5"/>
          <p:cNvGraphicFramePr>
            <a:graphicFrameLocks noChangeAspect="1"/>
          </p:cNvGraphicFramePr>
          <p:nvPr/>
        </p:nvGraphicFramePr>
        <p:xfrm>
          <a:off x="2133600" y="1905000"/>
          <a:ext cx="4876800" cy="474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Image" r:id="rId3" imgW="2432927" imgH="2365653" progId="Photoshop.Image.6">
                  <p:embed/>
                </p:oleObj>
              </mc:Choice>
              <mc:Fallback>
                <p:oleObj name="Image" r:id="rId3" imgW="2432927" imgH="2365653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905000"/>
                        <a:ext cx="4876800" cy="474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153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Plans découpage</a:t>
            </a:r>
          </a:p>
        </p:txBody>
      </p:sp>
      <p:graphicFrame>
        <p:nvGraphicFramePr>
          <p:cNvPr id="14339" name="Object 3"/>
          <p:cNvGraphicFramePr>
            <a:graphicFrameLocks noGrp="1" noChangeAspect="1"/>
          </p:cNvGraphicFramePr>
          <p:nvPr>
            <p:ph type="body" sz="half" idx="1"/>
          </p:nvPr>
        </p:nvGraphicFramePr>
        <p:xfrm>
          <a:off x="685800" y="2252663"/>
          <a:ext cx="3810000" cy="357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Image" r:id="rId3" imgW="3658537" imgH="3429878" progId="Photoshop.Image.6">
                  <p:embed/>
                </p:oleObj>
              </mc:Choice>
              <mc:Fallback>
                <p:oleObj name="Image" r:id="rId3" imgW="3658537" imgH="342987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252663"/>
                        <a:ext cx="3810000" cy="3571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0" name="Object 4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4648200" y="2295525"/>
          <a:ext cx="3810000" cy="348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Image" r:id="rId5" imgW="3658537" imgH="3347136" progId="Photoshop.Image.6">
                  <p:embed/>
                </p:oleObj>
              </mc:Choice>
              <mc:Fallback>
                <p:oleObj name="Image" r:id="rId5" imgW="3658537" imgH="3347136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295525"/>
                        <a:ext cx="3810000" cy="3484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909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fr-FR"/>
              <a:t>Sud de la Lorraine en 1789.</a:t>
            </a:r>
          </a:p>
        </p:txBody>
      </p:sp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304800" y="1143000"/>
          <a:ext cx="8534400" cy="551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Image" r:id="rId3" imgW="2439024" imgH="1576086" progId="Photoshop.Image.6">
                  <p:embed/>
                </p:oleObj>
              </mc:Choice>
              <mc:Fallback>
                <p:oleObj name="Image" r:id="rId3" imgW="2439024" imgH="1576086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143000"/>
                        <a:ext cx="8534400" cy="551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584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>
                <a:cs typeface="Times New Roman" charset="0"/>
              </a:rPr>
              <a:t>Régularisation des limites de la province : conséquences sur le département des Vosges. 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362200"/>
            <a:ext cx="7772400" cy="3733800"/>
          </a:xfrm>
        </p:spPr>
        <p:txBody>
          <a:bodyPr/>
          <a:lstStyle/>
          <a:p>
            <a:pPr>
              <a:buFontTx/>
              <a:buNone/>
            </a:pPr>
            <a:r>
              <a:rPr lang="fr-FR" sz="2800">
                <a:cs typeface="Times New Roman" charset="0"/>
              </a:rPr>
              <a:t>    </a:t>
            </a:r>
            <a:r>
              <a:rPr lang="fr-FR" sz="2800">
                <a:ea typeface="Wingdings" pitchFamily="2" charset="2"/>
                <a:cs typeface="Wingdings" pitchFamily="2" charset="2"/>
              </a:rPr>
              <a:t>§</a:t>
            </a:r>
            <a:r>
              <a:rPr lang="fr-FR" sz="2800">
                <a:cs typeface="Times New Roman" charset="0"/>
              </a:rPr>
              <a:t>       A l’est avec l’Alsace: </a:t>
            </a:r>
          </a:p>
          <a:p>
            <a:pPr lvl="1">
              <a:buFontTx/>
              <a:buNone/>
            </a:pPr>
            <a:r>
              <a:rPr lang="fr-FR" sz="2400">
                <a:ea typeface="Symbol" pitchFamily="18" charset="2"/>
                <a:cs typeface="Symbol" pitchFamily="18" charset="2"/>
              </a:rPr>
              <a:t>·</a:t>
            </a:r>
            <a:r>
              <a:rPr lang="fr-FR" sz="2400">
                <a:cs typeface="Times New Roman" charset="0"/>
              </a:rPr>
              <a:t>       ligne des crêtes  et principauté de Salm </a:t>
            </a:r>
          </a:p>
          <a:p>
            <a:pPr lvl="1">
              <a:buFontTx/>
              <a:buNone/>
            </a:pPr>
            <a:r>
              <a:rPr lang="fr-FR" sz="2400">
                <a:ea typeface="Symbol" pitchFamily="18" charset="2"/>
                <a:cs typeface="Symbol" pitchFamily="18" charset="2"/>
              </a:rPr>
              <a:t>·</a:t>
            </a:r>
            <a:r>
              <a:rPr lang="fr-FR" sz="2400">
                <a:cs typeface="Times New Roman" charset="0"/>
              </a:rPr>
              <a:t>       Sainte-Marie-aux-Mines (partie lorraine), Sainte-Croix, Liepvre, l’Allemand Rombach, Saint-Hippolyte et Thanvillé rattachés à l’Alsace.</a:t>
            </a:r>
          </a:p>
          <a:p>
            <a:pPr lvl="1">
              <a:buFontTx/>
              <a:buNone/>
            </a:pPr>
            <a:r>
              <a:rPr lang="fr-FR" sz="2400">
                <a:ea typeface="Symbol" pitchFamily="18" charset="2"/>
                <a:cs typeface="Symbol" pitchFamily="18" charset="2"/>
              </a:rPr>
              <a:t>·</a:t>
            </a:r>
            <a:r>
              <a:rPr lang="fr-FR" sz="2400">
                <a:cs typeface="Times New Roman" charset="0"/>
              </a:rPr>
              <a:t>       Saales, Bruche, Ranrupt, Saint-Blaise, Colroy-la-Roche et le Han au département des Vosges.</a:t>
            </a:r>
          </a:p>
          <a:p>
            <a:pPr>
              <a:buFontTx/>
              <a:buNone/>
            </a:pPr>
            <a:endParaRPr lang="fr-FR" sz="2800"/>
          </a:p>
        </p:txBody>
      </p:sp>
    </p:spTree>
    <p:extLst>
      <p:ext uri="{BB962C8B-B14F-4D97-AF65-F5344CB8AC3E}">
        <p14:creationId xmlns:p14="http://schemas.microsoft.com/office/powerpoint/2010/main" val="413416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457200" y="46038"/>
          <a:ext cx="8001000" cy="6577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Image" r:id="rId3" imgW="3658537" imgH="3008764" progId="Photoshop.Image.6">
                  <p:embed/>
                </p:oleObj>
              </mc:Choice>
              <mc:Fallback>
                <p:oleObj name="Image" r:id="rId3" imgW="3658537" imgH="3008764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6038"/>
                        <a:ext cx="8001000" cy="6577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081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>
                <a:cs typeface="Times New Roman" charset="0"/>
              </a:rPr>
              <a:t>Territoires à l’ouest et au sud-ouest avant la Révolution :</a:t>
            </a:r>
            <a:br>
              <a:rPr lang="fr-FR">
                <a:cs typeface="Times New Roman" charset="0"/>
              </a:rPr>
            </a:br>
            <a:endParaRPr lang="fr-FR">
              <a:cs typeface="Times New Roman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fr-FR" sz="2800">
                <a:cs typeface="Times New Roman" charset="0"/>
              </a:rPr>
              <a:t>-        duché de BAR :</a:t>
            </a:r>
          </a:p>
          <a:p>
            <a:pPr lvl="1">
              <a:lnSpc>
                <a:spcPct val="90000"/>
              </a:lnSpc>
            </a:pPr>
            <a:r>
              <a:rPr lang="fr-FR" sz="2400">
                <a:cs typeface="Courier New" pitchFamily="49" charset="0"/>
              </a:rPr>
              <a:t>o</a:t>
            </a:r>
            <a:r>
              <a:rPr lang="fr-FR" sz="2400">
                <a:cs typeface="Times New Roman" charset="0"/>
              </a:rPr>
              <a:t>      Barrois mouvant (dépendant du Parlement de Paris):</a:t>
            </a:r>
          </a:p>
          <a:p>
            <a:pPr lvl="2">
              <a:lnSpc>
                <a:spcPct val="90000"/>
              </a:lnSpc>
            </a:pPr>
            <a:r>
              <a:rPr lang="fr-FR" sz="2000">
                <a:ea typeface="Wingdings" pitchFamily="2" charset="2"/>
                <a:cs typeface="Wingdings" pitchFamily="2" charset="2"/>
              </a:rPr>
              <a:t>§</a:t>
            </a:r>
            <a:r>
              <a:rPr lang="fr-FR" sz="2000">
                <a:cs typeface="Times New Roman" charset="0"/>
              </a:rPr>
              <a:t>       Bailliage de Bar le Duc.</a:t>
            </a:r>
          </a:p>
          <a:p>
            <a:pPr lvl="2">
              <a:lnSpc>
                <a:spcPct val="90000"/>
              </a:lnSpc>
            </a:pPr>
            <a:r>
              <a:rPr lang="fr-FR" sz="2000">
                <a:ea typeface="Wingdings" pitchFamily="2" charset="2"/>
                <a:cs typeface="Wingdings" pitchFamily="2" charset="2"/>
              </a:rPr>
              <a:t>§</a:t>
            </a:r>
            <a:r>
              <a:rPr lang="fr-FR" sz="2000">
                <a:cs typeface="Times New Roman" charset="0"/>
              </a:rPr>
              <a:t>       Bailliage de Lamarche qui n’est pas d’un seul tenant.</a:t>
            </a:r>
          </a:p>
          <a:p>
            <a:pPr lvl="1">
              <a:lnSpc>
                <a:spcPct val="90000"/>
              </a:lnSpc>
            </a:pPr>
            <a:r>
              <a:rPr lang="fr-FR" sz="2400">
                <a:cs typeface="Courier New" pitchFamily="49" charset="0"/>
              </a:rPr>
              <a:t>o</a:t>
            </a:r>
            <a:r>
              <a:rPr lang="fr-FR" sz="2400">
                <a:cs typeface="Times New Roman" charset="0"/>
              </a:rPr>
              <a:t>      Barrois non mouvant (dépendant du Parlement de Nancy) :</a:t>
            </a:r>
          </a:p>
          <a:p>
            <a:pPr lvl="2">
              <a:lnSpc>
                <a:spcPct val="90000"/>
              </a:lnSpc>
            </a:pPr>
            <a:r>
              <a:rPr lang="fr-FR" sz="2000">
                <a:ea typeface="Wingdings" pitchFamily="2" charset="2"/>
                <a:cs typeface="Wingdings" pitchFamily="2" charset="2"/>
              </a:rPr>
              <a:t>§</a:t>
            </a:r>
            <a:r>
              <a:rPr lang="fr-FR" sz="2000">
                <a:cs typeface="Times New Roman" charset="0"/>
              </a:rPr>
              <a:t>       Bailliage du Bassigny Bourmont (ou ancienne sénéchaussée de la Mothe et Bourmont).</a:t>
            </a:r>
          </a:p>
          <a:p>
            <a:pPr>
              <a:lnSpc>
                <a:spcPct val="90000"/>
              </a:lnSpc>
            </a:pPr>
            <a:r>
              <a:rPr lang="fr-FR" sz="2800">
                <a:cs typeface="Times New Roman" charset="0"/>
              </a:rPr>
              <a:t>-        partie sud-ouest du duché de Lorraine : de Darney, Contrexéville, Bulgnéville à la rive droite de la Meuse à partir de Neufchâteau.</a:t>
            </a:r>
          </a:p>
          <a:p>
            <a:pPr>
              <a:lnSpc>
                <a:spcPct val="90000"/>
              </a:lnSpc>
            </a:pPr>
            <a:endParaRPr lang="fr-FR" sz="2800"/>
          </a:p>
        </p:txBody>
      </p:sp>
    </p:spTree>
    <p:extLst>
      <p:ext uri="{BB962C8B-B14F-4D97-AF65-F5344CB8AC3E}">
        <p14:creationId xmlns:p14="http://schemas.microsoft.com/office/powerpoint/2010/main" val="244912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>
                <a:cs typeface="Times New Roman" charset="0"/>
              </a:rPr>
              <a:t>Territoires à l’ouest et au sud-ouest avant la Révolution (2):</a:t>
            </a:r>
            <a:br>
              <a:rPr lang="fr-FR">
                <a:cs typeface="Times New Roman" charset="0"/>
              </a:rPr>
            </a:br>
            <a:endParaRPr lang="fr-FR">
              <a:cs typeface="Times New Roman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fr-FR" sz="2800" dirty="0" smtClean="0">
                <a:cs typeface="Times New Roman" charset="0"/>
              </a:rPr>
              <a:t>Comté </a:t>
            </a:r>
            <a:r>
              <a:rPr lang="fr-FR" sz="2800" dirty="0">
                <a:cs typeface="Times New Roman" charset="0"/>
              </a:rPr>
              <a:t>de Champagne : le saillant vosgien à l’ouest de la Meuse sauf : </a:t>
            </a:r>
            <a:r>
              <a:rPr lang="fr-FR" sz="2800" dirty="0" err="1">
                <a:cs typeface="Times New Roman" charset="0"/>
              </a:rPr>
              <a:t>Liffol</a:t>
            </a:r>
            <a:r>
              <a:rPr lang="fr-FR" sz="2800" dirty="0">
                <a:cs typeface="Times New Roman" charset="0"/>
              </a:rPr>
              <a:t> le Grand, </a:t>
            </a:r>
            <a:r>
              <a:rPr lang="fr-FR" sz="2800" dirty="0" err="1">
                <a:cs typeface="Times New Roman" charset="0"/>
              </a:rPr>
              <a:t>Villouxel</a:t>
            </a:r>
            <a:r>
              <a:rPr lang="fr-FR" sz="2800" dirty="0">
                <a:cs typeface="Times New Roman" charset="0"/>
              </a:rPr>
              <a:t> et </a:t>
            </a:r>
            <a:r>
              <a:rPr lang="fr-FR" sz="2800" dirty="0" err="1">
                <a:cs typeface="Times New Roman" charset="0"/>
              </a:rPr>
              <a:t>Bazoilles</a:t>
            </a:r>
            <a:r>
              <a:rPr lang="fr-FR" sz="2800" dirty="0">
                <a:cs typeface="Times New Roman" charset="0"/>
              </a:rPr>
              <a:t> sur Meuse (Barrois Mouvant, bailliage de Lamarche).</a:t>
            </a:r>
          </a:p>
          <a:p>
            <a:pPr>
              <a:lnSpc>
                <a:spcPct val="90000"/>
              </a:lnSpc>
            </a:pPr>
            <a:r>
              <a:rPr lang="fr-FR" sz="2800" dirty="0" smtClean="0">
                <a:cs typeface="Times New Roman" charset="0"/>
              </a:rPr>
              <a:t>Vaucouleurs </a:t>
            </a:r>
            <a:r>
              <a:rPr lang="fr-FR" sz="2800" dirty="0">
                <a:cs typeface="Times New Roman" charset="0"/>
              </a:rPr>
              <a:t>et ses environs étaient une enclave champenoise (rattachée à la France).</a:t>
            </a:r>
          </a:p>
          <a:p>
            <a:pPr>
              <a:lnSpc>
                <a:spcPct val="90000"/>
              </a:lnSpc>
            </a:pPr>
            <a:r>
              <a:rPr lang="fr-FR" sz="2800" dirty="0" smtClean="0">
                <a:cs typeface="Times New Roman" charset="0"/>
              </a:rPr>
              <a:t>Importance </a:t>
            </a:r>
            <a:r>
              <a:rPr lang="fr-FR" sz="2800" dirty="0">
                <a:cs typeface="Times New Roman" charset="0"/>
              </a:rPr>
              <a:t>de Neufchâteau.</a:t>
            </a:r>
          </a:p>
          <a:p>
            <a:pPr>
              <a:lnSpc>
                <a:spcPct val="90000"/>
              </a:lnSpc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88336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704850" y="685800"/>
            <a:ext cx="7734300" cy="478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-228600">
              <a:tabLst>
                <a:tab pos="457200" algn="l"/>
              </a:tabLst>
            </a:pPr>
            <a:r>
              <a:rPr lang="fr-FR" sz="2800">
                <a:cs typeface="Times New Roman" charset="0"/>
              </a:rPr>
              <a:t>Deux députés ont un rôle important dans la formation de la partie ouest du département des Vosges :</a:t>
            </a:r>
          </a:p>
          <a:p>
            <a:pPr indent="-228600">
              <a:tabLst>
                <a:tab pos="457200" algn="l"/>
              </a:tabLst>
            </a:pPr>
            <a:endParaRPr lang="fr-FR" sz="2800">
              <a:cs typeface="Times New Roman" charset="0"/>
            </a:endParaRPr>
          </a:p>
          <a:p>
            <a:pPr indent="-228600">
              <a:tabLst>
                <a:tab pos="457200" algn="l"/>
              </a:tabLst>
            </a:pPr>
            <a:r>
              <a:rPr lang="fr-FR" sz="2800">
                <a:cs typeface="Times New Roman" charset="0"/>
              </a:rPr>
              <a:t> Pierre GOSSIN, lieutenant général du bailliage de Bar le Duc, représentant du Tiers Etat.</a:t>
            </a:r>
          </a:p>
          <a:p>
            <a:pPr indent="-228600" eaLnBrk="0" hangingPunct="0">
              <a:tabLst>
                <a:tab pos="457200" algn="l"/>
              </a:tabLst>
            </a:pPr>
            <a:endParaRPr lang="fr-FR" sz="2800">
              <a:cs typeface="Times New Roman" charset="0"/>
            </a:endParaRPr>
          </a:p>
          <a:p>
            <a:pPr indent="-228600" eaLnBrk="0" hangingPunct="0">
              <a:tabLst>
                <a:tab pos="457200" algn="l"/>
              </a:tabLst>
            </a:pPr>
            <a:r>
              <a:rPr lang="fr-FR" sz="2800">
                <a:cs typeface="Times New Roman" charset="0"/>
              </a:rPr>
              <a:t> Jean Antoine HUOT de GONCOURT, seigneur de Goncourt, représentant du bailliage de Bourmont, désigné comme député des Trois Ordre du Bassigny Barrois.</a:t>
            </a:r>
          </a:p>
          <a:p>
            <a:pPr indent="-228600" eaLnBrk="0" hangingPunct="0">
              <a:tabLst>
                <a:tab pos="457200" algn="l"/>
              </a:tabLst>
            </a:pPr>
            <a:endParaRPr lang="fr-FR" sz="2800"/>
          </a:p>
        </p:txBody>
      </p:sp>
    </p:spTree>
    <p:extLst>
      <p:ext uri="{BB962C8B-B14F-4D97-AF65-F5344CB8AC3E}">
        <p14:creationId xmlns:p14="http://schemas.microsoft.com/office/powerpoint/2010/main" val="342025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grandes étapes.(1).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Création (si besoin pour les Provinces n’en disposant pas) et convocation des Assemblées provinciales destinées à voter les impôts (1787).</a:t>
            </a:r>
          </a:p>
          <a:p>
            <a:r>
              <a:rPr lang="fr-FR" dirty="0" smtClean="0"/>
              <a:t>Préparation de règlements particuliers réglant la formation de l’Assemblée: ressort, 3 états, doublement de la représentation du Tiers Etat.</a:t>
            </a:r>
          </a:p>
          <a:p>
            <a:r>
              <a:rPr lang="fr-FR" dirty="0" smtClean="0"/>
              <a:t>Création d’Assemblées de district (limites reprenant celles des recettes des finances).</a:t>
            </a:r>
          </a:p>
          <a:p>
            <a:r>
              <a:rPr lang="fr-FR" dirty="0" smtClean="0"/>
              <a:t>Réunions mi 1787. </a:t>
            </a:r>
          </a:p>
          <a:p>
            <a:r>
              <a:rPr lang="fr-FR" dirty="0" smtClean="0"/>
              <a:t>Création de commissions intermédiaires créant districts et arrondissements.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384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Discussions pour définir la limite ouest.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Nombreux projets.</a:t>
            </a:r>
          </a:p>
          <a:p>
            <a:r>
              <a:rPr lang="fr-FR"/>
              <a:t>Discussions, marchandages.</a:t>
            </a:r>
          </a:p>
          <a:p>
            <a:r>
              <a:rPr lang="fr-FR"/>
              <a:t>Résultats:</a:t>
            </a:r>
          </a:p>
          <a:p>
            <a:pPr lvl="1"/>
            <a:r>
              <a:rPr lang="fr-FR"/>
              <a:t>Bourmont dans la Haute Marne.</a:t>
            </a:r>
          </a:p>
          <a:p>
            <a:pPr lvl="1"/>
            <a:r>
              <a:rPr lang="fr-FR"/>
              <a:t>Bourbonne-les-Bains pas dans les Vosges.</a:t>
            </a:r>
          </a:p>
          <a:p>
            <a:pPr lvl="1"/>
            <a:r>
              <a:rPr lang="fr-FR"/>
              <a:t>Lamarche à la tête d’un district.</a:t>
            </a:r>
          </a:p>
          <a:p>
            <a:r>
              <a:rPr lang="fr-FR"/>
              <a:t>Quelques contentieux ultérieurs.</a:t>
            </a:r>
          </a:p>
        </p:txBody>
      </p:sp>
    </p:spTree>
    <p:extLst>
      <p:ext uri="{BB962C8B-B14F-4D97-AF65-F5344CB8AC3E}">
        <p14:creationId xmlns:p14="http://schemas.microsoft.com/office/powerpoint/2010/main" val="421676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>
                <a:cs typeface="Times New Roman" charset="0"/>
              </a:rPr>
              <a:t>    Création du département :</a:t>
            </a:r>
            <a:br>
              <a:rPr lang="fr-FR">
                <a:cs typeface="Times New Roman" charset="0"/>
              </a:rPr>
            </a:br>
            <a:endParaRPr lang="fr-FR">
              <a:cs typeface="Times New Roman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FR">
                <a:cs typeface="Times New Roman" charset="0"/>
              </a:rPr>
              <a:t> </a:t>
            </a:r>
            <a:r>
              <a:rPr lang="fr-FR">
                <a:ea typeface="Wingdings" pitchFamily="2" charset="2"/>
                <a:cs typeface="Wingdings" pitchFamily="2" charset="2"/>
              </a:rPr>
              <a:t>§</a:t>
            </a:r>
            <a:r>
              <a:rPr lang="fr-FR">
                <a:cs typeface="Times New Roman" charset="0"/>
              </a:rPr>
              <a:t>       Chef-lieu à choisir entre Epinal et Mirecourt.</a:t>
            </a:r>
          </a:p>
          <a:p>
            <a:pPr lvl="1">
              <a:buFontTx/>
              <a:buNone/>
            </a:pPr>
            <a:r>
              <a:rPr lang="fr-FR">
                <a:ea typeface="Wingdings" pitchFamily="2" charset="2"/>
                <a:cs typeface="Wingdings" pitchFamily="2" charset="2"/>
              </a:rPr>
              <a:t>§</a:t>
            </a:r>
            <a:r>
              <a:rPr lang="fr-FR">
                <a:cs typeface="Times New Roman" charset="0"/>
              </a:rPr>
              <a:t>       1</a:t>
            </a:r>
            <a:r>
              <a:rPr lang="fr-FR" baseline="30000">
                <a:cs typeface="Times New Roman" charset="0"/>
              </a:rPr>
              <a:t>er</a:t>
            </a:r>
            <a:r>
              <a:rPr lang="fr-FR">
                <a:cs typeface="Times New Roman" charset="0"/>
              </a:rPr>
              <a:t> juin 1790 : choix d’Epinal.</a:t>
            </a:r>
          </a:p>
          <a:p>
            <a:pPr lvl="1">
              <a:buFontTx/>
              <a:buNone/>
            </a:pPr>
            <a:r>
              <a:rPr lang="fr-FR">
                <a:ea typeface="Wingdings" pitchFamily="2" charset="2"/>
                <a:cs typeface="Wingdings" pitchFamily="2" charset="2"/>
              </a:rPr>
              <a:t>§</a:t>
            </a:r>
            <a:r>
              <a:rPr lang="fr-FR">
                <a:cs typeface="Times New Roman" charset="0"/>
              </a:rPr>
              <a:t>       Epinal siège des tribunaux civil et criminel du département (contre Mirecourt pour le criminel)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559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fr-FR" sz="3600">
                <a:cs typeface="Times New Roman" charset="0"/>
              </a:rPr>
              <a:t>Organisation et division interne du département des Vosges .</a:t>
            </a:r>
            <a:endParaRPr lang="fr-FR">
              <a:cs typeface="Times New Roman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5029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fr-FR" sz="2800">
                <a:cs typeface="Times New Roman" charset="0"/>
              </a:rPr>
              <a:t> </a:t>
            </a:r>
            <a:r>
              <a:rPr lang="fr-FR" sz="2800">
                <a:ea typeface="Wingdings" pitchFamily="2" charset="2"/>
                <a:cs typeface="Wingdings" pitchFamily="2" charset="2"/>
              </a:rPr>
              <a:t>§</a:t>
            </a:r>
            <a:r>
              <a:rPr lang="fr-FR" sz="2800">
                <a:cs typeface="Times New Roman" charset="0"/>
              </a:rPr>
              <a:t>       </a:t>
            </a:r>
            <a:r>
              <a:rPr lang="fr-FR" sz="2400">
                <a:cs typeface="Times New Roman" charset="0"/>
              </a:rPr>
              <a:t>Formation des districts assez facile car 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fr-FR" sz="2400">
                <a:ea typeface="Symbol" pitchFamily="18" charset="2"/>
                <a:cs typeface="Symbol" pitchFamily="18" charset="2"/>
              </a:rPr>
              <a:t>·</a:t>
            </a:r>
            <a:r>
              <a:rPr lang="fr-FR" sz="2400">
                <a:cs typeface="Times New Roman" charset="0"/>
              </a:rPr>
              <a:t>       Les territoires de ce département sont presque tous issus de la Généralité de Nancy.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fr-FR" sz="2400">
                <a:ea typeface="Symbol" pitchFamily="18" charset="2"/>
                <a:cs typeface="Symbol" pitchFamily="18" charset="2"/>
              </a:rPr>
              <a:t>·</a:t>
            </a:r>
            <a:r>
              <a:rPr lang="fr-FR" sz="2400">
                <a:cs typeface="Times New Roman" charset="0"/>
              </a:rPr>
              <a:t>       Chaque ville importante avait déjà son aire d’influence propre.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400">
                <a:ea typeface="Wingdings" pitchFamily="2" charset="2"/>
                <a:cs typeface="Wingdings" pitchFamily="2" charset="2"/>
              </a:rPr>
              <a:t>§</a:t>
            </a:r>
            <a:r>
              <a:rPr lang="fr-FR" sz="2400">
                <a:cs typeface="Times New Roman" charset="0"/>
              </a:rPr>
              <a:t>       Quelques discussions 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fr-FR" sz="2400">
                <a:ea typeface="Symbol" pitchFamily="18" charset="2"/>
                <a:cs typeface="Symbol" pitchFamily="18" charset="2"/>
              </a:rPr>
              <a:t>·</a:t>
            </a:r>
            <a:r>
              <a:rPr lang="fr-FR" sz="2400">
                <a:cs typeface="Times New Roman" charset="0"/>
              </a:rPr>
              <a:t>       Rambervillers et Bruyères plutôt que Charmes.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fr-FR" sz="2400">
                <a:ea typeface="Symbol" pitchFamily="18" charset="2"/>
                <a:cs typeface="Symbol" pitchFamily="18" charset="2"/>
              </a:rPr>
              <a:t>·</a:t>
            </a:r>
            <a:r>
              <a:rPr lang="fr-FR" sz="2400">
                <a:cs typeface="Times New Roman" charset="0"/>
              </a:rPr>
              <a:t>       Bulgnéville rattaché à Neufchâteau plutôt qu’à Lamarche.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400">
                <a:ea typeface="Wingdings" pitchFamily="2" charset="2"/>
                <a:cs typeface="Wingdings" pitchFamily="2" charset="2"/>
              </a:rPr>
              <a:t>§</a:t>
            </a:r>
            <a:r>
              <a:rPr lang="fr-FR" sz="2400">
                <a:cs typeface="Times New Roman" charset="0"/>
              </a:rPr>
              <a:t>       Accord du 20 mars 1790 entre les députés concernés.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fr-FR" sz="2400">
                <a:ea typeface="Symbol" pitchFamily="18" charset="2"/>
                <a:cs typeface="Symbol" pitchFamily="18" charset="2"/>
              </a:rPr>
              <a:t>·</a:t>
            </a:r>
            <a:r>
              <a:rPr lang="fr-FR" sz="2400">
                <a:cs typeface="Times New Roman" charset="0"/>
              </a:rPr>
              <a:t>       9 districts.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fr-FR" sz="2400">
                <a:ea typeface="Symbol" pitchFamily="18" charset="2"/>
                <a:cs typeface="Symbol" pitchFamily="18" charset="2"/>
              </a:rPr>
              <a:t>·</a:t>
            </a:r>
            <a:r>
              <a:rPr lang="fr-FR" sz="2400">
                <a:cs typeface="Times New Roman" charset="0"/>
              </a:rPr>
              <a:t>       Subdivision de chaque district en cantons et liste des localités les composant.</a:t>
            </a:r>
          </a:p>
          <a:p>
            <a:pPr>
              <a:lnSpc>
                <a:spcPct val="90000"/>
              </a:lnSpc>
            </a:pPr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310175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r>
              <a:rPr lang="fr-FR">
                <a:cs typeface="Times New Roman" charset="0"/>
              </a:rPr>
              <a:t>Principauté de Salm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5105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fr-FR" sz="2800" dirty="0">
                <a:cs typeface="Times New Roman" charset="0"/>
              </a:rPr>
              <a:t>    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>
                <a:ea typeface="Symbol" pitchFamily="18" charset="2"/>
                <a:cs typeface="Symbol" pitchFamily="18" charset="2"/>
              </a:rPr>
              <a:t>·</a:t>
            </a:r>
            <a:r>
              <a:rPr lang="fr-FR" sz="2800" dirty="0">
                <a:cs typeface="Times New Roman" charset="0"/>
              </a:rPr>
              <a:t>       incorporée, provisoirement, le 2 mars 1793  au département des Vosges. Formation d’un district provisoire.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>
                <a:ea typeface="Symbol" pitchFamily="18" charset="2"/>
                <a:cs typeface="Symbol" pitchFamily="18" charset="2"/>
              </a:rPr>
              <a:t>·</a:t>
            </a:r>
            <a:r>
              <a:rPr lang="fr-FR" sz="2800" dirty="0">
                <a:cs typeface="Times New Roman" charset="0"/>
              </a:rPr>
              <a:t>       Réunion de 9 communes du Bas Rhin au district de </a:t>
            </a:r>
            <a:r>
              <a:rPr lang="fr-FR" sz="2800" dirty="0" smtClean="0">
                <a:cs typeface="Times New Roman" charset="0"/>
              </a:rPr>
              <a:t>Senones</a:t>
            </a:r>
            <a:r>
              <a:rPr lang="fr-FR" sz="2800" dirty="0">
                <a:cs typeface="Times New Roman" charset="0"/>
              </a:rPr>
              <a:t> le 23 Pluviôse an III: Ruff, </a:t>
            </a:r>
            <a:r>
              <a:rPr lang="fr-FR" sz="2800" dirty="0" err="1">
                <a:cs typeface="Times New Roman" charset="0"/>
              </a:rPr>
              <a:t>Wick</a:t>
            </a:r>
            <a:r>
              <a:rPr lang="fr-FR" sz="2800" dirty="0">
                <a:cs typeface="Times New Roman" charset="0"/>
              </a:rPr>
              <a:t>, Schirmeck, </a:t>
            </a:r>
            <a:r>
              <a:rPr lang="fr-FR" sz="2800" dirty="0" err="1">
                <a:cs typeface="Times New Roman" charset="0"/>
              </a:rPr>
              <a:t>Rothau</a:t>
            </a:r>
            <a:r>
              <a:rPr lang="fr-FR" sz="2800" dirty="0">
                <a:cs typeface="Times New Roman" charset="0"/>
              </a:rPr>
              <a:t>, </a:t>
            </a:r>
            <a:r>
              <a:rPr lang="fr-FR" sz="2800" dirty="0" err="1">
                <a:cs typeface="Times New Roman" charset="0"/>
              </a:rPr>
              <a:t>Neuviller</a:t>
            </a:r>
            <a:r>
              <a:rPr lang="fr-FR" sz="2800" dirty="0">
                <a:cs typeface="Times New Roman" charset="0"/>
              </a:rPr>
              <a:t>, </a:t>
            </a:r>
            <a:r>
              <a:rPr lang="fr-FR" sz="2800" dirty="0" err="1">
                <a:cs typeface="Times New Roman" charset="0"/>
              </a:rPr>
              <a:t>Natzwiller</a:t>
            </a:r>
            <a:r>
              <a:rPr lang="fr-FR" sz="2800" dirty="0">
                <a:cs typeface="Times New Roman" charset="0"/>
              </a:rPr>
              <a:t>, </a:t>
            </a:r>
            <a:r>
              <a:rPr lang="fr-FR" sz="2800" dirty="0" err="1">
                <a:cs typeface="Times New Roman" charset="0"/>
              </a:rPr>
              <a:t>Wildersbach</a:t>
            </a:r>
            <a:r>
              <a:rPr lang="fr-FR" sz="2800" dirty="0">
                <a:cs typeface="Times New Roman" charset="0"/>
              </a:rPr>
              <a:t>, </a:t>
            </a:r>
            <a:r>
              <a:rPr lang="fr-FR" sz="2800" dirty="0" err="1">
                <a:cs typeface="Times New Roman" charset="0"/>
              </a:rPr>
              <a:t>Walderbach</a:t>
            </a:r>
            <a:r>
              <a:rPr lang="fr-FR" sz="2800" dirty="0">
                <a:cs typeface="Times New Roman" charset="0"/>
              </a:rPr>
              <a:t> et </a:t>
            </a:r>
            <a:r>
              <a:rPr lang="fr-FR" sz="2800" dirty="0" err="1">
                <a:cs typeface="Times New Roman" charset="0"/>
              </a:rPr>
              <a:t>Boerenback</a:t>
            </a:r>
            <a:r>
              <a:rPr lang="fr-FR" sz="2800" dirty="0">
                <a:cs typeface="Times New Roman" charset="0"/>
              </a:rPr>
              <a:t>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>
                <a:ea typeface="Symbol" pitchFamily="18" charset="2"/>
                <a:cs typeface="Symbol" pitchFamily="18" charset="2"/>
              </a:rPr>
              <a:t>·</a:t>
            </a:r>
            <a:r>
              <a:rPr lang="fr-FR" sz="2800" dirty="0">
                <a:cs typeface="Times New Roman" charset="0"/>
              </a:rPr>
              <a:t>       1</a:t>
            </a:r>
            <a:r>
              <a:rPr lang="fr-FR" sz="2800" baseline="30000" dirty="0">
                <a:cs typeface="Times New Roman" charset="0"/>
              </a:rPr>
              <a:t>er</a:t>
            </a:r>
            <a:r>
              <a:rPr lang="fr-FR" sz="2800" dirty="0">
                <a:cs typeface="Times New Roman" charset="0"/>
              </a:rPr>
              <a:t> Germinal an III : rattachement de Moyenmoutier et Roche-Libre au district de </a:t>
            </a:r>
            <a:r>
              <a:rPr lang="fr-FR" sz="2800" dirty="0" smtClean="0">
                <a:cs typeface="Times New Roman" charset="0"/>
              </a:rPr>
              <a:t>Senones</a:t>
            </a:r>
            <a:r>
              <a:rPr lang="fr-FR" sz="2800" dirty="0">
                <a:cs typeface="Times New Roman" charset="0"/>
              </a:rPr>
              <a:t>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800" dirty="0">
                <a:ea typeface="Symbol" pitchFamily="18" charset="2"/>
                <a:cs typeface="Symbol" pitchFamily="18" charset="2"/>
              </a:rPr>
              <a:t>·</a:t>
            </a:r>
            <a:r>
              <a:rPr lang="fr-FR" sz="2800" dirty="0">
                <a:cs typeface="Times New Roman" charset="0"/>
              </a:rPr>
              <a:t>       10 Germinal an III : formation de 6 cantons. </a:t>
            </a:r>
          </a:p>
          <a:p>
            <a:pPr>
              <a:lnSpc>
                <a:spcPct val="90000"/>
              </a:lnSpc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56433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2087563" y="0"/>
          <a:ext cx="49657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Image" r:id="rId4" imgW="3658537" imgH="5053354" progId="Photoshop.Image.6">
                  <p:embed/>
                </p:oleObj>
              </mc:Choice>
              <mc:Fallback>
                <p:oleObj name="Image" r:id="rId4" imgW="3658537" imgH="5053354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7563" y="0"/>
                        <a:ext cx="49657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612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cs typeface="Times New Roman" charset="0"/>
              </a:rPr>
              <a:t>Suite à la guerre de 1870 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FR">
                <a:ea typeface="Symbol" pitchFamily="18" charset="2"/>
                <a:cs typeface="Symbol" pitchFamily="18" charset="2"/>
              </a:rPr>
              <a:t>·       </a:t>
            </a:r>
            <a:r>
              <a:rPr lang="fr-FR" sz="2800">
                <a:cs typeface="Times New Roman" charset="0"/>
              </a:rPr>
              <a:t>Perte du canton de Schirmeck (sauf Raon-la-Plaine) et du canton de Saales (sauf  Colroy-la-grande, la Grande-Fosse, la Petite-Fosse, Lubine, Lusse et Provenchères).</a:t>
            </a:r>
          </a:p>
          <a:p>
            <a:pPr>
              <a:buFontTx/>
              <a:buNone/>
            </a:pPr>
            <a:r>
              <a:rPr lang="fr-FR" sz="2800">
                <a:ea typeface="Symbol" pitchFamily="18" charset="2"/>
                <a:cs typeface="Symbol" pitchFamily="18" charset="2"/>
              </a:rPr>
              <a:t>·       </a:t>
            </a:r>
            <a:r>
              <a:rPr lang="fr-FR" sz="2800">
                <a:cs typeface="Times New Roman" charset="0"/>
              </a:rPr>
              <a:t>Création du canton de Provenchères.</a:t>
            </a:r>
          </a:p>
          <a:p>
            <a:pPr>
              <a:buFontTx/>
              <a:buNone/>
            </a:pPr>
            <a:endParaRPr lang="fr-FR" sz="2800"/>
          </a:p>
        </p:txBody>
      </p:sp>
    </p:spTree>
    <p:extLst>
      <p:ext uri="{BB962C8B-B14F-4D97-AF65-F5344CB8AC3E}">
        <p14:creationId xmlns:p14="http://schemas.microsoft.com/office/powerpoint/2010/main" val="261943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457200" y="138113"/>
          <a:ext cx="8229600" cy="658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Image" r:id="rId3" imgW="3658537" imgH="2926829" progId="Photoshop.Image.6">
                  <p:embed/>
                </p:oleObj>
              </mc:Choice>
              <mc:Fallback>
                <p:oleObj name="Image" r:id="rId3" imgW="3658537" imgH="2926829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38113"/>
                        <a:ext cx="8229600" cy="6583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205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Quelques informations (1).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dirty="0" smtClean="0"/>
              <a:t>5</a:t>
            </a:r>
            <a:r>
              <a:rPr lang="fr-FR" dirty="0"/>
              <a:t>. II sera établi, au chef-lieu de chaque département, une assemblée administrative supérieure, sous le titre d'Administration de département. </a:t>
            </a:r>
            <a:endParaRPr lang="fr-FR" dirty="0" smtClean="0"/>
          </a:p>
          <a:p>
            <a:r>
              <a:rPr lang="fr-FR" dirty="0" smtClean="0"/>
              <a:t>6</a:t>
            </a:r>
            <a:r>
              <a:rPr lang="fr-FR" dirty="0"/>
              <a:t>. Il sera également établi, au chef-lieu de chaque district, une assemblée administrative inférieure, sous le titre d'Administration de district. </a:t>
            </a:r>
            <a:endParaRPr lang="fr-FR" dirty="0" smtClean="0"/>
          </a:p>
          <a:p>
            <a:r>
              <a:rPr lang="fr-FR" dirty="0" smtClean="0"/>
              <a:t>7</a:t>
            </a:r>
            <a:r>
              <a:rPr lang="fr-FR" dirty="0"/>
              <a:t>. </a:t>
            </a:r>
            <a:r>
              <a:rPr lang="fr-FR" dirty="0" smtClean="0"/>
              <a:t>Il </a:t>
            </a:r>
            <a:r>
              <a:rPr lang="fr-FR" dirty="0"/>
              <a:t>y aura une municipalité en chaque ville, bourg, paroisse ou communauté de </a:t>
            </a:r>
            <a:r>
              <a:rPr lang="fr-FR" dirty="0" smtClean="0"/>
              <a:t>campagne.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598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Quelques informations (2).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Ressorts judiciaires.</a:t>
            </a:r>
          </a:p>
          <a:p>
            <a:pPr lvl="1"/>
            <a:r>
              <a:rPr lang="fr-FR" dirty="0" smtClean="0"/>
              <a:t>Tribunaux correctionnels créés dans chaque département par la loi du 21 Vendémiaire an IV.</a:t>
            </a:r>
          </a:p>
          <a:p>
            <a:pPr lvl="1"/>
            <a:r>
              <a:rPr lang="fr-FR" dirty="0" smtClean="0"/>
              <a:t>Création d’un tribunal de 1</a:t>
            </a:r>
            <a:r>
              <a:rPr lang="fr-FR" baseline="30000" dirty="0" smtClean="0"/>
              <a:t>ère</a:t>
            </a:r>
            <a:r>
              <a:rPr lang="fr-FR" dirty="0" smtClean="0"/>
              <a:t> instance dans chaque arrondissement (27 Ventôse an VIII).</a:t>
            </a:r>
          </a:p>
          <a:p>
            <a:pPr lvl="1"/>
            <a:r>
              <a:rPr lang="fr-FR" dirty="0" smtClean="0"/>
              <a:t>Justice de Paix dans chaque canton.</a:t>
            </a:r>
            <a:r>
              <a:rPr lang="fr-FR" dirty="0"/>
              <a:t>	</a:t>
            </a:r>
            <a:endParaRPr lang="fr-FR" dirty="0" smtClean="0"/>
          </a:p>
          <a:p>
            <a:r>
              <a:rPr lang="fr-FR" dirty="0" smtClean="0"/>
              <a:t>Collecte des impôts.</a:t>
            </a:r>
          </a:p>
          <a:p>
            <a:pPr lvl="1"/>
            <a:r>
              <a:rPr lang="fr-FR" dirty="0" smtClean="0"/>
              <a:t>Dans le cadre du district jusqu’en l’an IV.</a:t>
            </a:r>
          </a:p>
          <a:p>
            <a:pPr lvl="1"/>
            <a:r>
              <a:rPr lang="fr-FR" dirty="0" smtClean="0"/>
              <a:t>Dans des arrondissements de recette (décret du 10 Pluviôse an IV).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278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Quelques informations (3).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Armée: le 25/02/1791 sont créées 23 divisions militaires, chacune composée de plusieurs départements entiers.</a:t>
            </a:r>
          </a:p>
          <a:p>
            <a:r>
              <a:rPr lang="fr-FR" dirty="0" smtClean="0"/>
              <a:t>Carte ecclésiastique catholique: en 1790 un diocèse par département. Reconnue par le Concordat de 1801.</a:t>
            </a:r>
          </a:p>
          <a:p>
            <a:r>
              <a:rPr lang="fr-FR" dirty="0" smtClean="0"/>
              <a:t>Administration départementale: création des préfets le 17/02/1800.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09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grandes étapes (2).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Convocation des Etats Généraux le 5/07/1788.</a:t>
            </a:r>
          </a:p>
          <a:p>
            <a:r>
              <a:rPr lang="fr-FR" dirty="0"/>
              <a:t>Première réunion le 5/05/1789.</a:t>
            </a:r>
          </a:p>
          <a:p>
            <a:r>
              <a:rPr lang="fr-FR" dirty="0"/>
              <a:t>Transformation en Assemblée </a:t>
            </a:r>
            <a:r>
              <a:rPr lang="fr-FR" dirty="0" smtClean="0"/>
              <a:t>nationale constituante  </a:t>
            </a:r>
            <a:r>
              <a:rPr lang="fr-FR" dirty="0"/>
              <a:t>le 17/06/1789.</a:t>
            </a:r>
          </a:p>
          <a:p>
            <a:r>
              <a:rPr lang="fr-FR" dirty="0"/>
              <a:t> Décret de l'Assemblée nationale du 22/12/ 1789 fixant le principe d'une division uniforme du royaume.</a:t>
            </a:r>
          </a:p>
          <a:p>
            <a:r>
              <a:rPr lang="fr-FR" dirty="0"/>
              <a:t>Création de 83 départements le 4/03/1790.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399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Evolution continuelles.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Nombres de départements.</a:t>
            </a:r>
          </a:p>
          <a:p>
            <a:r>
              <a:rPr lang="fr-FR" dirty="0" smtClean="0"/>
              <a:t>Limites de départements.</a:t>
            </a:r>
          </a:p>
          <a:p>
            <a:r>
              <a:rPr lang="fr-FR" dirty="0" smtClean="0"/>
              <a:t>Chefs-lieux d’arrondissement et de canton.</a:t>
            </a:r>
          </a:p>
          <a:p>
            <a:r>
              <a:rPr lang="fr-FR" dirty="0" smtClean="0"/>
              <a:t>Modifications du nombre et des limites d’arrondissement.</a:t>
            </a:r>
          </a:p>
          <a:p>
            <a:r>
              <a:rPr lang="fr-FR" dirty="0" smtClean="0"/>
              <a:t>Création et suppression de cantons.</a:t>
            </a:r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550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 83 à 90 départements.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1793 Loire à partir de Rhône et Loire pour punir Lyon de son soulèvement contre la Convention.</a:t>
            </a:r>
          </a:p>
          <a:p>
            <a:r>
              <a:rPr lang="fr-FR" dirty="0" smtClean="0"/>
              <a:t>1793 Vaucluse suite au rattachement des possessions papales d’Avignon et du Comtat Venaissin le 14/09/1791.</a:t>
            </a:r>
          </a:p>
          <a:p>
            <a:r>
              <a:rPr lang="fr-FR" dirty="0" smtClean="0"/>
              <a:t>1808 Tarn et Garonne  à partir de la Haute Garonne, du Gars, du Lot et Garonne, du Lot et de  l’Aveyron suite à demande de Montauban.</a:t>
            </a:r>
          </a:p>
          <a:p>
            <a:r>
              <a:rPr lang="fr-FR" dirty="0" smtClean="0"/>
              <a:t>1860 Alpes Maritimes </a:t>
            </a:r>
            <a:r>
              <a:rPr lang="fr-FR" dirty="0"/>
              <a:t>(</a:t>
            </a:r>
            <a:r>
              <a:rPr lang="fr-FR" dirty="0" smtClean="0"/>
              <a:t>déjà de 1793 à 1814 ).</a:t>
            </a:r>
          </a:p>
          <a:p>
            <a:r>
              <a:rPr lang="fr-FR" dirty="0" smtClean="0"/>
              <a:t>1860 Savoie et Haute Savoie suite au traité de Turin.</a:t>
            </a:r>
          </a:p>
          <a:p>
            <a:r>
              <a:rPr lang="fr-FR" dirty="0" smtClean="0"/>
              <a:t>1922 Territoire de Belfort (ex arrondissement subsidiaire du Haut-Rhin).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804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381000"/>
            <a:ext cx="8686800" cy="6172200"/>
          </a:xfrm>
        </p:spPr>
        <p:txBody>
          <a:bodyPr>
            <a:normAutofit fontScale="90000"/>
          </a:bodyPr>
          <a:lstStyle/>
          <a:p>
            <a:r>
              <a:rPr lang="fr-FR" sz="3600">
                <a:cs typeface="Times New Roman" charset="0"/>
              </a:rPr>
              <a:t/>
            </a:r>
            <a:br>
              <a:rPr lang="fr-FR" sz="3600">
                <a:cs typeface="Times New Roman" charset="0"/>
              </a:rPr>
            </a:br>
            <a:r>
              <a:rPr lang="fr-FR" sz="3600">
                <a:cs typeface="Times New Roman" charset="0"/>
              </a:rPr>
              <a:t>Cet exposé est </a:t>
            </a:r>
            <a:r>
              <a:rPr lang="fr-FR" sz="3200">
                <a:cs typeface="Times New Roman" charset="0"/>
              </a:rPr>
              <a:t>largement</a:t>
            </a:r>
            <a:r>
              <a:rPr lang="fr-FR" sz="3600">
                <a:cs typeface="Times New Roman" charset="0"/>
              </a:rPr>
              <a:t> basé sur le livre de</a:t>
            </a:r>
            <a:br>
              <a:rPr lang="fr-FR" sz="3600">
                <a:cs typeface="Times New Roman" charset="0"/>
              </a:rPr>
            </a:br>
            <a:r>
              <a:rPr lang="fr-FR" sz="3600">
                <a:cs typeface="Times New Roman" charset="0"/>
              </a:rPr>
              <a:t/>
            </a:r>
            <a:br>
              <a:rPr lang="fr-FR" sz="3600">
                <a:cs typeface="Times New Roman" charset="0"/>
              </a:rPr>
            </a:br>
            <a:r>
              <a:rPr lang="fr-FR">
                <a:cs typeface="Times New Roman" charset="0"/>
              </a:rPr>
              <a:t> Jean-Louis MASSON :</a:t>
            </a:r>
            <a:br>
              <a:rPr lang="fr-FR">
                <a:cs typeface="Times New Roman" charset="0"/>
              </a:rPr>
            </a:br>
            <a:r>
              <a:rPr lang="fr-FR">
                <a:cs typeface="Times New Roman" charset="0"/>
              </a:rPr>
              <a:t/>
            </a:r>
            <a:br>
              <a:rPr lang="fr-FR">
                <a:cs typeface="Times New Roman" charset="0"/>
              </a:rPr>
            </a:br>
            <a:r>
              <a:rPr lang="fr-FR">
                <a:cs typeface="Times New Roman" charset="0"/>
              </a:rPr>
              <a:t>Histoire administrative de la Lorraine</a:t>
            </a:r>
            <a:br>
              <a:rPr lang="fr-FR">
                <a:cs typeface="Times New Roman" charset="0"/>
              </a:rPr>
            </a:br>
            <a:r>
              <a:rPr lang="fr-FR">
                <a:cs typeface="Times New Roman" charset="0"/>
              </a:rPr>
              <a:t>Des provinces aux départements et à la région.</a:t>
            </a:r>
            <a:br>
              <a:rPr lang="fr-FR">
                <a:cs typeface="Times New Roman" charset="0"/>
              </a:rPr>
            </a:br>
            <a:r>
              <a:rPr lang="fr-FR">
                <a:cs typeface="Times New Roman" charset="0"/>
              </a:rPr>
              <a:t/>
            </a:r>
            <a:br>
              <a:rPr lang="fr-FR">
                <a:cs typeface="Times New Roman" charset="0"/>
              </a:rPr>
            </a:br>
            <a:r>
              <a:rPr lang="fr-FR" sz="3200">
                <a:cs typeface="Times New Roman" charset="0"/>
              </a:rPr>
              <a:t>Paru aux Editions Fernand LANORE en 1982.</a:t>
            </a:r>
            <a:r>
              <a:rPr lang="fr-FR">
                <a:cs typeface="Times New Roman" charset="0"/>
              </a:rPr>
              <a:t/>
            </a:r>
            <a:br>
              <a:rPr lang="fr-FR">
                <a:cs typeface="Times New Roman" charset="0"/>
              </a:rPr>
            </a:br>
            <a:endParaRPr lang="fr-FR"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25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492896"/>
            <a:ext cx="8229600" cy="1143000"/>
          </a:xfrm>
        </p:spPr>
        <p:txBody>
          <a:bodyPr/>
          <a:lstStyle/>
          <a:p>
            <a:r>
              <a:rPr lang="fr-FR" dirty="0" smtClean="0"/>
              <a:t>Retour sur ces étapes.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270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Assemblées provinciales.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Certaines provinces sont dotées d’assemblées particulières, les états provinciaux.</a:t>
            </a:r>
          </a:p>
          <a:p>
            <a:r>
              <a:rPr lang="fr-FR" dirty="0" smtClean="0"/>
              <a:t>Décret de juin 1787 généralisant ces états provinciaux.</a:t>
            </a:r>
          </a:p>
          <a:p>
            <a:r>
              <a:rPr lang="fr-FR" dirty="0" smtClean="0"/>
              <a:t>Rédaction de règlements intérieurs sur la formation de l’assemblée et les modalités de vote: doublement du Tiers, vote par tête.</a:t>
            </a:r>
          </a:p>
          <a:p>
            <a:r>
              <a:rPr lang="fr-FR" dirty="0" smtClean="0"/>
              <a:t>3 degrés d’assemblées: provinciales, de districts (mal définis)  et municipales.</a:t>
            </a:r>
          </a:p>
          <a:p>
            <a:r>
              <a:rPr lang="fr-FR" dirty="0" smtClean="0"/>
              <a:t>Réunions fin 1787. Programmes de travail.  Commission intermédiaire chargée de son application.</a:t>
            </a:r>
          </a:p>
          <a:p>
            <a:r>
              <a:rPr lang="fr-FR" dirty="0" smtClean="0"/>
              <a:t>Envois d’observations, réclamations et demandes par ces assemblées.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481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Assemblées de district.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Moitié des députés nommés, moitié cooptée par les nommés.</a:t>
            </a:r>
          </a:p>
          <a:p>
            <a:r>
              <a:rPr lang="fr-FR" dirty="0" smtClean="0"/>
              <a:t>Définition des limites territoriales pour choisir les cooptés. Création d’arrondissements. Choix des  chefs-lieux.</a:t>
            </a:r>
          </a:p>
          <a:p>
            <a:r>
              <a:rPr lang="fr-FR" dirty="0" smtClean="0"/>
              <a:t>Représentation des différentes parties.</a:t>
            </a:r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47220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constantes </a:t>
            </a:r>
            <a:r>
              <a:rPr lang="fr-FR" smtClean="0"/>
              <a:t>et difficultés.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 fonctionnement des assemblées provinciales et de district montre:</a:t>
            </a:r>
          </a:p>
          <a:p>
            <a:pPr lvl="1"/>
            <a:r>
              <a:rPr lang="fr-FR" dirty="0" smtClean="0"/>
              <a:t>L’attachement aux  particularismes locaux.</a:t>
            </a:r>
          </a:p>
          <a:p>
            <a:pPr lvl="1"/>
            <a:r>
              <a:rPr lang="fr-FR" dirty="0" smtClean="0"/>
              <a:t>Les rivalités entre villes.</a:t>
            </a:r>
          </a:p>
          <a:p>
            <a:r>
              <a:rPr lang="fr-FR" dirty="0" smtClean="0"/>
              <a:t>En fait ce sont les commissions intermédiaires qui font la gestion.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954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1511</Words>
  <Application>Microsoft Office PowerPoint</Application>
  <PresentationFormat>Affichage à l'écran (4:3)</PresentationFormat>
  <Paragraphs>244</Paragraphs>
  <Slides>52</Slides>
  <Notes>7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4" baseType="lpstr">
      <vt:lpstr>Thème Office</vt:lpstr>
      <vt:lpstr>Image</vt:lpstr>
      <vt:lpstr>La création des départements.</vt:lpstr>
      <vt:lpstr>Etat en 1787-1789.</vt:lpstr>
      <vt:lpstr>Assemblées provinciales.</vt:lpstr>
      <vt:lpstr>Les grandes étapes.(1).</vt:lpstr>
      <vt:lpstr>Les grandes étapes (2).</vt:lpstr>
      <vt:lpstr>Retour sur ces étapes.</vt:lpstr>
      <vt:lpstr>Assemblées provinciales.</vt:lpstr>
      <vt:lpstr>Assemblées de district.</vt:lpstr>
      <vt:lpstr>Des constantes et difficultés.</vt:lpstr>
      <vt:lpstr>Assemblées des notables.</vt:lpstr>
      <vt:lpstr>Présentation PowerPoint</vt:lpstr>
      <vt:lpstr>Etats généraux.</vt:lpstr>
      <vt:lpstr>Annonce de la convocation des Etats Généraux (5 juillet 1788) : </vt:lpstr>
      <vt:lpstr>Pourquoi des départements?</vt:lpstr>
      <vt:lpstr>Création des départements.</vt:lpstr>
      <vt:lpstr>Observations sur les premiers articles du décret.</vt:lpstr>
      <vt:lpstr>Observations sur les premiers articles du décret. (2).</vt:lpstr>
      <vt:lpstr>Les projets de plans de division de la France.</vt:lpstr>
      <vt:lpstr>Présentation PowerPoint</vt:lpstr>
      <vt:lpstr>Les projets de plans de division de la France (2).</vt:lpstr>
      <vt:lpstr>Présentation PowerPoint</vt:lpstr>
      <vt:lpstr>Les subdivisions.</vt:lpstr>
      <vt:lpstr>La fixation des contenus et limites des départements et cantons.</vt:lpstr>
      <vt:lpstr>Exemple de la Lorraine.</vt:lpstr>
      <vt:lpstr>Lorraine en 1789 : </vt:lpstr>
      <vt:lpstr>Lorraine en 1789 : </vt:lpstr>
      <vt:lpstr>Présentation PowerPoint</vt:lpstr>
      <vt:lpstr>  Essais de réorganisation territoriale de 1787 à 1789 : </vt:lpstr>
      <vt:lpstr>Travaux des Etats Généraux </vt:lpstr>
      <vt:lpstr>Présentation PowerPoint</vt:lpstr>
      <vt:lpstr>Travaux des Etats Généraux (2)</vt:lpstr>
      <vt:lpstr>Projet n° 3 de découpage de la Lorraine en 4 départements.</vt:lpstr>
      <vt:lpstr>Plans découpage</vt:lpstr>
      <vt:lpstr>Sud de la Lorraine en 1789.</vt:lpstr>
      <vt:lpstr>Régularisation des limites de la province : conséquences sur le département des Vosges. </vt:lpstr>
      <vt:lpstr>Présentation PowerPoint</vt:lpstr>
      <vt:lpstr>Territoires à l’ouest et au sud-ouest avant la Révolution : </vt:lpstr>
      <vt:lpstr>Territoires à l’ouest et au sud-ouest avant la Révolution (2): </vt:lpstr>
      <vt:lpstr>Présentation PowerPoint</vt:lpstr>
      <vt:lpstr>Discussions pour définir la limite ouest.</vt:lpstr>
      <vt:lpstr>    Création du département : </vt:lpstr>
      <vt:lpstr>Organisation et division interne du département des Vosges .</vt:lpstr>
      <vt:lpstr>Principauté de Salm</vt:lpstr>
      <vt:lpstr>Présentation PowerPoint</vt:lpstr>
      <vt:lpstr>Suite à la guerre de 1870 </vt:lpstr>
      <vt:lpstr>Présentation PowerPoint</vt:lpstr>
      <vt:lpstr>Quelques informations (1).</vt:lpstr>
      <vt:lpstr>Quelques informations (2).</vt:lpstr>
      <vt:lpstr>Quelques informations (3).</vt:lpstr>
      <vt:lpstr>Evolution continuelles.</vt:lpstr>
      <vt:lpstr>De 83 à 90 départements.</vt:lpstr>
      <vt:lpstr> Cet exposé est largement basé sur le livre de   Jean-Louis MASSON :  Histoire administrative de la Lorraine Des provinces aux départements et à la région.  Paru aux Editions Fernand LANORE en 1982. 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création des départements.</dc:title>
  <dc:creator>Michel</dc:creator>
  <cp:lastModifiedBy>Michel</cp:lastModifiedBy>
  <cp:revision>62</cp:revision>
  <dcterms:created xsi:type="dcterms:W3CDTF">2021-09-12T13:23:38Z</dcterms:created>
  <dcterms:modified xsi:type="dcterms:W3CDTF">2022-04-15T19:06:02Z</dcterms:modified>
</cp:coreProperties>
</file>