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68"/>
  </p:notesMasterIdLst>
  <p:sldIdLst>
    <p:sldId id="294" r:id="rId2"/>
    <p:sldId id="257" r:id="rId3"/>
    <p:sldId id="258" r:id="rId4"/>
    <p:sldId id="295" r:id="rId5"/>
    <p:sldId id="344" r:id="rId6"/>
    <p:sldId id="272" r:id="rId7"/>
    <p:sldId id="273" r:id="rId8"/>
    <p:sldId id="338" r:id="rId9"/>
    <p:sldId id="268" r:id="rId10"/>
    <p:sldId id="269" r:id="rId11"/>
    <p:sldId id="264" r:id="rId12"/>
    <p:sldId id="266" r:id="rId13"/>
    <p:sldId id="265" r:id="rId14"/>
    <p:sldId id="297" r:id="rId15"/>
    <p:sldId id="341" r:id="rId16"/>
    <p:sldId id="267" r:id="rId17"/>
    <p:sldId id="274" r:id="rId18"/>
    <p:sldId id="290" r:id="rId19"/>
    <p:sldId id="288" r:id="rId20"/>
    <p:sldId id="287" r:id="rId21"/>
    <p:sldId id="286" r:id="rId22"/>
    <p:sldId id="289" r:id="rId23"/>
    <p:sldId id="270" r:id="rId24"/>
    <p:sldId id="346" r:id="rId25"/>
    <p:sldId id="347" r:id="rId26"/>
    <p:sldId id="348" r:id="rId27"/>
    <p:sldId id="280" r:id="rId28"/>
    <p:sldId id="281" r:id="rId29"/>
    <p:sldId id="283" r:id="rId30"/>
    <p:sldId id="282" r:id="rId31"/>
    <p:sldId id="284" r:id="rId32"/>
    <p:sldId id="271" r:id="rId33"/>
    <p:sldId id="342" r:id="rId34"/>
    <p:sldId id="291" r:id="rId35"/>
    <p:sldId id="307" r:id="rId36"/>
    <p:sldId id="293" r:id="rId37"/>
    <p:sldId id="263" r:id="rId38"/>
    <p:sldId id="285" r:id="rId39"/>
    <p:sldId id="305" r:id="rId40"/>
    <p:sldId id="315" r:id="rId41"/>
    <p:sldId id="327" r:id="rId42"/>
    <p:sldId id="308" r:id="rId43"/>
    <p:sldId id="309" r:id="rId44"/>
    <p:sldId id="325" r:id="rId45"/>
    <p:sldId id="326" r:id="rId46"/>
    <p:sldId id="310" r:id="rId47"/>
    <p:sldId id="319" r:id="rId48"/>
    <p:sldId id="306" r:id="rId49"/>
    <p:sldId id="298" r:id="rId50"/>
    <p:sldId id="339" r:id="rId51"/>
    <p:sldId id="318" r:id="rId52"/>
    <p:sldId id="300" r:id="rId53"/>
    <p:sldId id="304" r:id="rId54"/>
    <p:sldId id="313" r:id="rId55"/>
    <p:sldId id="299" r:id="rId56"/>
    <p:sldId id="311" r:id="rId57"/>
    <p:sldId id="312" r:id="rId58"/>
    <p:sldId id="322" r:id="rId59"/>
    <p:sldId id="321" r:id="rId60"/>
    <p:sldId id="320" r:id="rId61"/>
    <p:sldId id="323" r:id="rId62"/>
    <p:sldId id="330" r:id="rId63"/>
    <p:sldId id="331" r:id="rId64"/>
    <p:sldId id="332" r:id="rId65"/>
    <p:sldId id="333" r:id="rId66"/>
    <p:sldId id="345" r:id="rId6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288" y="-90"/>
      </p:cViewPr>
      <p:guideLst>
        <p:guide orient="horz" pos="2160"/>
        <p:guide pos="2880"/>
      </p:guideLst>
    </p:cSldViewPr>
  </p:slideViewPr>
  <p:notesTextViewPr>
    <p:cViewPr>
      <p:scale>
        <a:sx n="1" d="1"/>
        <a:sy n="1" d="1"/>
      </p:scale>
      <p:origin x="0" y="0"/>
    </p:cViewPr>
  </p:notesTextViewPr>
  <p:sorterViewPr>
    <p:cViewPr>
      <p:scale>
        <a:sx n="100" d="100"/>
        <a:sy n="100" d="100"/>
      </p:scale>
      <p:origin x="0" y="174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D89CA5-438E-44F9-A8E3-3055CD719007}" type="datetimeFigureOut">
              <a:rPr lang="fr-FR" smtClean="0"/>
              <a:t>08/04/2016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241B91-9F66-44CD-B3D4-6AA5BC9A9F65}" type="slidenum">
              <a:rPr lang="fr-FR" smtClean="0"/>
              <a:t>‹N°›</a:t>
            </a:fld>
            <a:endParaRPr lang="fr-FR"/>
          </a:p>
        </p:txBody>
      </p:sp>
    </p:spTree>
    <p:extLst>
      <p:ext uri="{BB962C8B-B14F-4D97-AF65-F5344CB8AC3E}">
        <p14:creationId xmlns:p14="http://schemas.microsoft.com/office/powerpoint/2010/main" val="3535421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D’après </a:t>
            </a:r>
            <a:r>
              <a:rPr lang="fr-FR" dirty="0" err="1" smtClean="0"/>
              <a:t>Gallica</a:t>
            </a:r>
            <a:r>
              <a:rPr lang="fr-FR" dirty="0" smtClean="0"/>
              <a:t> ou kiosque-lorrain.fr pour l’Est Républicain.</a:t>
            </a:r>
            <a:endParaRPr lang="fr-FR" dirty="0"/>
          </a:p>
        </p:txBody>
      </p:sp>
      <p:sp>
        <p:nvSpPr>
          <p:cNvPr id="4" name="Espace réservé du numéro de diapositive 3"/>
          <p:cNvSpPr>
            <a:spLocks noGrp="1"/>
          </p:cNvSpPr>
          <p:nvPr>
            <p:ph type="sldNum" sz="quarter" idx="10"/>
          </p:nvPr>
        </p:nvSpPr>
        <p:spPr/>
        <p:txBody>
          <a:bodyPr/>
          <a:lstStyle/>
          <a:p>
            <a:fld id="{D4241B91-9F66-44CD-B3D4-6AA5BC9A9F65}" type="slidenum">
              <a:rPr lang="fr-FR" smtClean="0"/>
              <a:t>16</a:t>
            </a:fld>
            <a:endParaRPr lang="fr-FR"/>
          </a:p>
        </p:txBody>
      </p:sp>
    </p:spTree>
    <p:extLst>
      <p:ext uri="{BB962C8B-B14F-4D97-AF65-F5344CB8AC3E}">
        <p14:creationId xmlns:p14="http://schemas.microsoft.com/office/powerpoint/2010/main" val="3052671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Impotent définitif</a:t>
            </a:r>
            <a:endParaRPr lang="fr-FR" dirty="0"/>
          </a:p>
        </p:txBody>
      </p:sp>
      <p:sp>
        <p:nvSpPr>
          <p:cNvPr id="4" name="Espace réservé du numéro de diapositive 3"/>
          <p:cNvSpPr>
            <a:spLocks noGrp="1"/>
          </p:cNvSpPr>
          <p:nvPr>
            <p:ph type="sldNum" sz="quarter" idx="10"/>
          </p:nvPr>
        </p:nvSpPr>
        <p:spPr/>
        <p:txBody>
          <a:bodyPr/>
          <a:lstStyle/>
          <a:p>
            <a:fld id="{D4241B91-9F66-44CD-B3D4-6AA5BC9A9F65}" type="slidenum">
              <a:rPr lang="fr-FR" smtClean="0"/>
              <a:t>44</a:t>
            </a:fld>
            <a:endParaRPr lang="fr-FR"/>
          </a:p>
        </p:txBody>
      </p:sp>
    </p:spTree>
    <p:extLst>
      <p:ext uri="{BB962C8B-B14F-4D97-AF65-F5344CB8AC3E}">
        <p14:creationId xmlns:p14="http://schemas.microsoft.com/office/powerpoint/2010/main" val="2308800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Aliéné</a:t>
            </a:r>
            <a:endParaRPr lang="fr-FR" dirty="0"/>
          </a:p>
        </p:txBody>
      </p:sp>
      <p:sp>
        <p:nvSpPr>
          <p:cNvPr id="4" name="Espace réservé du numéro de diapositive 3"/>
          <p:cNvSpPr>
            <a:spLocks noGrp="1"/>
          </p:cNvSpPr>
          <p:nvPr>
            <p:ph type="sldNum" sz="quarter" idx="10"/>
          </p:nvPr>
        </p:nvSpPr>
        <p:spPr/>
        <p:txBody>
          <a:bodyPr/>
          <a:lstStyle/>
          <a:p>
            <a:fld id="{D4241B91-9F66-44CD-B3D4-6AA5BC9A9F65}" type="slidenum">
              <a:rPr lang="fr-FR" smtClean="0"/>
              <a:t>45</a:t>
            </a:fld>
            <a:endParaRPr lang="fr-FR"/>
          </a:p>
        </p:txBody>
      </p:sp>
    </p:spTree>
    <p:extLst>
      <p:ext uri="{BB962C8B-B14F-4D97-AF65-F5344CB8AC3E}">
        <p14:creationId xmlns:p14="http://schemas.microsoft.com/office/powerpoint/2010/main" val="989152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Sortie de l’ile de Ré</a:t>
            </a:r>
            <a:endParaRPr lang="fr-FR" dirty="0"/>
          </a:p>
        </p:txBody>
      </p:sp>
      <p:sp>
        <p:nvSpPr>
          <p:cNvPr id="4" name="Espace réservé du numéro de diapositive 3"/>
          <p:cNvSpPr>
            <a:spLocks noGrp="1"/>
          </p:cNvSpPr>
          <p:nvPr>
            <p:ph type="sldNum" sz="quarter" idx="10"/>
          </p:nvPr>
        </p:nvSpPr>
        <p:spPr/>
        <p:txBody>
          <a:bodyPr/>
          <a:lstStyle/>
          <a:p>
            <a:fld id="{D4241B91-9F66-44CD-B3D4-6AA5BC9A9F65}" type="slidenum">
              <a:rPr lang="fr-FR" smtClean="0"/>
              <a:t>52</a:t>
            </a:fld>
            <a:endParaRPr lang="fr-FR"/>
          </a:p>
        </p:txBody>
      </p:sp>
    </p:spTree>
    <p:extLst>
      <p:ext uri="{BB962C8B-B14F-4D97-AF65-F5344CB8AC3E}">
        <p14:creationId xmlns:p14="http://schemas.microsoft.com/office/powerpoint/2010/main" val="915190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Bagne Saint-Jean de Moroni</a:t>
            </a:r>
            <a:endParaRPr lang="fr-FR" dirty="0"/>
          </a:p>
        </p:txBody>
      </p:sp>
      <p:sp>
        <p:nvSpPr>
          <p:cNvPr id="4" name="Espace réservé du numéro de diapositive 3"/>
          <p:cNvSpPr>
            <a:spLocks noGrp="1"/>
          </p:cNvSpPr>
          <p:nvPr>
            <p:ph type="sldNum" sz="quarter" idx="10"/>
          </p:nvPr>
        </p:nvSpPr>
        <p:spPr/>
        <p:txBody>
          <a:bodyPr/>
          <a:lstStyle/>
          <a:p>
            <a:fld id="{D4241B91-9F66-44CD-B3D4-6AA5BC9A9F65}" type="slidenum">
              <a:rPr lang="fr-FR" smtClean="0"/>
              <a:t>56</a:t>
            </a:fld>
            <a:endParaRPr lang="fr-FR"/>
          </a:p>
        </p:txBody>
      </p:sp>
    </p:spTree>
    <p:extLst>
      <p:ext uri="{BB962C8B-B14F-4D97-AF65-F5344CB8AC3E}">
        <p14:creationId xmlns:p14="http://schemas.microsoft.com/office/powerpoint/2010/main" val="594012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Dortoir des détenus.</a:t>
            </a:r>
            <a:endParaRPr lang="fr-FR" dirty="0"/>
          </a:p>
        </p:txBody>
      </p:sp>
      <p:sp>
        <p:nvSpPr>
          <p:cNvPr id="4" name="Espace réservé du numéro de diapositive 3"/>
          <p:cNvSpPr>
            <a:spLocks noGrp="1"/>
          </p:cNvSpPr>
          <p:nvPr>
            <p:ph type="sldNum" sz="quarter" idx="10"/>
          </p:nvPr>
        </p:nvSpPr>
        <p:spPr/>
        <p:txBody>
          <a:bodyPr/>
          <a:lstStyle/>
          <a:p>
            <a:fld id="{D4241B91-9F66-44CD-B3D4-6AA5BC9A9F65}" type="slidenum">
              <a:rPr lang="fr-FR" smtClean="0"/>
              <a:t>58</a:t>
            </a:fld>
            <a:endParaRPr lang="fr-FR"/>
          </a:p>
        </p:txBody>
      </p:sp>
    </p:spTree>
    <p:extLst>
      <p:ext uri="{BB962C8B-B14F-4D97-AF65-F5344CB8AC3E}">
        <p14:creationId xmlns:p14="http://schemas.microsoft.com/office/powerpoint/2010/main" val="729835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Intérieur de la prison du bagne sur l’ile royale.</a:t>
            </a:r>
            <a:endParaRPr lang="fr-FR" dirty="0"/>
          </a:p>
        </p:txBody>
      </p:sp>
      <p:sp>
        <p:nvSpPr>
          <p:cNvPr id="4" name="Espace réservé du numéro de diapositive 3"/>
          <p:cNvSpPr>
            <a:spLocks noGrp="1"/>
          </p:cNvSpPr>
          <p:nvPr>
            <p:ph type="sldNum" sz="quarter" idx="10"/>
          </p:nvPr>
        </p:nvSpPr>
        <p:spPr/>
        <p:txBody>
          <a:bodyPr/>
          <a:lstStyle/>
          <a:p>
            <a:fld id="{D4241B91-9F66-44CD-B3D4-6AA5BC9A9F65}" type="slidenum">
              <a:rPr lang="fr-FR" smtClean="0"/>
              <a:t>60</a:t>
            </a:fld>
            <a:endParaRPr lang="fr-FR"/>
          </a:p>
        </p:txBody>
      </p:sp>
    </p:spTree>
    <p:extLst>
      <p:ext uri="{BB962C8B-B14F-4D97-AF65-F5344CB8AC3E}">
        <p14:creationId xmlns:p14="http://schemas.microsoft.com/office/powerpoint/2010/main" val="2126790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AE612725-8424-4512-BCC0-57C267867E6C}" type="datetimeFigureOut">
              <a:rPr lang="fr-FR" smtClean="0"/>
              <a:t>08/04/2016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994A246-3A20-4B96-8D94-7241CE8CE4FC}" type="slidenum">
              <a:rPr lang="fr-FR" smtClean="0"/>
              <a:t>‹N°›</a:t>
            </a:fld>
            <a:endParaRPr lang="fr-FR"/>
          </a:p>
        </p:txBody>
      </p:sp>
    </p:spTree>
    <p:extLst>
      <p:ext uri="{BB962C8B-B14F-4D97-AF65-F5344CB8AC3E}">
        <p14:creationId xmlns:p14="http://schemas.microsoft.com/office/powerpoint/2010/main" val="234819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E612725-8424-4512-BCC0-57C267867E6C}" type="datetimeFigureOut">
              <a:rPr lang="fr-FR" smtClean="0"/>
              <a:t>08/04/2016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994A246-3A20-4B96-8D94-7241CE8CE4FC}" type="slidenum">
              <a:rPr lang="fr-FR" smtClean="0"/>
              <a:t>‹N°›</a:t>
            </a:fld>
            <a:endParaRPr lang="fr-FR"/>
          </a:p>
        </p:txBody>
      </p:sp>
    </p:spTree>
    <p:extLst>
      <p:ext uri="{BB962C8B-B14F-4D97-AF65-F5344CB8AC3E}">
        <p14:creationId xmlns:p14="http://schemas.microsoft.com/office/powerpoint/2010/main" val="2089758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E612725-8424-4512-BCC0-57C267867E6C}" type="datetimeFigureOut">
              <a:rPr lang="fr-FR" smtClean="0"/>
              <a:t>08/04/2016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994A246-3A20-4B96-8D94-7241CE8CE4FC}" type="slidenum">
              <a:rPr lang="fr-FR" smtClean="0"/>
              <a:t>‹N°›</a:t>
            </a:fld>
            <a:endParaRPr lang="fr-FR"/>
          </a:p>
        </p:txBody>
      </p:sp>
    </p:spTree>
    <p:extLst>
      <p:ext uri="{BB962C8B-B14F-4D97-AF65-F5344CB8AC3E}">
        <p14:creationId xmlns:p14="http://schemas.microsoft.com/office/powerpoint/2010/main" val="1501072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E612725-8424-4512-BCC0-57C267867E6C}" type="datetimeFigureOut">
              <a:rPr lang="fr-FR" smtClean="0"/>
              <a:t>08/04/2016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994A246-3A20-4B96-8D94-7241CE8CE4FC}" type="slidenum">
              <a:rPr lang="fr-FR" smtClean="0"/>
              <a:t>‹N°›</a:t>
            </a:fld>
            <a:endParaRPr lang="fr-FR"/>
          </a:p>
        </p:txBody>
      </p:sp>
    </p:spTree>
    <p:extLst>
      <p:ext uri="{BB962C8B-B14F-4D97-AF65-F5344CB8AC3E}">
        <p14:creationId xmlns:p14="http://schemas.microsoft.com/office/powerpoint/2010/main" val="3062208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AE612725-8424-4512-BCC0-57C267867E6C}" type="datetimeFigureOut">
              <a:rPr lang="fr-FR" smtClean="0"/>
              <a:t>08/04/2016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994A246-3A20-4B96-8D94-7241CE8CE4FC}" type="slidenum">
              <a:rPr lang="fr-FR" smtClean="0"/>
              <a:t>‹N°›</a:t>
            </a:fld>
            <a:endParaRPr lang="fr-FR"/>
          </a:p>
        </p:txBody>
      </p:sp>
    </p:spTree>
    <p:extLst>
      <p:ext uri="{BB962C8B-B14F-4D97-AF65-F5344CB8AC3E}">
        <p14:creationId xmlns:p14="http://schemas.microsoft.com/office/powerpoint/2010/main" val="4085657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AE612725-8424-4512-BCC0-57C267867E6C}" type="datetimeFigureOut">
              <a:rPr lang="fr-FR" smtClean="0"/>
              <a:t>08/04/2016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994A246-3A20-4B96-8D94-7241CE8CE4FC}" type="slidenum">
              <a:rPr lang="fr-FR" smtClean="0"/>
              <a:t>‹N°›</a:t>
            </a:fld>
            <a:endParaRPr lang="fr-FR"/>
          </a:p>
        </p:txBody>
      </p:sp>
    </p:spTree>
    <p:extLst>
      <p:ext uri="{BB962C8B-B14F-4D97-AF65-F5344CB8AC3E}">
        <p14:creationId xmlns:p14="http://schemas.microsoft.com/office/powerpoint/2010/main" val="3315454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AE612725-8424-4512-BCC0-57C267867E6C}" type="datetimeFigureOut">
              <a:rPr lang="fr-FR" smtClean="0"/>
              <a:t>08/04/2016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994A246-3A20-4B96-8D94-7241CE8CE4FC}" type="slidenum">
              <a:rPr lang="fr-FR" smtClean="0"/>
              <a:t>‹N°›</a:t>
            </a:fld>
            <a:endParaRPr lang="fr-FR"/>
          </a:p>
        </p:txBody>
      </p:sp>
    </p:spTree>
    <p:extLst>
      <p:ext uri="{BB962C8B-B14F-4D97-AF65-F5344CB8AC3E}">
        <p14:creationId xmlns:p14="http://schemas.microsoft.com/office/powerpoint/2010/main" val="3658844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AE612725-8424-4512-BCC0-57C267867E6C}" type="datetimeFigureOut">
              <a:rPr lang="fr-FR" smtClean="0"/>
              <a:t>08/04/2016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994A246-3A20-4B96-8D94-7241CE8CE4FC}" type="slidenum">
              <a:rPr lang="fr-FR" smtClean="0"/>
              <a:t>‹N°›</a:t>
            </a:fld>
            <a:endParaRPr lang="fr-FR"/>
          </a:p>
        </p:txBody>
      </p:sp>
    </p:spTree>
    <p:extLst>
      <p:ext uri="{BB962C8B-B14F-4D97-AF65-F5344CB8AC3E}">
        <p14:creationId xmlns:p14="http://schemas.microsoft.com/office/powerpoint/2010/main" val="3513049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E612725-8424-4512-BCC0-57C267867E6C}" type="datetimeFigureOut">
              <a:rPr lang="fr-FR" smtClean="0"/>
              <a:t>08/04/2016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994A246-3A20-4B96-8D94-7241CE8CE4FC}" type="slidenum">
              <a:rPr lang="fr-FR" smtClean="0"/>
              <a:t>‹N°›</a:t>
            </a:fld>
            <a:endParaRPr lang="fr-FR"/>
          </a:p>
        </p:txBody>
      </p:sp>
    </p:spTree>
    <p:extLst>
      <p:ext uri="{BB962C8B-B14F-4D97-AF65-F5344CB8AC3E}">
        <p14:creationId xmlns:p14="http://schemas.microsoft.com/office/powerpoint/2010/main" val="1545904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AE612725-8424-4512-BCC0-57C267867E6C}" type="datetimeFigureOut">
              <a:rPr lang="fr-FR" smtClean="0"/>
              <a:t>08/04/2016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994A246-3A20-4B96-8D94-7241CE8CE4FC}" type="slidenum">
              <a:rPr lang="fr-FR" smtClean="0"/>
              <a:t>‹N°›</a:t>
            </a:fld>
            <a:endParaRPr lang="fr-FR"/>
          </a:p>
        </p:txBody>
      </p:sp>
    </p:spTree>
    <p:extLst>
      <p:ext uri="{BB962C8B-B14F-4D97-AF65-F5344CB8AC3E}">
        <p14:creationId xmlns:p14="http://schemas.microsoft.com/office/powerpoint/2010/main" val="2050567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AE612725-8424-4512-BCC0-57C267867E6C}" type="datetimeFigureOut">
              <a:rPr lang="fr-FR" smtClean="0"/>
              <a:t>08/04/2016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994A246-3A20-4B96-8D94-7241CE8CE4FC}" type="slidenum">
              <a:rPr lang="fr-FR" smtClean="0"/>
              <a:t>‹N°›</a:t>
            </a:fld>
            <a:endParaRPr lang="fr-FR"/>
          </a:p>
        </p:txBody>
      </p:sp>
    </p:spTree>
    <p:extLst>
      <p:ext uri="{BB962C8B-B14F-4D97-AF65-F5344CB8AC3E}">
        <p14:creationId xmlns:p14="http://schemas.microsoft.com/office/powerpoint/2010/main" val="586084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612725-8424-4512-BCC0-57C267867E6C}" type="datetimeFigureOut">
              <a:rPr lang="fr-FR" smtClean="0"/>
              <a:t>08/04/2016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94A246-3A20-4B96-8D94-7241CE8CE4FC}" type="slidenum">
              <a:rPr lang="fr-FR" smtClean="0"/>
              <a:t>‹N°›</a:t>
            </a:fld>
            <a:endParaRPr lang="fr-FR"/>
          </a:p>
        </p:txBody>
      </p:sp>
    </p:spTree>
    <p:extLst>
      <p:ext uri="{BB962C8B-B14F-4D97-AF65-F5344CB8AC3E}">
        <p14:creationId xmlns:p14="http://schemas.microsoft.com/office/powerpoint/2010/main" val="2062009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340768"/>
            <a:ext cx="7772400" cy="3024335"/>
          </a:xfrm>
        </p:spPr>
        <p:txBody>
          <a:bodyPr>
            <a:noAutofit/>
          </a:bodyPr>
          <a:lstStyle/>
          <a:p>
            <a:r>
              <a:rPr lang="fr-FR" sz="4800" dirty="0" smtClean="0"/>
              <a:t>La maison du crime</a:t>
            </a:r>
            <a:br>
              <a:rPr lang="fr-FR" sz="4800" dirty="0" smtClean="0"/>
            </a:br>
            <a:r>
              <a:rPr lang="fr-FR" sz="4800" dirty="0" smtClean="0"/>
              <a:t> ou</a:t>
            </a:r>
            <a:br>
              <a:rPr lang="fr-FR" sz="4800" dirty="0" smtClean="0"/>
            </a:br>
            <a:r>
              <a:rPr lang="fr-FR" sz="4800" dirty="0" smtClean="0"/>
              <a:t> comment avancer dans une enquête.</a:t>
            </a:r>
            <a:endParaRPr lang="fr-FR" sz="4800" dirty="0"/>
          </a:p>
        </p:txBody>
      </p:sp>
      <p:sp>
        <p:nvSpPr>
          <p:cNvPr id="3" name="Sous-titre 2"/>
          <p:cNvSpPr>
            <a:spLocks noGrp="1"/>
          </p:cNvSpPr>
          <p:nvPr>
            <p:ph type="subTitle" idx="1"/>
          </p:nvPr>
        </p:nvSpPr>
        <p:spPr>
          <a:xfrm>
            <a:off x="4932040" y="4941168"/>
            <a:ext cx="2840360" cy="1224136"/>
          </a:xfrm>
        </p:spPr>
        <p:txBody>
          <a:bodyPr/>
          <a:lstStyle/>
          <a:p>
            <a:r>
              <a:rPr lang="fr-FR" dirty="0" smtClean="0"/>
              <a:t>Michel STELLY</a:t>
            </a:r>
          </a:p>
          <a:p>
            <a:r>
              <a:rPr lang="fr-FR" sz="2000" dirty="0" smtClean="0"/>
              <a:t>9/04/2016</a:t>
            </a:r>
            <a:endParaRPr lang="fr-FR" sz="2000" dirty="0"/>
          </a:p>
        </p:txBody>
      </p:sp>
    </p:spTree>
    <p:extLst>
      <p:ext uri="{BB962C8B-B14F-4D97-AF65-F5344CB8AC3E}">
        <p14:creationId xmlns:p14="http://schemas.microsoft.com/office/powerpoint/2010/main" val="34201191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p:spPr>
        <p:txBody>
          <a:bodyPr>
            <a:normAutofit fontScale="90000"/>
          </a:bodyPr>
          <a:lstStyle/>
          <a:p>
            <a:r>
              <a:rPr lang="fr-FR" dirty="0" err="1" smtClean="0"/>
              <a:t>Bonabé</a:t>
            </a:r>
            <a:r>
              <a:rPr lang="fr-FR" dirty="0" smtClean="0"/>
              <a:t> victime d’un « accident ».</a:t>
            </a:r>
            <a:endParaRPr lang="fr-FR" dirty="0"/>
          </a:p>
        </p:txBody>
      </p:sp>
      <p:sp>
        <p:nvSpPr>
          <p:cNvPr id="4" name="Espace réservé du contenu 3"/>
          <p:cNvSpPr>
            <a:spLocks noGrp="1"/>
          </p:cNvSpPr>
          <p:nvPr>
            <p:ph sz="half" idx="2"/>
          </p:nvPr>
        </p:nvSpPr>
        <p:spPr>
          <a:xfrm>
            <a:off x="323528" y="3717033"/>
            <a:ext cx="8208912" cy="2664296"/>
          </a:xfrm>
        </p:spPr>
        <p:txBody>
          <a:bodyPr>
            <a:normAutofit lnSpcReduction="10000"/>
          </a:bodyPr>
          <a:lstStyle/>
          <a:p>
            <a:r>
              <a:rPr lang="fr-FR" sz="2400" dirty="0" err="1" smtClean="0"/>
              <a:t>Mandray</a:t>
            </a:r>
            <a:r>
              <a:rPr lang="fr-FR" sz="2400" dirty="0" smtClean="0"/>
              <a:t>.</a:t>
            </a:r>
          </a:p>
          <a:p>
            <a:pPr marL="0" indent="0">
              <a:buNone/>
            </a:pPr>
            <a:r>
              <a:rPr lang="fr-FR" sz="2400" dirty="0" smtClean="0"/>
              <a:t>Un jeune cultivateur de </a:t>
            </a:r>
            <a:r>
              <a:rPr lang="fr-FR" sz="2400" dirty="0" err="1" smtClean="0"/>
              <a:t>Basselingoutte</a:t>
            </a:r>
            <a:r>
              <a:rPr lang="fr-FR" sz="2400" dirty="0" smtClean="0"/>
              <a:t>, M Emile </a:t>
            </a:r>
            <a:r>
              <a:rPr lang="fr-FR" sz="2400" dirty="0" err="1" smtClean="0"/>
              <a:t>Bonabé</a:t>
            </a:r>
            <a:r>
              <a:rPr lang="fr-FR" sz="2400" dirty="0" smtClean="0"/>
              <a:t>, âgé de 20 ans, voulut prendre un revolver avec lequel un camarade venait de tirer. Comme il saisissait l’arme par le canon, un coup partit et </a:t>
            </a:r>
            <a:r>
              <a:rPr lang="fr-FR" sz="2400" dirty="0" err="1" smtClean="0"/>
              <a:t>Bonabé</a:t>
            </a:r>
            <a:r>
              <a:rPr lang="fr-FR" sz="2400" dirty="0" smtClean="0"/>
              <a:t> eut la main droite percée par un projectile. Heureusement la blessure n’est pas grave et l’incapacité de travail sera de très courte durée.</a:t>
            </a:r>
          </a:p>
          <a:p>
            <a:pPr marL="0" indent="0">
              <a:buNone/>
            </a:pPr>
            <a:endParaRPr lang="fr-FR" sz="2400" dirty="0" smtClean="0"/>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39552" y="1268760"/>
            <a:ext cx="4825802" cy="2423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580112" y="1988840"/>
            <a:ext cx="3109121" cy="369332"/>
          </a:xfrm>
          <a:prstGeom prst="rect">
            <a:avLst/>
          </a:prstGeom>
        </p:spPr>
        <p:txBody>
          <a:bodyPr wrap="none">
            <a:spAutoFit/>
          </a:bodyPr>
          <a:lstStyle/>
          <a:p>
            <a:r>
              <a:rPr lang="fr-FR" dirty="0"/>
              <a:t>(L’Est Républicain 30/10/1897).</a:t>
            </a:r>
          </a:p>
        </p:txBody>
      </p:sp>
    </p:spTree>
    <p:extLst>
      <p:ext uri="{BB962C8B-B14F-4D97-AF65-F5344CB8AC3E}">
        <p14:creationId xmlns:p14="http://schemas.microsoft.com/office/powerpoint/2010/main" val="4203103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Mariage </a:t>
            </a:r>
            <a:r>
              <a:rPr lang="fr-FR" dirty="0" err="1" smtClean="0"/>
              <a:t>Bonabé</a:t>
            </a:r>
            <a:r>
              <a:rPr lang="fr-FR" dirty="0" smtClean="0"/>
              <a:t> Mathis.</a:t>
            </a:r>
            <a:endParaRPr lang="fr-FR" dirty="0"/>
          </a:p>
        </p:txBody>
      </p:sp>
      <p:sp>
        <p:nvSpPr>
          <p:cNvPr id="4" name="Espace réservé du contenu 3"/>
          <p:cNvSpPr>
            <a:spLocks noGrp="1"/>
          </p:cNvSpPr>
          <p:nvPr>
            <p:ph sz="half" idx="2"/>
          </p:nvPr>
        </p:nvSpPr>
        <p:spPr/>
        <p:txBody>
          <a:bodyPr/>
          <a:lstStyle/>
          <a:p>
            <a:r>
              <a:rPr lang="fr-FR" dirty="0" smtClean="0"/>
              <a:t>Par acte inscrit à la mairie de Fraize le 26 juillet 1901, Jean Baptiste Emile </a:t>
            </a:r>
            <a:r>
              <a:rPr lang="fr-FR" dirty="0" err="1" smtClean="0"/>
              <a:t>Bonabé</a:t>
            </a:r>
            <a:r>
              <a:rPr lang="fr-FR" dirty="0" smtClean="0"/>
              <a:t>, dont la naissance est constatée dans l’acte ci-contre, a contracté mariage avec Marie Irma Mathis,</a:t>
            </a:r>
            <a:endParaRPr lang="fr-FR" dirty="0"/>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77622" y="1734371"/>
            <a:ext cx="3462330" cy="4430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7092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Divorce au bout de 2 ans…</a:t>
            </a:r>
            <a:endParaRPr lang="fr-FR" dirty="0"/>
          </a:p>
        </p:txBody>
      </p:sp>
      <p:sp>
        <p:nvSpPr>
          <p:cNvPr id="4" name="Espace réservé du contenu 3"/>
          <p:cNvSpPr>
            <a:spLocks noGrp="1"/>
          </p:cNvSpPr>
          <p:nvPr>
            <p:ph sz="half" idx="2"/>
          </p:nvPr>
        </p:nvSpPr>
        <p:spPr/>
        <p:txBody>
          <a:bodyPr/>
          <a:lstStyle/>
          <a:p>
            <a:r>
              <a:rPr lang="fr-FR" dirty="0" smtClean="0"/>
              <a:t>Le mariage ci-contre est dissous par l’effet du divorce prononcé par jugement rendu par défaut le 30 juillet 1903 par le tribunal civil de Saint </a:t>
            </a:r>
            <a:r>
              <a:rPr lang="fr-FR" dirty="0" err="1" smtClean="0"/>
              <a:t>Dié</a:t>
            </a:r>
            <a:r>
              <a:rPr lang="fr-FR" dirty="0" smtClean="0"/>
              <a:t> dont le dispositif a été transcrit sur les registres de l’état civil de Fraize… </a:t>
            </a:r>
            <a:endParaRPr lang="fr-FR" dirty="0"/>
          </a:p>
        </p:txBody>
      </p:sp>
      <p:pic>
        <p:nvPicPr>
          <p:cNvPr id="4098"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201605" y="1600200"/>
            <a:ext cx="254979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3937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Mariage </a:t>
            </a:r>
            <a:r>
              <a:rPr lang="fr-FR" dirty="0" err="1" smtClean="0"/>
              <a:t>Bonabé</a:t>
            </a:r>
            <a:r>
              <a:rPr lang="fr-FR" dirty="0" smtClean="0"/>
              <a:t> Vauthier.</a:t>
            </a:r>
            <a:endParaRPr lang="fr-FR" dirty="0"/>
          </a:p>
        </p:txBody>
      </p:sp>
      <p:sp>
        <p:nvSpPr>
          <p:cNvPr id="4" name="Espace réservé du contenu 3"/>
          <p:cNvSpPr>
            <a:spLocks noGrp="1"/>
          </p:cNvSpPr>
          <p:nvPr>
            <p:ph sz="half" idx="2"/>
          </p:nvPr>
        </p:nvSpPr>
        <p:spPr/>
        <p:txBody>
          <a:bodyPr/>
          <a:lstStyle/>
          <a:p>
            <a:r>
              <a:rPr lang="fr-FR" dirty="0" smtClean="0"/>
              <a:t>Par acte inscrit à la Mairie de </a:t>
            </a:r>
            <a:r>
              <a:rPr lang="fr-FR" dirty="0" err="1" smtClean="0"/>
              <a:t>Mandray</a:t>
            </a:r>
            <a:r>
              <a:rPr lang="fr-FR" dirty="0" smtClean="0"/>
              <a:t>, le 26 février 1908, </a:t>
            </a:r>
            <a:r>
              <a:rPr lang="fr-FR" dirty="0" err="1" smtClean="0"/>
              <a:t>Bonabé</a:t>
            </a:r>
            <a:r>
              <a:rPr lang="fr-FR" dirty="0" smtClean="0"/>
              <a:t> Emile Jean-Baptiste dont la naissance est constatée dans l’acte ci-contre a contracté mariage avec Vauthier Marie Hortense. </a:t>
            </a:r>
            <a:endParaRPr lang="fr-FR" dirty="0"/>
          </a:p>
        </p:txBody>
      </p:sp>
      <p:pic>
        <p:nvPicPr>
          <p:cNvPr id="3074"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660542" y="1600200"/>
            <a:ext cx="363191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9712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71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86299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628800"/>
            <a:ext cx="8229600" cy="2367136"/>
          </a:xfrm>
        </p:spPr>
        <p:txBody>
          <a:bodyPr>
            <a:normAutofit fontScale="90000"/>
          </a:bodyPr>
          <a:lstStyle/>
          <a:p>
            <a:r>
              <a:rPr lang="fr-FR" sz="4900" dirty="0"/>
              <a:t>Les journaux relatent ce crime</a:t>
            </a:r>
            <a:r>
              <a:rPr lang="fr-FR" sz="4900" dirty="0" smtClean="0"/>
              <a:t>.</a:t>
            </a:r>
            <a:r>
              <a:rPr lang="fr-FR" dirty="0" smtClean="0"/>
              <a:t/>
            </a:r>
            <a:br>
              <a:rPr lang="fr-FR" dirty="0" smtClean="0"/>
            </a:br>
            <a:r>
              <a:rPr lang="fr-FR" dirty="0"/>
              <a:t/>
            </a:r>
            <a:br>
              <a:rPr lang="fr-FR" dirty="0"/>
            </a:br>
            <a:r>
              <a:rPr lang="fr-FR" i="1" dirty="0"/>
              <a:t>(</a:t>
            </a:r>
            <a:r>
              <a:rPr lang="fr-FR" i="1" dirty="0" err="1"/>
              <a:t>Geneanet</a:t>
            </a:r>
            <a:r>
              <a:rPr lang="fr-FR" i="1" dirty="0"/>
              <a:t>;  </a:t>
            </a:r>
            <a:r>
              <a:rPr lang="fr-FR" i="1" dirty="0" err="1"/>
              <a:t>Gallica</a:t>
            </a:r>
            <a:r>
              <a:rPr lang="fr-FR" i="1" dirty="0" smtClean="0"/>
              <a:t>;</a:t>
            </a:r>
            <a:br>
              <a:rPr lang="fr-FR" i="1" dirty="0" smtClean="0"/>
            </a:br>
            <a:r>
              <a:rPr lang="fr-FR" i="1" dirty="0" smtClean="0"/>
              <a:t>kiosque-lorrain.fr</a:t>
            </a:r>
            <a:r>
              <a:rPr lang="fr-FR" i="1" dirty="0"/>
              <a:t>).</a:t>
            </a:r>
            <a:endParaRPr lang="fr-FR" dirty="0"/>
          </a:p>
        </p:txBody>
      </p:sp>
    </p:spTree>
    <p:extLst>
      <p:ext uri="{BB962C8B-B14F-4D97-AF65-F5344CB8AC3E}">
        <p14:creationId xmlns:p14="http://schemas.microsoft.com/office/powerpoint/2010/main" val="2006295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92696"/>
            <a:ext cx="8229600" cy="5688632"/>
          </a:xfrm>
        </p:spPr>
        <p:txBody>
          <a:bodyPr>
            <a:normAutofit fontScale="92500" lnSpcReduction="10000"/>
          </a:bodyPr>
          <a:lstStyle/>
          <a:p>
            <a:r>
              <a:rPr lang="fr-FR" dirty="0" smtClean="0"/>
              <a:t>Relations sobres:</a:t>
            </a:r>
          </a:p>
          <a:p>
            <a:pPr lvl="1"/>
            <a:r>
              <a:rPr lang="fr-FR" dirty="0" smtClean="0"/>
              <a:t>Le Petit Parisien (8/01/1909 et 9/01/1909).</a:t>
            </a:r>
          </a:p>
          <a:p>
            <a:pPr lvl="1"/>
            <a:r>
              <a:rPr lang="fr-FR" dirty="0" smtClean="0"/>
              <a:t>Le Gaulois (8/01/1909).</a:t>
            </a:r>
          </a:p>
          <a:p>
            <a:pPr lvl="1"/>
            <a:r>
              <a:rPr lang="fr-FR" dirty="0"/>
              <a:t>La Croix (9/01/1909</a:t>
            </a:r>
            <a:r>
              <a:rPr lang="fr-FR" dirty="0" smtClean="0"/>
              <a:t>).</a:t>
            </a:r>
          </a:p>
          <a:p>
            <a:pPr lvl="1"/>
            <a:r>
              <a:rPr lang="fr-FR" dirty="0" smtClean="0"/>
              <a:t>L’Estafette journal vosgien (10/01/1909 et 14/01/1909).</a:t>
            </a:r>
            <a:endParaRPr lang="fr-FR" dirty="0"/>
          </a:p>
          <a:p>
            <a:pPr marL="457200" lvl="1" indent="0">
              <a:buNone/>
            </a:pPr>
            <a:endParaRPr lang="fr-FR" dirty="0"/>
          </a:p>
          <a:p>
            <a:r>
              <a:rPr lang="fr-FR" dirty="0" smtClean="0"/>
              <a:t>Récits « sur le vif »:</a:t>
            </a:r>
          </a:p>
          <a:p>
            <a:pPr lvl="1"/>
            <a:r>
              <a:rPr lang="fr-FR" dirty="0"/>
              <a:t>Est Républicain (8/01/1909) </a:t>
            </a:r>
            <a:r>
              <a:rPr lang="fr-FR" i="1" dirty="0"/>
              <a:t>(</a:t>
            </a:r>
            <a:r>
              <a:rPr lang="fr-FR" i="1" dirty="0" smtClean="0"/>
              <a:t>kiosque-lorrain.fr).</a:t>
            </a:r>
            <a:endParaRPr lang="fr-FR" i="1" dirty="0"/>
          </a:p>
          <a:p>
            <a:pPr lvl="1"/>
            <a:r>
              <a:rPr lang="fr-FR" dirty="0" smtClean="0"/>
              <a:t>Le Journal </a:t>
            </a:r>
            <a:r>
              <a:rPr lang="fr-FR" dirty="0"/>
              <a:t>(8/01/1909</a:t>
            </a:r>
            <a:r>
              <a:rPr lang="fr-FR" dirty="0" smtClean="0"/>
              <a:t>).</a:t>
            </a:r>
          </a:p>
          <a:p>
            <a:pPr lvl="1"/>
            <a:r>
              <a:rPr lang="fr-FR" dirty="0" smtClean="0"/>
              <a:t> Le Journal des débats politiques et littéraires (9/01/1909) : </a:t>
            </a:r>
            <a:r>
              <a:rPr lang="fr-FR" i="1" dirty="0" smtClean="0"/>
              <a:t>même texte que Le Journal</a:t>
            </a:r>
            <a:r>
              <a:rPr lang="fr-FR" dirty="0" smtClean="0"/>
              <a:t>.</a:t>
            </a:r>
          </a:p>
          <a:p>
            <a:pPr lvl="1"/>
            <a:r>
              <a:rPr lang="fr-FR" dirty="0" smtClean="0"/>
              <a:t>Le </a:t>
            </a:r>
            <a:r>
              <a:rPr lang="fr-FR" dirty="0"/>
              <a:t>Temps (10/01/1909).</a:t>
            </a:r>
          </a:p>
          <a:p>
            <a:pPr lvl="1"/>
            <a:endParaRPr lang="fr-FR" dirty="0" smtClean="0"/>
          </a:p>
          <a:p>
            <a:pPr lvl="1"/>
            <a:endParaRPr lang="fr-FR" dirty="0"/>
          </a:p>
        </p:txBody>
      </p:sp>
    </p:spTree>
    <p:extLst>
      <p:ext uri="{BB962C8B-B14F-4D97-AF65-F5344CB8AC3E}">
        <p14:creationId xmlns:p14="http://schemas.microsoft.com/office/powerpoint/2010/main" val="2751095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Gaulois (Paris) 8/01/1909.</a:t>
            </a:r>
            <a:endParaRPr lang="fr-FR" dirty="0"/>
          </a:p>
        </p:txBody>
      </p:sp>
      <p:sp>
        <p:nvSpPr>
          <p:cNvPr id="4" name="Espace réservé du contenu 3"/>
          <p:cNvSpPr>
            <a:spLocks noGrp="1"/>
          </p:cNvSpPr>
          <p:nvPr>
            <p:ph sz="half" idx="2"/>
          </p:nvPr>
        </p:nvSpPr>
        <p:spPr>
          <a:xfrm>
            <a:off x="467544" y="3933056"/>
            <a:ext cx="8064896" cy="1944216"/>
          </a:xfrm>
        </p:spPr>
        <p:txBody>
          <a:bodyPr>
            <a:normAutofit/>
          </a:bodyPr>
          <a:lstStyle/>
          <a:p>
            <a:r>
              <a:rPr lang="fr-FR" dirty="0" smtClean="0"/>
              <a:t>Un  alcoolique, Emile </a:t>
            </a:r>
            <a:r>
              <a:rPr lang="fr-FR" dirty="0" err="1" smtClean="0"/>
              <a:t>Bonabé</a:t>
            </a:r>
            <a:r>
              <a:rPr lang="fr-FR" dirty="0" smtClean="0"/>
              <a:t>, a assassiné hier, sa femme, dans des circonstances horribles, lui tranchant la tête et les membres, sur un billot, à coups de hache.</a:t>
            </a:r>
            <a:endParaRPr lang="fr-FR" dirty="0"/>
          </a:p>
        </p:txBody>
      </p:sp>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95536" y="1628800"/>
            <a:ext cx="8377172"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0344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50106"/>
          </a:xfrm>
        </p:spPr>
        <p:txBody>
          <a:bodyPr/>
          <a:lstStyle/>
          <a:p>
            <a:r>
              <a:rPr lang="fr-FR" dirty="0" smtClean="0"/>
              <a:t>Le couple.</a:t>
            </a:r>
            <a:endParaRPr lang="fr-FR" dirty="0"/>
          </a:p>
        </p:txBody>
      </p:sp>
      <p:sp>
        <p:nvSpPr>
          <p:cNvPr id="3" name="Espace réservé du contenu 2"/>
          <p:cNvSpPr>
            <a:spLocks noGrp="1"/>
          </p:cNvSpPr>
          <p:nvPr>
            <p:ph idx="1"/>
          </p:nvPr>
        </p:nvSpPr>
        <p:spPr>
          <a:xfrm>
            <a:off x="457200" y="1268760"/>
            <a:ext cx="8229600" cy="4857403"/>
          </a:xfrm>
        </p:spPr>
        <p:txBody>
          <a:bodyPr>
            <a:normAutofit fontScale="77500" lnSpcReduction="20000"/>
          </a:bodyPr>
          <a:lstStyle/>
          <a:p>
            <a:r>
              <a:rPr lang="fr-FR" dirty="0" err="1" smtClean="0"/>
              <a:t>Bonabé</a:t>
            </a:r>
            <a:r>
              <a:rPr lang="fr-FR" dirty="0" smtClean="0"/>
              <a:t> ne vivait pas en très bonne intelligence avec sa femme… </a:t>
            </a:r>
            <a:r>
              <a:rPr lang="fr-FR" i="1" dirty="0" smtClean="0"/>
              <a:t>(Le Petit Parisien).</a:t>
            </a:r>
          </a:p>
          <a:p>
            <a:endParaRPr lang="fr-FR" dirty="0" smtClean="0"/>
          </a:p>
          <a:p>
            <a:r>
              <a:rPr lang="fr-FR" dirty="0" smtClean="0"/>
              <a:t>Sa femme avait été contrainte </a:t>
            </a:r>
            <a:r>
              <a:rPr lang="fr-FR" smtClean="0"/>
              <a:t>de le </a:t>
            </a:r>
            <a:r>
              <a:rPr lang="fr-FR" dirty="0" smtClean="0"/>
              <a:t>quitter ces derniers mois car elle était l’objet, de sa part,  de violences continuelles. </a:t>
            </a:r>
            <a:r>
              <a:rPr lang="fr-FR" i="1" dirty="0" smtClean="0"/>
              <a:t>(La Croix 9/01/1909). </a:t>
            </a:r>
          </a:p>
          <a:p>
            <a:pPr marL="0" indent="0">
              <a:buNone/>
            </a:pPr>
            <a:endParaRPr lang="fr-FR" dirty="0" smtClean="0"/>
          </a:p>
          <a:p>
            <a:r>
              <a:rPr lang="fr-FR" dirty="0" smtClean="0"/>
              <a:t>[Le couple s’adonnait à la boisson] et lorsqu’ils avaient bu, ils se livraient à des scènes terribles. Cependant la femme lasse d’être battue, quitta le domicile conjugal et se réfugia chez sa mère… </a:t>
            </a:r>
            <a:r>
              <a:rPr lang="fr-FR" i="1" dirty="0" smtClean="0"/>
              <a:t>(Le Temps 10/01/1909).</a:t>
            </a:r>
          </a:p>
          <a:p>
            <a:endParaRPr lang="fr-FR" i="1" dirty="0"/>
          </a:p>
          <a:p>
            <a:r>
              <a:rPr lang="fr-FR" dirty="0" smtClean="0"/>
              <a:t>Tous deux passaient pour des alcooliques invétérés. </a:t>
            </a:r>
            <a:r>
              <a:rPr lang="fr-FR" i="1" dirty="0" smtClean="0"/>
              <a:t>(L’Est Républicain).</a:t>
            </a:r>
          </a:p>
        </p:txBody>
      </p:sp>
    </p:spTree>
    <p:extLst>
      <p:ext uri="{BB962C8B-B14F-4D97-AF65-F5344CB8AC3E}">
        <p14:creationId xmlns:p14="http://schemas.microsoft.com/office/powerpoint/2010/main" val="3763716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découverte.</a:t>
            </a:r>
            <a:endParaRPr lang="fr-FR" dirty="0"/>
          </a:p>
        </p:txBody>
      </p:sp>
      <p:sp>
        <p:nvSpPr>
          <p:cNvPr id="3" name="Espace réservé du contenu 2"/>
          <p:cNvSpPr>
            <a:spLocks noGrp="1"/>
          </p:cNvSpPr>
          <p:nvPr>
            <p:ph idx="1"/>
          </p:nvPr>
        </p:nvSpPr>
        <p:spPr/>
        <p:txBody>
          <a:bodyPr>
            <a:normAutofit fontScale="85000" lnSpcReduction="10000"/>
          </a:bodyPr>
          <a:lstStyle/>
          <a:p>
            <a:r>
              <a:rPr lang="fr-FR" dirty="0" smtClean="0"/>
              <a:t>A 9 h, la mère de Marie, n’entendant plus aucun bruit, crut la paix faite et pénétra dans la cuisine. Un ronflement  sonore troublait seul le silence. Elle alluma une bougie et recula épouvantée… (Le Temps 10/01/1909).</a:t>
            </a:r>
          </a:p>
          <a:p>
            <a:r>
              <a:rPr lang="fr-FR" dirty="0"/>
              <a:t>Quand dans la soirée, les voisins étonnés de la tranquillité de cette maison le matin si bruyante pénétrèrent dans la </a:t>
            </a:r>
            <a:r>
              <a:rPr lang="fr-FR" dirty="0" smtClean="0"/>
              <a:t>cuisine… ( </a:t>
            </a:r>
            <a:r>
              <a:rPr lang="fr-FR" dirty="0"/>
              <a:t>Le Journal  </a:t>
            </a:r>
            <a:r>
              <a:rPr lang="fr-FR" dirty="0" smtClean="0"/>
              <a:t>8/01/1909).</a:t>
            </a:r>
          </a:p>
          <a:p>
            <a:r>
              <a:rPr lang="fr-FR" dirty="0"/>
              <a:t>Les parents d’Hortense VAUTHIER qui se doutaient du drame avertirent le maire de </a:t>
            </a:r>
            <a:r>
              <a:rPr lang="fr-FR" dirty="0" err="1"/>
              <a:t>Mandray</a:t>
            </a:r>
            <a:r>
              <a:rPr lang="fr-FR" dirty="0"/>
              <a:t> qui se rendit chez BONABÉ, où il </a:t>
            </a:r>
            <a:r>
              <a:rPr lang="fr-FR" dirty="0" smtClean="0"/>
              <a:t>découvrit… (Le Petit Parisien).  </a:t>
            </a:r>
            <a:endParaRPr lang="fr-FR" dirty="0"/>
          </a:p>
        </p:txBody>
      </p:sp>
    </p:spTree>
    <p:extLst>
      <p:ext uri="{BB962C8B-B14F-4D97-AF65-F5344CB8AC3E}">
        <p14:creationId xmlns:p14="http://schemas.microsoft.com/office/powerpoint/2010/main" val="1514174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e postale ancienne: CPA Mandray, Mairie et Ecole du Cent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76672"/>
            <a:ext cx="8846151" cy="576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772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4082"/>
          </a:xfrm>
        </p:spPr>
        <p:txBody>
          <a:bodyPr>
            <a:normAutofit fontScale="90000"/>
          </a:bodyPr>
          <a:lstStyle/>
          <a:p>
            <a:r>
              <a:rPr lang="fr-FR" dirty="0" smtClean="0"/>
              <a:t>Marie Vauthier</a:t>
            </a:r>
            <a:endParaRPr lang="fr-FR" dirty="0"/>
          </a:p>
        </p:txBody>
      </p:sp>
      <p:sp>
        <p:nvSpPr>
          <p:cNvPr id="3" name="Espace réservé du contenu 2"/>
          <p:cNvSpPr>
            <a:spLocks noGrp="1"/>
          </p:cNvSpPr>
          <p:nvPr>
            <p:ph idx="1"/>
          </p:nvPr>
        </p:nvSpPr>
        <p:spPr>
          <a:xfrm>
            <a:off x="457200" y="1124744"/>
            <a:ext cx="8229600" cy="5400600"/>
          </a:xfrm>
        </p:spPr>
        <p:txBody>
          <a:bodyPr>
            <a:normAutofit fontScale="77500" lnSpcReduction="20000"/>
          </a:bodyPr>
          <a:lstStyle/>
          <a:p>
            <a:r>
              <a:rPr lang="fr-FR" dirty="0" smtClean="0"/>
              <a:t>… la tête en bouillie était méconnaissable</a:t>
            </a:r>
            <a:r>
              <a:rPr lang="fr-FR" i="1" dirty="0" smtClean="0"/>
              <a:t>. (Le Temps 10/01/11909).</a:t>
            </a:r>
          </a:p>
          <a:p>
            <a:pPr marL="0" indent="0">
              <a:buNone/>
            </a:pPr>
            <a:endParaRPr lang="fr-FR" i="1" dirty="0" smtClean="0"/>
          </a:p>
          <a:p>
            <a:r>
              <a:rPr lang="fr-FR" dirty="0"/>
              <a:t>La victime était littéralement couverte d’ecchymoses. Son bourreau lui a enfoncé dans le crâne un « coin » qui a déterminé la mort</a:t>
            </a:r>
            <a:r>
              <a:rPr lang="fr-FR" dirty="0" smtClean="0"/>
              <a:t>. </a:t>
            </a:r>
            <a:r>
              <a:rPr lang="fr-FR" i="1" dirty="0" smtClean="0"/>
              <a:t>(Est Républicain).</a:t>
            </a:r>
          </a:p>
          <a:p>
            <a:endParaRPr lang="fr-FR" i="1" dirty="0"/>
          </a:p>
          <a:p>
            <a:r>
              <a:rPr lang="fr-FR" dirty="0"/>
              <a:t>Le corps de la pauvre femme à demi nu était entièrement couvert de meurtrissures. </a:t>
            </a:r>
            <a:r>
              <a:rPr lang="fr-FR" i="1" dirty="0" smtClean="0"/>
              <a:t>(La Croix 9/01/1909).</a:t>
            </a:r>
          </a:p>
          <a:p>
            <a:endParaRPr lang="fr-FR" i="1" dirty="0" smtClean="0"/>
          </a:p>
          <a:p>
            <a:r>
              <a:rPr lang="fr-FR" dirty="0" smtClean="0"/>
              <a:t>Il </a:t>
            </a:r>
            <a:r>
              <a:rPr lang="fr-FR" dirty="0"/>
              <a:t>la flagella et la piétina ainsi qu’en témoignent les traces de clous de souliers  marqués sur son corps ; puis il s’empara d’un coin en fer, dont se servent les bûcherons pour ouvrir les arbres, et, à coups de marteaux, l’enfonça dans le crâne de la malheureuse</a:t>
            </a:r>
            <a:r>
              <a:rPr lang="fr-FR" dirty="0" smtClean="0"/>
              <a:t>.</a:t>
            </a:r>
            <a:r>
              <a:rPr lang="fr-FR" i="1" dirty="0" smtClean="0"/>
              <a:t> (Le Journal 8/01/1909).</a:t>
            </a:r>
            <a:endParaRPr lang="fr-FR" i="1" dirty="0"/>
          </a:p>
        </p:txBody>
      </p:sp>
    </p:spTree>
    <p:extLst>
      <p:ext uri="{BB962C8B-B14F-4D97-AF65-F5344CB8AC3E}">
        <p14:creationId xmlns:p14="http://schemas.microsoft.com/office/powerpoint/2010/main" val="262141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p:spPr>
        <p:txBody>
          <a:bodyPr>
            <a:normAutofit fontScale="90000"/>
          </a:bodyPr>
          <a:lstStyle/>
          <a:p>
            <a:r>
              <a:rPr lang="fr-FR" dirty="0" smtClean="0"/>
              <a:t>Le chat est mort!</a:t>
            </a:r>
            <a:endParaRPr lang="fr-FR" dirty="0"/>
          </a:p>
        </p:txBody>
      </p:sp>
      <p:sp>
        <p:nvSpPr>
          <p:cNvPr id="3" name="Espace réservé du contenu 2"/>
          <p:cNvSpPr>
            <a:spLocks noGrp="1"/>
          </p:cNvSpPr>
          <p:nvPr>
            <p:ph idx="1"/>
          </p:nvPr>
        </p:nvSpPr>
        <p:spPr>
          <a:xfrm>
            <a:off x="457200" y="980728"/>
            <a:ext cx="8229600" cy="5145435"/>
          </a:xfrm>
        </p:spPr>
        <p:txBody>
          <a:bodyPr>
            <a:normAutofit fontScale="70000" lnSpcReduction="20000"/>
          </a:bodyPr>
          <a:lstStyle/>
          <a:p>
            <a:r>
              <a:rPr lang="fr-FR" dirty="0"/>
              <a:t>Grisé sans doute par le sang, </a:t>
            </a:r>
            <a:r>
              <a:rPr lang="fr-FR" dirty="0" err="1"/>
              <a:t>Bonabé</a:t>
            </a:r>
            <a:r>
              <a:rPr lang="fr-FR" dirty="0"/>
              <a:t> dressa ensuite un billot au milieu de la chambre, saisit le chat et, d’un coup de couperet lui coupa la tête, mais il s’y prit si mal pour cette seconde exécution, qu’il se trancha en même temps la main droite</a:t>
            </a:r>
            <a:r>
              <a:rPr lang="fr-FR" dirty="0" smtClean="0"/>
              <a:t>.</a:t>
            </a:r>
            <a:r>
              <a:rPr lang="fr-FR" dirty="0"/>
              <a:t> </a:t>
            </a:r>
            <a:r>
              <a:rPr lang="fr-FR" sz="2600" i="1" dirty="0" smtClean="0"/>
              <a:t>(Le </a:t>
            </a:r>
            <a:r>
              <a:rPr lang="fr-FR" sz="2600" i="1" dirty="0"/>
              <a:t>Journal  </a:t>
            </a:r>
            <a:r>
              <a:rPr lang="fr-FR" sz="2600" i="1" dirty="0" smtClean="0"/>
              <a:t>8/01/1909).</a:t>
            </a:r>
          </a:p>
          <a:p>
            <a:endParaRPr lang="fr-FR" sz="2600" i="1" dirty="0" smtClean="0"/>
          </a:p>
          <a:p>
            <a:r>
              <a:rPr lang="fr-FR" dirty="0"/>
              <a:t>Après avoir tué sa femme, il a décapité le chat de la maison, mais en même temps il s’est tranché </a:t>
            </a:r>
            <a:r>
              <a:rPr lang="fr-FR" dirty="0" smtClean="0"/>
              <a:t>deux </a:t>
            </a:r>
            <a:r>
              <a:rPr lang="fr-FR" dirty="0"/>
              <a:t>doigts de la main et à peu près coupé le bras, en décapitant le chat, car son ivresse était telle que les coups portaient parfois à côté du but</a:t>
            </a:r>
            <a:r>
              <a:rPr lang="fr-FR" dirty="0" smtClean="0"/>
              <a:t>. </a:t>
            </a:r>
            <a:r>
              <a:rPr lang="fr-FR" sz="2600" i="1" dirty="0" smtClean="0"/>
              <a:t>(</a:t>
            </a:r>
            <a:r>
              <a:rPr lang="fr-FR" sz="2600" i="1" dirty="0"/>
              <a:t>Est Républicain </a:t>
            </a:r>
            <a:r>
              <a:rPr lang="fr-FR" sz="2600" i="1" dirty="0" smtClean="0"/>
              <a:t>8/01/1909 ).</a:t>
            </a:r>
          </a:p>
          <a:p>
            <a:endParaRPr lang="fr-FR" sz="2600" i="1" dirty="0" smtClean="0"/>
          </a:p>
          <a:p>
            <a:r>
              <a:rPr lang="fr-FR" dirty="0"/>
              <a:t>Emile </a:t>
            </a:r>
            <a:r>
              <a:rPr lang="fr-FR" dirty="0" err="1"/>
              <a:t>Bonabé</a:t>
            </a:r>
            <a:r>
              <a:rPr lang="fr-FR" dirty="0"/>
              <a:t> gisait ivre mort, la main tranchée comme d'un coup de couperet ; près de lui un billot ensanglanté au pied duquel était allongé un chat, la tête séparée du tronc, </a:t>
            </a:r>
            <a:r>
              <a:rPr lang="fr-FR" sz="2600" i="1" dirty="0" smtClean="0"/>
              <a:t>(</a:t>
            </a:r>
            <a:r>
              <a:rPr lang="fr-FR" sz="2600" i="1" dirty="0"/>
              <a:t>La Croix – </a:t>
            </a:r>
            <a:r>
              <a:rPr lang="fr-FR" sz="2600" i="1" dirty="0" smtClean="0"/>
              <a:t>9/01/1909). </a:t>
            </a:r>
          </a:p>
          <a:p>
            <a:endParaRPr lang="fr-FR" sz="2600" i="1" dirty="0" smtClean="0"/>
          </a:p>
          <a:p>
            <a:r>
              <a:rPr lang="fr-FR" sz="2900" dirty="0" smtClean="0"/>
              <a:t>Ivre de sang, le misérable a voulu décapiter avec une hache le chat qui rôdait auprès de sa maitresse, et il s’est </a:t>
            </a:r>
            <a:r>
              <a:rPr lang="fr-FR" sz="2900" dirty="0" smtClean="0"/>
              <a:t> tranché </a:t>
            </a:r>
            <a:r>
              <a:rPr lang="fr-FR" sz="2900" dirty="0" smtClean="0"/>
              <a:t>en même temps deux doigts de la main. </a:t>
            </a:r>
            <a:r>
              <a:rPr lang="fr-FR" sz="2600" i="1" dirty="0" smtClean="0"/>
              <a:t>(Le Temps </a:t>
            </a:r>
            <a:r>
              <a:rPr lang="fr-FR" sz="2600" i="1" dirty="0" smtClean="0"/>
              <a:t>et L’Estafette 10/01/1909</a:t>
            </a:r>
            <a:r>
              <a:rPr lang="fr-FR" sz="2600" i="1" dirty="0" smtClean="0"/>
              <a:t>).</a:t>
            </a:r>
            <a:endParaRPr lang="fr-FR" dirty="0"/>
          </a:p>
        </p:txBody>
      </p:sp>
    </p:spTree>
    <p:extLst>
      <p:ext uri="{BB962C8B-B14F-4D97-AF65-F5344CB8AC3E}">
        <p14:creationId xmlns:p14="http://schemas.microsoft.com/office/powerpoint/2010/main" val="1218033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L’arrestation.</a:t>
            </a:r>
            <a:endParaRPr lang="fr-FR" dirty="0"/>
          </a:p>
        </p:txBody>
      </p:sp>
      <p:sp>
        <p:nvSpPr>
          <p:cNvPr id="3" name="Espace réservé du contenu 2"/>
          <p:cNvSpPr>
            <a:spLocks noGrp="1"/>
          </p:cNvSpPr>
          <p:nvPr>
            <p:ph idx="1"/>
          </p:nvPr>
        </p:nvSpPr>
        <p:spPr/>
        <p:txBody>
          <a:bodyPr>
            <a:normAutofit fontScale="92500" lnSpcReduction="10000"/>
          </a:bodyPr>
          <a:lstStyle/>
          <a:p>
            <a:r>
              <a:rPr lang="fr-FR" dirty="0"/>
              <a:t>La gendarmerie est venue l’appréhender ce matin, mais comme il refusait de marcher et que les communications sont difficiles dans la montagne en raison de l’épaisse couche de neige, on dut le transporter à </a:t>
            </a:r>
            <a:r>
              <a:rPr lang="fr-FR" dirty="0" smtClean="0"/>
              <a:t>Saint-Dié</a:t>
            </a:r>
            <a:r>
              <a:rPr lang="fr-FR" dirty="0"/>
              <a:t>, couché sur un traineau</a:t>
            </a:r>
            <a:r>
              <a:rPr lang="fr-FR" dirty="0" smtClean="0"/>
              <a:t>.(</a:t>
            </a:r>
            <a:r>
              <a:rPr lang="fr-FR" dirty="0"/>
              <a:t>Le Journal  8/01/1909 </a:t>
            </a:r>
            <a:r>
              <a:rPr lang="fr-FR" dirty="0" smtClean="0"/>
              <a:t>).</a:t>
            </a:r>
          </a:p>
          <a:p>
            <a:r>
              <a:rPr lang="fr-FR" dirty="0" smtClean="0"/>
              <a:t>Comme il refusait de marcher prétextant des douleurs dans les jambes, les gendarmes ont dû le coucher sur un traîneau pour le conduire à Saint-Dié. (Le Temps 10/01/1909).</a:t>
            </a:r>
            <a:endParaRPr lang="fr-FR" dirty="0"/>
          </a:p>
          <a:p>
            <a:endParaRPr lang="fr-FR" dirty="0"/>
          </a:p>
        </p:txBody>
      </p:sp>
    </p:spTree>
    <p:extLst>
      <p:ext uri="{BB962C8B-B14F-4D97-AF65-F5344CB8AC3E}">
        <p14:creationId xmlns:p14="http://schemas.microsoft.com/office/powerpoint/2010/main" val="2841656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Procès et Jugement.</a:t>
            </a:r>
            <a:endParaRPr lang="fr-FR" dirty="0"/>
          </a:p>
        </p:txBody>
      </p:sp>
      <p:sp>
        <p:nvSpPr>
          <p:cNvPr id="3" name="Espace réservé du contenu 2"/>
          <p:cNvSpPr>
            <a:spLocks noGrp="1"/>
          </p:cNvSpPr>
          <p:nvPr>
            <p:ph idx="1"/>
          </p:nvPr>
        </p:nvSpPr>
        <p:spPr/>
        <p:txBody>
          <a:bodyPr>
            <a:normAutofit fontScale="92500" lnSpcReduction="20000"/>
          </a:bodyPr>
          <a:lstStyle/>
          <a:p>
            <a:r>
              <a:rPr lang="fr-FR" dirty="0" smtClean="0"/>
              <a:t>Cour d’assises d’Epinal le 14 juin 1909.</a:t>
            </a:r>
          </a:p>
          <a:p>
            <a:pPr marL="0" indent="0">
              <a:buNone/>
            </a:pPr>
            <a:endParaRPr lang="fr-FR" dirty="0" smtClean="0"/>
          </a:p>
          <a:p>
            <a:r>
              <a:rPr lang="fr-FR" dirty="0"/>
              <a:t>D</a:t>
            </a:r>
            <a:r>
              <a:rPr lang="fr-FR" dirty="0" smtClean="0"/>
              <a:t>ossiers </a:t>
            </a:r>
            <a:r>
              <a:rPr lang="fr-FR" dirty="0"/>
              <a:t>de procédures (1854-1919) </a:t>
            </a:r>
            <a:r>
              <a:rPr lang="fr-FR" dirty="0" smtClean="0"/>
              <a:t>non versés </a:t>
            </a:r>
            <a:r>
              <a:rPr lang="fr-FR" dirty="0"/>
              <a:t>aux Archives départementales</a:t>
            </a:r>
            <a:r>
              <a:rPr lang="fr-FR" dirty="0" smtClean="0"/>
              <a:t>, vraisemblablement détruits.</a:t>
            </a:r>
          </a:p>
          <a:p>
            <a:pPr marL="0" indent="0">
              <a:buNone/>
            </a:pPr>
            <a:endParaRPr lang="fr-FR" dirty="0" smtClean="0"/>
          </a:p>
          <a:p>
            <a:r>
              <a:rPr lang="fr-FR" dirty="0"/>
              <a:t>D</a:t>
            </a:r>
            <a:r>
              <a:rPr lang="fr-FR" dirty="0" smtClean="0"/>
              <a:t>écisions </a:t>
            </a:r>
            <a:r>
              <a:rPr lang="fr-FR" dirty="0"/>
              <a:t>(arrêts) de la Cour </a:t>
            </a:r>
            <a:r>
              <a:rPr lang="fr-FR" dirty="0" smtClean="0"/>
              <a:t>d’assises aux AD </a:t>
            </a:r>
            <a:r>
              <a:rPr lang="fr-FR" dirty="0"/>
              <a:t>sous </a:t>
            </a:r>
            <a:r>
              <a:rPr lang="fr-FR" dirty="0" smtClean="0"/>
              <a:t>la cote </a:t>
            </a:r>
            <a:r>
              <a:rPr lang="fr-FR" dirty="0"/>
              <a:t>2U/ </a:t>
            </a:r>
            <a:r>
              <a:rPr lang="fr-FR" dirty="0" smtClean="0"/>
              <a:t>133. </a:t>
            </a:r>
            <a:r>
              <a:rPr lang="fr-FR" i="1" dirty="0" smtClean="0"/>
              <a:t>(Pas encore regardée). </a:t>
            </a:r>
          </a:p>
          <a:p>
            <a:pPr marL="0" indent="0">
              <a:buNone/>
            </a:pPr>
            <a:endParaRPr lang="fr-FR" i="1" dirty="0" smtClean="0"/>
          </a:p>
          <a:p>
            <a:r>
              <a:rPr lang="fr-FR" dirty="0" err="1" smtClean="0"/>
              <a:t>Bonabé</a:t>
            </a:r>
            <a:r>
              <a:rPr lang="fr-FR" dirty="0" smtClean="0"/>
              <a:t> pas dans la liste des condamnés à mort.</a:t>
            </a:r>
          </a:p>
          <a:p>
            <a:pPr marL="0" indent="0">
              <a:buNone/>
            </a:pPr>
            <a:endParaRPr lang="fr-FR" dirty="0" smtClean="0"/>
          </a:p>
        </p:txBody>
      </p:sp>
    </p:spTree>
    <p:extLst>
      <p:ext uri="{BB962C8B-B14F-4D97-AF65-F5344CB8AC3E}">
        <p14:creationId xmlns:p14="http://schemas.microsoft.com/office/powerpoint/2010/main" val="2988119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 déroulement des faits (résumé 1).</a:t>
            </a:r>
            <a:endParaRPr lang="fr-FR" dirty="0"/>
          </a:p>
        </p:txBody>
      </p:sp>
      <p:sp>
        <p:nvSpPr>
          <p:cNvPr id="3" name="Espace réservé du contenu 2"/>
          <p:cNvSpPr>
            <a:spLocks noGrp="1"/>
          </p:cNvSpPr>
          <p:nvPr>
            <p:ph idx="1"/>
          </p:nvPr>
        </p:nvSpPr>
        <p:spPr/>
        <p:txBody>
          <a:bodyPr>
            <a:normAutofit lnSpcReduction="10000"/>
          </a:bodyPr>
          <a:lstStyle/>
          <a:p>
            <a:r>
              <a:rPr lang="fr-FR" dirty="0"/>
              <a:t>Dimanche 3 </a:t>
            </a:r>
            <a:r>
              <a:rPr lang="fr-FR" dirty="0" smtClean="0"/>
              <a:t>janvier: </a:t>
            </a:r>
            <a:r>
              <a:rPr lang="fr-FR" sz="2800" dirty="0" smtClean="0"/>
              <a:t>alcool et coups chez les Vauthier.</a:t>
            </a:r>
          </a:p>
          <a:p>
            <a:r>
              <a:rPr lang="fr-FR" dirty="0"/>
              <a:t>Lundi 4 </a:t>
            </a:r>
            <a:r>
              <a:rPr lang="fr-FR" dirty="0" smtClean="0"/>
              <a:t>janvier: </a:t>
            </a:r>
            <a:r>
              <a:rPr lang="fr-FR" sz="2800" dirty="0" err="1" smtClean="0"/>
              <a:t>Bonabé</a:t>
            </a:r>
            <a:r>
              <a:rPr lang="fr-FR" sz="2800" dirty="0" smtClean="0"/>
              <a:t> boit et ramène sa femme chez lui.</a:t>
            </a:r>
          </a:p>
          <a:p>
            <a:pPr marL="342900" lvl="1" indent="-342900">
              <a:buFont typeface="Arial" pitchFamily="34" charset="0"/>
              <a:buChar char="•"/>
            </a:pPr>
            <a:r>
              <a:rPr lang="fr-FR" dirty="0"/>
              <a:t>Mardi 5 </a:t>
            </a:r>
            <a:r>
              <a:rPr lang="fr-FR" dirty="0" smtClean="0"/>
              <a:t>janvier: la </a:t>
            </a:r>
            <a:r>
              <a:rPr lang="fr-FR" dirty="0"/>
              <a:t>dame </a:t>
            </a:r>
            <a:r>
              <a:rPr lang="fr-FR" dirty="0" err="1"/>
              <a:t>Bonabé</a:t>
            </a:r>
            <a:r>
              <a:rPr lang="fr-FR" dirty="0"/>
              <a:t> qui, elle aussi avait bu avec excès la veille, se trouva hors d’état de se lever pour vaquer aux soins du ménage et </a:t>
            </a:r>
            <a:r>
              <a:rPr lang="fr-FR" dirty="0" err="1"/>
              <a:t>Bonabé</a:t>
            </a:r>
            <a:r>
              <a:rPr lang="fr-FR" dirty="0"/>
              <a:t> lui reprocha vivement ses excès habituels</a:t>
            </a:r>
            <a:r>
              <a:rPr lang="fr-FR" dirty="0" smtClean="0"/>
              <a:t>. </a:t>
            </a:r>
            <a:r>
              <a:rPr lang="fr-FR" dirty="0"/>
              <a:t>Dans son exaltation, </a:t>
            </a:r>
            <a:r>
              <a:rPr lang="fr-FR" dirty="0" err="1"/>
              <a:t>Bonabé</a:t>
            </a:r>
            <a:r>
              <a:rPr lang="fr-FR" dirty="0"/>
              <a:t> crut que sa femme s’était livrée contre lui à une tentative  d’empoisonnement. </a:t>
            </a:r>
            <a:endParaRPr lang="fr-FR" dirty="0" smtClean="0"/>
          </a:p>
          <a:p>
            <a:pPr marL="342900" lvl="1" indent="-342900">
              <a:buFont typeface="Arial" pitchFamily="34" charset="0"/>
              <a:buChar char="•"/>
            </a:pPr>
            <a:endParaRPr lang="fr-FR" dirty="0" smtClean="0"/>
          </a:p>
          <a:p>
            <a:pPr marL="342900" lvl="1" indent="-342900">
              <a:buFont typeface="Arial" pitchFamily="34" charset="0"/>
              <a:buChar char="•"/>
            </a:pPr>
            <a:endParaRPr lang="fr-FR" dirty="0"/>
          </a:p>
          <a:p>
            <a:endParaRPr lang="fr-FR" dirty="0"/>
          </a:p>
          <a:p>
            <a:endParaRPr lang="fr-FR" dirty="0" smtClean="0"/>
          </a:p>
          <a:p>
            <a:endParaRPr lang="fr-FR" dirty="0"/>
          </a:p>
          <a:p>
            <a:endParaRPr lang="fr-FR" dirty="0" smtClean="0"/>
          </a:p>
          <a:p>
            <a:endParaRPr lang="fr-FR" dirty="0"/>
          </a:p>
        </p:txBody>
      </p:sp>
    </p:spTree>
    <p:extLst>
      <p:ext uri="{BB962C8B-B14F-4D97-AF65-F5344CB8AC3E}">
        <p14:creationId xmlns:p14="http://schemas.microsoft.com/office/powerpoint/2010/main" val="3352954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rmAutofit fontScale="90000"/>
          </a:bodyPr>
          <a:lstStyle/>
          <a:p>
            <a:r>
              <a:rPr lang="fr-FR" dirty="0"/>
              <a:t>Le déroulement des faits (résumé </a:t>
            </a:r>
            <a:r>
              <a:rPr lang="fr-FR" dirty="0" smtClean="0"/>
              <a:t>2).</a:t>
            </a:r>
            <a:endParaRPr lang="fr-FR" dirty="0"/>
          </a:p>
        </p:txBody>
      </p:sp>
      <p:sp>
        <p:nvSpPr>
          <p:cNvPr id="3" name="Espace réservé du contenu 2"/>
          <p:cNvSpPr>
            <a:spLocks noGrp="1"/>
          </p:cNvSpPr>
          <p:nvPr>
            <p:ph idx="1"/>
          </p:nvPr>
        </p:nvSpPr>
        <p:spPr>
          <a:xfrm>
            <a:off x="457200" y="980728"/>
            <a:ext cx="8229600" cy="5400600"/>
          </a:xfrm>
        </p:spPr>
        <p:txBody>
          <a:bodyPr>
            <a:normAutofit fontScale="32500" lnSpcReduction="20000"/>
          </a:bodyPr>
          <a:lstStyle/>
          <a:p>
            <a:r>
              <a:rPr lang="fr-FR" sz="6200" dirty="0"/>
              <a:t>Mercredi 6 janvier:</a:t>
            </a:r>
          </a:p>
          <a:p>
            <a:pPr marL="0" indent="0">
              <a:buNone/>
            </a:pPr>
            <a:endParaRPr lang="fr-FR" sz="4400" dirty="0"/>
          </a:p>
          <a:p>
            <a:pPr lvl="1"/>
            <a:r>
              <a:rPr lang="fr-FR" sz="6200" dirty="0"/>
              <a:t>Les scènes de violence recommencèrent pendant la nuit du 5 au 6  et </a:t>
            </a:r>
            <a:r>
              <a:rPr lang="fr-FR" sz="6200" dirty="0" err="1"/>
              <a:t>Bonabé</a:t>
            </a:r>
            <a:r>
              <a:rPr lang="fr-FR" sz="6200" dirty="0"/>
              <a:t> alla chercher dans la grange un coin de bûcheron  et au moyen de cette arme il porta à sa femme plusieurs coups à la tête. La victime s’affaissa sans connaissances. Il la traina hors de la maison et l’abandonna mourante sur la neige.  </a:t>
            </a:r>
          </a:p>
          <a:p>
            <a:endParaRPr lang="fr-FR" sz="6200" dirty="0"/>
          </a:p>
          <a:p>
            <a:pPr lvl="1"/>
            <a:r>
              <a:rPr lang="fr-FR" sz="6200" dirty="0"/>
              <a:t>Dans la matinée, il passa auprès d’elle sans chercher à la secourir et se rendit à Fraize où il tenta d’obtenir de M. le docteur Durand un certificat constatant qu’il avait été l’objet d’une tentative d’empoisonnement.</a:t>
            </a:r>
          </a:p>
          <a:p>
            <a:endParaRPr lang="fr-FR" sz="6200" dirty="0"/>
          </a:p>
          <a:p>
            <a:pPr lvl="1"/>
            <a:r>
              <a:rPr lang="fr-FR" sz="6200" dirty="0"/>
              <a:t>Il apporta à un pharmacien une fiole contenant un reste de tisane dont il sollicita l’analyse et qui ne présentait d’ailleurs aucun caractère suspect. </a:t>
            </a:r>
          </a:p>
          <a:p>
            <a:pPr lvl="1"/>
            <a:endParaRPr lang="fr-FR" sz="6200" dirty="0"/>
          </a:p>
          <a:p>
            <a:pPr lvl="1"/>
            <a:r>
              <a:rPr lang="fr-FR" sz="6200" dirty="0"/>
              <a:t>Il fit ensuite une démarche à la gendarmerie, où il accusa sa femme d’avoir voulu l’empoisonner, mais il garda un silence absolu sur les violences qu’il avait exercées contre elle.</a:t>
            </a:r>
          </a:p>
          <a:p>
            <a:endParaRPr lang="fr-FR" dirty="0"/>
          </a:p>
        </p:txBody>
      </p:sp>
    </p:spTree>
    <p:extLst>
      <p:ext uri="{BB962C8B-B14F-4D97-AF65-F5344CB8AC3E}">
        <p14:creationId xmlns:p14="http://schemas.microsoft.com/office/powerpoint/2010/main" val="1656647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p:spPr>
        <p:txBody>
          <a:bodyPr>
            <a:normAutofit fontScale="90000"/>
          </a:bodyPr>
          <a:lstStyle/>
          <a:p>
            <a:r>
              <a:rPr lang="fr-FR" dirty="0"/>
              <a:t>Le déroulement des faits (résumé </a:t>
            </a:r>
            <a:r>
              <a:rPr lang="fr-FR" dirty="0" smtClean="0"/>
              <a:t>3).</a:t>
            </a:r>
            <a:endParaRPr lang="fr-FR" dirty="0"/>
          </a:p>
        </p:txBody>
      </p:sp>
      <p:sp>
        <p:nvSpPr>
          <p:cNvPr id="3" name="Espace réservé du contenu 2"/>
          <p:cNvSpPr>
            <a:spLocks noGrp="1"/>
          </p:cNvSpPr>
          <p:nvPr>
            <p:ph idx="1"/>
          </p:nvPr>
        </p:nvSpPr>
        <p:spPr>
          <a:xfrm>
            <a:off x="457200" y="1052736"/>
            <a:ext cx="8229600" cy="5073427"/>
          </a:xfrm>
        </p:spPr>
        <p:txBody>
          <a:bodyPr>
            <a:normAutofit fontScale="92500" lnSpcReduction="20000"/>
          </a:bodyPr>
          <a:lstStyle/>
          <a:p>
            <a:r>
              <a:rPr lang="fr-FR" dirty="0"/>
              <a:t>Mercredi 6 janvier (suite):</a:t>
            </a:r>
          </a:p>
          <a:p>
            <a:endParaRPr lang="fr-FR" dirty="0"/>
          </a:p>
          <a:p>
            <a:pPr lvl="1"/>
            <a:r>
              <a:rPr lang="fr-FR" dirty="0"/>
              <a:t>De retour à </a:t>
            </a:r>
            <a:r>
              <a:rPr lang="fr-FR" dirty="0" err="1"/>
              <a:t>Mandray</a:t>
            </a:r>
            <a:r>
              <a:rPr lang="fr-FR" dirty="0"/>
              <a:t>, il retrouva sa victime qui achevait d’agoniser à l’endroit où il l’avait abandonnée la veille, et la traîna dans la cuisine, où elle succomba vers trois heures de l’après-midi. </a:t>
            </a:r>
          </a:p>
          <a:p>
            <a:endParaRPr lang="fr-FR" dirty="0"/>
          </a:p>
          <a:p>
            <a:pPr lvl="1"/>
            <a:r>
              <a:rPr lang="fr-FR" dirty="0" err="1"/>
              <a:t>Bonabé</a:t>
            </a:r>
            <a:r>
              <a:rPr lang="fr-FR" dirty="0"/>
              <a:t> absorba ensuite le contenu d’un litre d’eau-de-vie, par lui rapporté de Fraize, et dans l’état de complète inconscience provoqué par ses derniers excès, il se fit lui-même à la main gauche, au moyen d’un instrument tranchant, dans des circonstances qui n’ont pas pu être précisées, une blessure qui entraina la perte de l’index. </a:t>
            </a:r>
          </a:p>
          <a:p>
            <a:endParaRPr lang="fr-FR" dirty="0"/>
          </a:p>
        </p:txBody>
      </p:sp>
    </p:spTree>
    <p:extLst>
      <p:ext uri="{BB962C8B-B14F-4D97-AF65-F5344CB8AC3E}">
        <p14:creationId xmlns:p14="http://schemas.microsoft.com/office/powerpoint/2010/main" val="4084251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expertises (1).</a:t>
            </a:r>
            <a:endParaRPr lang="fr-FR" dirty="0"/>
          </a:p>
        </p:txBody>
      </p:sp>
      <p:sp>
        <p:nvSpPr>
          <p:cNvPr id="3" name="Espace réservé du contenu 2"/>
          <p:cNvSpPr>
            <a:spLocks noGrp="1"/>
          </p:cNvSpPr>
          <p:nvPr>
            <p:ph idx="1"/>
          </p:nvPr>
        </p:nvSpPr>
        <p:spPr/>
        <p:txBody>
          <a:bodyPr>
            <a:normAutofit fontScale="77500" lnSpcReduction="20000"/>
          </a:bodyPr>
          <a:lstStyle/>
          <a:p>
            <a:r>
              <a:rPr lang="fr-FR" dirty="0"/>
              <a:t>M. le docteur Louis </a:t>
            </a:r>
            <a:r>
              <a:rPr lang="fr-FR" dirty="0" err="1"/>
              <a:t>Stoeber</a:t>
            </a:r>
            <a:r>
              <a:rPr lang="fr-FR" dirty="0"/>
              <a:t>, de Saint-Dié, a examiné </a:t>
            </a:r>
            <a:r>
              <a:rPr lang="fr-FR" dirty="0" err="1"/>
              <a:t>Bonabé</a:t>
            </a:r>
            <a:r>
              <a:rPr lang="fr-FR" dirty="0"/>
              <a:t> dès le lendemain de son arrivée à la prison de </a:t>
            </a:r>
            <a:r>
              <a:rPr lang="fr-FR" dirty="0" smtClean="0"/>
              <a:t>Saint-Dié</a:t>
            </a:r>
            <a:r>
              <a:rPr lang="fr-FR" dirty="0"/>
              <a:t>. Il ne portait aucune trace de violences, mais son état d’exaltation était bizarre et même dangereuse. Il poussait des cris rauques et il était impossible d’en obtenir aucune réponse</a:t>
            </a:r>
            <a:r>
              <a:rPr lang="fr-FR" dirty="0" smtClean="0"/>
              <a:t>.</a:t>
            </a:r>
          </a:p>
          <a:p>
            <a:pPr marL="0" indent="0">
              <a:buNone/>
            </a:pPr>
            <a:endParaRPr lang="fr-FR" dirty="0"/>
          </a:p>
          <a:p>
            <a:r>
              <a:rPr lang="fr-FR" dirty="0"/>
              <a:t>Quelques jours plus tard, l’accusé était plus calme. Mais il manifestait une grande faiblesse d’esprit</a:t>
            </a:r>
            <a:r>
              <a:rPr lang="fr-FR" dirty="0" smtClean="0"/>
              <a:t>.</a:t>
            </a:r>
          </a:p>
          <a:p>
            <a:pPr marL="0" indent="0">
              <a:buNone/>
            </a:pPr>
            <a:endParaRPr lang="fr-FR" dirty="0"/>
          </a:p>
          <a:p>
            <a:r>
              <a:rPr lang="fr-FR" dirty="0" err="1"/>
              <a:t>M.Stoeber</a:t>
            </a:r>
            <a:r>
              <a:rPr lang="fr-FR" dirty="0"/>
              <a:t> ne pense pas que l’accusé simulait ; il conclut à une responsabilité pénale atténuée dans une très large mesure.</a:t>
            </a:r>
          </a:p>
          <a:p>
            <a:endParaRPr lang="fr-FR" dirty="0"/>
          </a:p>
        </p:txBody>
      </p:sp>
    </p:spTree>
    <p:extLst>
      <p:ext uri="{BB962C8B-B14F-4D97-AF65-F5344CB8AC3E}">
        <p14:creationId xmlns:p14="http://schemas.microsoft.com/office/powerpoint/2010/main" val="3643993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expertises </a:t>
            </a:r>
            <a:r>
              <a:rPr lang="fr-FR" dirty="0" smtClean="0"/>
              <a:t>(2).</a:t>
            </a:r>
            <a:endParaRPr lang="fr-FR" dirty="0"/>
          </a:p>
        </p:txBody>
      </p:sp>
      <p:sp>
        <p:nvSpPr>
          <p:cNvPr id="3" name="Espace réservé du contenu 2"/>
          <p:cNvSpPr>
            <a:spLocks noGrp="1"/>
          </p:cNvSpPr>
          <p:nvPr>
            <p:ph idx="1"/>
          </p:nvPr>
        </p:nvSpPr>
        <p:spPr/>
        <p:txBody>
          <a:bodyPr>
            <a:normAutofit fontScale="77500" lnSpcReduction="20000"/>
          </a:bodyPr>
          <a:lstStyle/>
          <a:p>
            <a:r>
              <a:rPr lang="fr-FR" dirty="0"/>
              <a:t>M. le docteur </a:t>
            </a:r>
            <a:r>
              <a:rPr lang="fr-FR" dirty="0" err="1"/>
              <a:t>Deswarte</a:t>
            </a:r>
            <a:r>
              <a:rPr lang="fr-FR" dirty="0"/>
              <a:t>, médecin en chef de l’asile de </a:t>
            </a:r>
            <a:r>
              <a:rPr lang="fr-FR" dirty="0" err="1" smtClean="0"/>
              <a:t>Maréville</a:t>
            </a:r>
            <a:r>
              <a:rPr lang="fr-FR" dirty="0" smtClean="0"/>
              <a:t> (hôpital des aliénés) , </a:t>
            </a:r>
            <a:r>
              <a:rPr lang="fr-FR" dirty="0"/>
              <a:t>où l’accusé a été mis en </a:t>
            </a:r>
            <a:r>
              <a:rPr lang="fr-FR" dirty="0" smtClean="0"/>
              <a:t>observation.</a:t>
            </a:r>
          </a:p>
          <a:p>
            <a:pPr lvl="1"/>
            <a:r>
              <a:rPr lang="fr-FR" dirty="0" smtClean="0"/>
              <a:t>« Ce </a:t>
            </a:r>
            <a:r>
              <a:rPr lang="fr-FR" dirty="0"/>
              <a:t>crime dépasse en cynisme, en horreur, les drames les plus poignants. Non seulement l’inculpé, brute jalouse et avinée, frappe, dans un accès de délire alcoolique, sa femme avec une sauvagerie inouïe, mais pas un voisin, pas une âme charitable n’a pitié de la malheureuse agonisante, exposée pendant douze heures demi-nue, dans la neige, par une température glaciale, et ne daigne la recueillir, ni donner l’hospitalité qu’on ne refuserait pas à un animal blessé. </a:t>
            </a:r>
            <a:r>
              <a:rPr lang="fr-FR" dirty="0" smtClean="0"/>
              <a:t>»</a:t>
            </a:r>
          </a:p>
          <a:p>
            <a:pPr marL="457200" lvl="1" indent="0">
              <a:buNone/>
            </a:pPr>
            <a:endParaRPr lang="fr-FR" dirty="0"/>
          </a:p>
          <a:p>
            <a:pPr lvl="1"/>
            <a:r>
              <a:rPr lang="fr-FR" dirty="0" smtClean="0"/>
              <a:t>Il  </a:t>
            </a:r>
            <a:r>
              <a:rPr lang="fr-FR" dirty="0"/>
              <a:t>estime que </a:t>
            </a:r>
            <a:r>
              <a:rPr lang="fr-FR" dirty="0" err="1"/>
              <a:t>Bonabé</a:t>
            </a:r>
            <a:r>
              <a:rPr lang="fr-FR" dirty="0"/>
              <a:t> est un simulateur. Toutefois, quand il a frappé il était sous l’empire de l’ivresse dans une période d’inconscience.</a:t>
            </a:r>
          </a:p>
          <a:p>
            <a:endParaRPr lang="fr-FR" dirty="0"/>
          </a:p>
        </p:txBody>
      </p:sp>
    </p:spTree>
    <p:extLst>
      <p:ext uri="{BB962C8B-B14F-4D97-AF65-F5344CB8AC3E}">
        <p14:creationId xmlns:p14="http://schemas.microsoft.com/office/powerpoint/2010/main" val="3986584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50106"/>
          </a:xfrm>
        </p:spPr>
        <p:txBody>
          <a:bodyPr/>
          <a:lstStyle/>
          <a:p>
            <a:r>
              <a:rPr lang="fr-FR" dirty="0" smtClean="0"/>
              <a:t>Comportement de l’accusé.</a:t>
            </a:r>
            <a:endParaRPr lang="fr-FR" dirty="0"/>
          </a:p>
        </p:txBody>
      </p:sp>
      <p:sp>
        <p:nvSpPr>
          <p:cNvPr id="3" name="Espace réservé du contenu 2"/>
          <p:cNvSpPr>
            <a:spLocks noGrp="1"/>
          </p:cNvSpPr>
          <p:nvPr>
            <p:ph idx="1"/>
          </p:nvPr>
        </p:nvSpPr>
        <p:spPr/>
        <p:txBody>
          <a:bodyPr>
            <a:normAutofit fontScale="70000" lnSpcReduction="20000"/>
          </a:bodyPr>
          <a:lstStyle/>
          <a:p>
            <a:r>
              <a:rPr lang="fr-FR" dirty="0"/>
              <a:t>A toutes les questions que lui pose M. le président, l’accusé se borne à répondre par l’une des phrases suivantes : « Je ne </a:t>
            </a:r>
            <a:r>
              <a:rPr lang="fr-FR" dirty="0" smtClean="0"/>
              <a:t>me souviens </a:t>
            </a:r>
            <a:r>
              <a:rPr lang="fr-FR" dirty="0"/>
              <a:t>pas. », « Je ne sais pas. », « Cela se pourrait peut-être. </a:t>
            </a:r>
            <a:r>
              <a:rPr lang="fr-FR" dirty="0" smtClean="0"/>
              <a:t>».</a:t>
            </a:r>
          </a:p>
          <a:p>
            <a:pPr marL="0" indent="0">
              <a:buNone/>
            </a:pPr>
            <a:endParaRPr lang="fr-FR" dirty="0"/>
          </a:p>
          <a:p>
            <a:r>
              <a:rPr lang="fr-FR" dirty="0"/>
              <a:t>Somme toute, l’accusé prétend ne se souvenir absolument de rien, à partir du 2</a:t>
            </a:r>
            <a:r>
              <a:rPr lang="fr-FR" baseline="30000" dirty="0"/>
              <a:t>e</a:t>
            </a:r>
            <a:r>
              <a:rPr lang="fr-FR" dirty="0"/>
              <a:t> jour précédant le crime jusqu’au jour qui suivit le crime</a:t>
            </a:r>
            <a:r>
              <a:rPr lang="fr-FR" dirty="0" smtClean="0"/>
              <a:t>.</a:t>
            </a:r>
          </a:p>
          <a:p>
            <a:pPr marL="0" indent="0">
              <a:buNone/>
            </a:pPr>
            <a:endParaRPr lang="fr-FR" dirty="0"/>
          </a:p>
          <a:p>
            <a:r>
              <a:rPr lang="fr-FR" dirty="0"/>
              <a:t>« Il est absolument évident que </a:t>
            </a:r>
            <a:r>
              <a:rPr lang="fr-FR" dirty="0" err="1"/>
              <a:t>Bonabé</a:t>
            </a:r>
            <a:r>
              <a:rPr lang="fr-FR" dirty="0"/>
              <a:t> simule une perte de mémoire, bien que le surlendemain du crime, il aurait raconté en détail toutes les scènes de ce crime qui dura plus de deux jours, sans que voisins ou autorités, bien qu’avisés, consentissent à </a:t>
            </a:r>
            <a:r>
              <a:rPr lang="fr-FR" dirty="0" smtClean="0"/>
              <a:t>intervenir ».</a:t>
            </a:r>
            <a:endParaRPr lang="fr-FR" dirty="0"/>
          </a:p>
          <a:p>
            <a:pPr marL="0" indent="0">
              <a:buNone/>
            </a:pPr>
            <a:endParaRPr lang="fr-FR" dirty="0"/>
          </a:p>
        </p:txBody>
      </p:sp>
    </p:spTree>
    <p:extLst>
      <p:ext uri="{BB962C8B-B14F-4D97-AF65-F5344CB8AC3E}">
        <p14:creationId xmlns:p14="http://schemas.microsoft.com/office/powerpoint/2010/main" val="3925931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e postale ancienne: verso: CPA Mandray, Mairie et Ecole du Cent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8760794" cy="5782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964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ministère public.</a:t>
            </a:r>
            <a:endParaRPr lang="fr-FR" dirty="0"/>
          </a:p>
        </p:txBody>
      </p:sp>
      <p:sp>
        <p:nvSpPr>
          <p:cNvPr id="3" name="Espace réservé du contenu 2"/>
          <p:cNvSpPr>
            <a:spLocks noGrp="1"/>
          </p:cNvSpPr>
          <p:nvPr>
            <p:ph idx="1"/>
          </p:nvPr>
        </p:nvSpPr>
        <p:spPr/>
        <p:txBody>
          <a:bodyPr>
            <a:normAutofit fontScale="85000" lnSpcReduction="20000"/>
          </a:bodyPr>
          <a:lstStyle/>
          <a:p>
            <a:r>
              <a:rPr lang="fr-FR" dirty="0"/>
              <a:t>Le procureur </a:t>
            </a:r>
            <a:r>
              <a:rPr lang="fr-FR" dirty="0" smtClean="0"/>
              <a:t>montre </a:t>
            </a:r>
            <a:r>
              <a:rPr lang="fr-FR" dirty="0"/>
              <a:t>qu’à presque toutes les sessions d’assises des </a:t>
            </a:r>
            <a:r>
              <a:rPr lang="fr-FR" dirty="0" smtClean="0"/>
              <a:t>Vosges</a:t>
            </a:r>
            <a:r>
              <a:rPr lang="fr-FR" dirty="0"/>
              <a:t>, un accusé comparait sous l’inculpation d’avoir tué sa femme. Comment se fait-il que des crimes semblables se produisent parmi une population probe et honnête ? C’est la faute des ravages de l’alcoolisme.</a:t>
            </a:r>
          </a:p>
          <a:p>
            <a:r>
              <a:rPr lang="fr-FR" dirty="0" smtClean="0"/>
              <a:t>Il insiste </a:t>
            </a:r>
            <a:r>
              <a:rPr lang="fr-FR" dirty="0"/>
              <a:t>sur l’abominable crime commis avec sauvagerie par </a:t>
            </a:r>
            <a:r>
              <a:rPr lang="fr-FR" dirty="0" err="1"/>
              <a:t>Bonabé</a:t>
            </a:r>
            <a:r>
              <a:rPr lang="fr-FR" dirty="0"/>
              <a:t> qui a de la chance de n’avoir pas été encore retenu pour tentative de meurtre sur sa belle-mère.</a:t>
            </a:r>
          </a:p>
          <a:p>
            <a:r>
              <a:rPr lang="fr-FR" dirty="0"/>
              <a:t>L’organe du ministère public demande la peine de travaux forcés à perpétuité.</a:t>
            </a:r>
          </a:p>
          <a:p>
            <a:endParaRPr lang="fr-FR" dirty="0"/>
          </a:p>
        </p:txBody>
      </p:sp>
    </p:spTree>
    <p:extLst>
      <p:ext uri="{BB962C8B-B14F-4D97-AF65-F5344CB8AC3E}">
        <p14:creationId xmlns:p14="http://schemas.microsoft.com/office/powerpoint/2010/main" val="3702427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défense.</a:t>
            </a:r>
            <a:endParaRPr lang="fr-FR" dirty="0"/>
          </a:p>
        </p:txBody>
      </p:sp>
      <p:sp>
        <p:nvSpPr>
          <p:cNvPr id="3" name="Espace réservé du contenu 2"/>
          <p:cNvSpPr>
            <a:spLocks noGrp="1"/>
          </p:cNvSpPr>
          <p:nvPr>
            <p:ph idx="1"/>
          </p:nvPr>
        </p:nvSpPr>
        <p:spPr/>
        <p:txBody>
          <a:bodyPr/>
          <a:lstStyle/>
          <a:p>
            <a:r>
              <a:rPr lang="fr-FR" dirty="0" smtClean="0"/>
              <a:t>le </a:t>
            </a:r>
            <a:r>
              <a:rPr lang="fr-FR" dirty="0"/>
              <a:t>défenseur, </a:t>
            </a:r>
            <a:endParaRPr lang="fr-FR" dirty="0" smtClean="0"/>
          </a:p>
          <a:p>
            <a:pPr lvl="1"/>
            <a:r>
              <a:rPr lang="fr-FR" dirty="0" smtClean="0"/>
              <a:t>s’attache </a:t>
            </a:r>
            <a:r>
              <a:rPr lang="fr-FR" dirty="0"/>
              <a:t>à montrer que l’inculpé </a:t>
            </a:r>
            <a:r>
              <a:rPr lang="fr-FR" dirty="0" err="1"/>
              <a:t>Bonabé</a:t>
            </a:r>
            <a:r>
              <a:rPr lang="fr-FR" dirty="0"/>
              <a:t>, alcoolique invétéré, a sa responsabilité atténuée : il a agi dans un accès de délire </a:t>
            </a:r>
            <a:r>
              <a:rPr lang="fr-FR" dirty="0" err="1" smtClean="0"/>
              <a:t>toxiquè</a:t>
            </a:r>
            <a:r>
              <a:rPr lang="fr-FR" dirty="0" smtClean="0"/>
              <a:t>-alcoolique.</a:t>
            </a:r>
          </a:p>
          <a:p>
            <a:pPr marL="457200" lvl="1" indent="0">
              <a:buNone/>
            </a:pPr>
            <a:r>
              <a:rPr lang="fr-FR" dirty="0" smtClean="0"/>
              <a:t> </a:t>
            </a:r>
            <a:endParaRPr lang="fr-FR" dirty="0"/>
          </a:p>
          <a:p>
            <a:pPr lvl="1"/>
            <a:r>
              <a:rPr lang="fr-FR" dirty="0" smtClean="0"/>
              <a:t>si </a:t>
            </a:r>
            <a:r>
              <a:rPr lang="fr-FR" dirty="0"/>
              <a:t>le jury n’acquitte pas, du moins accordera-t-il à </a:t>
            </a:r>
            <a:r>
              <a:rPr lang="fr-FR" dirty="0" err="1"/>
              <a:t>Bonabé</a:t>
            </a:r>
            <a:r>
              <a:rPr lang="fr-FR" dirty="0"/>
              <a:t> de larges circonstances atténuantes.</a:t>
            </a:r>
          </a:p>
          <a:p>
            <a:endParaRPr lang="fr-FR" dirty="0"/>
          </a:p>
        </p:txBody>
      </p:sp>
    </p:spTree>
    <p:extLst>
      <p:ext uri="{BB962C8B-B14F-4D97-AF65-F5344CB8AC3E}">
        <p14:creationId xmlns:p14="http://schemas.microsoft.com/office/powerpoint/2010/main" val="39467744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Dix </a:t>
            </a:r>
            <a:r>
              <a:rPr lang="fr-FR" b="1" dirty="0"/>
              <a:t>ans de travaux </a:t>
            </a:r>
            <a:r>
              <a:rPr lang="fr-FR" b="1" dirty="0" smtClean="0"/>
              <a:t>forcés.</a:t>
            </a:r>
            <a:r>
              <a:rPr lang="fr-FR" dirty="0"/>
              <a:t> </a:t>
            </a:r>
          </a:p>
        </p:txBody>
      </p:sp>
      <p:sp>
        <p:nvSpPr>
          <p:cNvPr id="3" name="Espace réservé du contenu 2"/>
          <p:cNvSpPr>
            <a:spLocks noGrp="1"/>
          </p:cNvSpPr>
          <p:nvPr>
            <p:ph idx="1"/>
          </p:nvPr>
        </p:nvSpPr>
        <p:spPr/>
        <p:txBody>
          <a:bodyPr>
            <a:normAutofit fontScale="77500" lnSpcReduction="20000"/>
          </a:bodyPr>
          <a:lstStyle/>
          <a:p>
            <a:pPr marL="0" indent="0" algn="just">
              <a:buNone/>
            </a:pPr>
            <a:r>
              <a:rPr lang="fr-FR" b="1" dirty="0" smtClean="0"/>
              <a:t>	</a:t>
            </a:r>
            <a:r>
              <a:rPr lang="fr-FR" sz="2800" dirty="0"/>
              <a:t>Compte rendu de l’Est Républicain  du 16/06/1909</a:t>
            </a:r>
            <a:r>
              <a:rPr lang="fr-FR" sz="2800" dirty="0" smtClean="0"/>
              <a:t>:</a:t>
            </a:r>
          </a:p>
          <a:p>
            <a:pPr marL="0" indent="0" algn="just">
              <a:buNone/>
            </a:pPr>
            <a:r>
              <a:rPr lang="fr-FR" sz="2800" dirty="0" smtClean="0"/>
              <a:t> 	« Le jury accorde à </a:t>
            </a:r>
            <a:r>
              <a:rPr lang="fr-FR" sz="2800" dirty="0" err="1" smtClean="0"/>
              <a:t>Bonabé</a:t>
            </a:r>
            <a:r>
              <a:rPr lang="fr-FR" sz="2800" dirty="0" smtClean="0"/>
              <a:t> les circonstances atténuantes. 	En conséquence, il a été condamné à </a:t>
            </a:r>
            <a:r>
              <a:rPr lang="fr-FR" sz="2800" b="1" dirty="0" smtClean="0"/>
              <a:t>dix ans de travaux 	forcés</a:t>
            </a:r>
            <a:r>
              <a:rPr lang="fr-FR" sz="2800" dirty="0" smtClean="0"/>
              <a:t> ».</a:t>
            </a:r>
            <a:endParaRPr lang="fr-FR" sz="2800" dirty="0"/>
          </a:p>
          <a:p>
            <a:pPr marL="0" indent="0">
              <a:buNone/>
            </a:pPr>
            <a:r>
              <a:rPr lang="fr-FR" sz="2800" b="1" dirty="0" smtClean="0"/>
              <a:t>	</a:t>
            </a:r>
          </a:p>
          <a:p>
            <a:pPr marL="0" indent="0">
              <a:buNone/>
            </a:pPr>
            <a:r>
              <a:rPr lang="fr-FR" sz="2800" b="1" dirty="0"/>
              <a:t>	 </a:t>
            </a:r>
            <a:r>
              <a:rPr lang="fr-FR" sz="2800" b="1" u="sng" dirty="0"/>
              <a:t>Les </a:t>
            </a:r>
            <a:r>
              <a:rPr lang="fr-FR" sz="2800" b="1" u="sng" dirty="0" smtClean="0"/>
              <a:t>transportés </a:t>
            </a:r>
            <a:r>
              <a:rPr lang="fr-FR" sz="2800" b="1" u="sng" dirty="0"/>
              <a:t>soumis au doublage</a:t>
            </a:r>
            <a:endParaRPr lang="fr-FR" sz="2800" dirty="0"/>
          </a:p>
          <a:p>
            <a:pPr marL="400050" lvl="1" indent="0" algn="just">
              <a:buNone/>
            </a:pPr>
            <a:endParaRPr lang="fr-FR" dirty="0" smtClean="0"/>
          </a:p>
          <a:p>
            <a:pPr marL="400050" lvl="1" indent="0" algn="just">
              <a:buNone/>
            </a:pPr>
            <a:r>
              <a:rPr lang="fr-FR" dirty="0" smtClean="0"/>
              <a:t>Ce </a:t>
            </a:r>
            <a:r>
              <a:rPr lang="fr-FR" dirty="0"/>
              <a:t>sont les condamnés par cour d'assise pour meurtre, vol à main armée, qui échappent à la peine de mort mais sont soumis aux travaux forcés. La loi de 1854 impose le </a:t>
            </a:r>
            <a:r>
              <a:rPr lang="fr-FR" dirty="0" smtClean="0"/>
              <a:t>doublage </a:t>
            </a:r>
            <a:r>
              <a:rPr lang="fr-FR" dirty="0"/>
              <a:t>qui oblige les condamnés à une peine inférieure à 8 ans à rester autant d'années en Guyane que ce temps de peine, et les condamnés à un temps plus long à rester jusqu'à leur mort sur la terre de bagne.</a:t>
            </a:r>
          </a:p>
          <a:p>
            <a:endParaRPr lang="fr-FR" dirty="0"/>
          </a:p>
        </p:txBody>
      </p:sp>
    </p:spTree>
    <p:extLst>
      <p:ext uri="{BB962C8B-B14F-4D97-AF65-F5344CB8AC3E}">
        <p14:creationId xmlns:p14="http://schemas.microsoft.com/office/powerpoint/2010/main" val="3929429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420888"/>
            <a:ext cx="8229600" cy="1143000"/>
          </a:xfrm>
        </p:spPr>
        <p:txBody>
          <a:bodyPr>
            <a:normAutofit/>
          </a:bodyPr>
          <a:lstStyle/>
          <a:p>
            <a:r>
              <a:rPr lang="fr-FR" sz="4800" dirty="0" smtClean="0"/>
              <a:t>Bagne et bagnards</a:t>
            </a:r>
            <a:endParaRPr lang="fr-FR" sz="4800" dirty="0"/>
          </a:p>
        </p:txBody>
      </p:sp>
    </p:spTree>
    <p:extLst>
      <p:ext uri="{BB962C8B-B14F-4D97-AF65-F5344CB8AC3E}">
        <p14:creationId xmlns:p14="http://schemas.microsoft.com/office/powerpoint/2010/main" val="1399438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50106"/>
          </a:xfrm>
        </p:spPr>
        <p:txBody>
          <a:bodyPr/>
          <a:lstStyle/>
          <a:p>
            <a:r>
              <a:rPr lang="fr-FR" dirty="0" smtClean="0"/>
              <a:t>Les bagnards.</a:t>
            </a:r>
            <a:endParaRPr lang="fr-FR" dirty="0"/>
          </a:p>
        </p:txBody>
      </p:sp>
      <p:sp>
        <p:nvSpPr>
          <p:cNvPr id="3" name="Espace réservé du contenu 2"/>
          <p:cNvSpPr>
            <a:spLocks noGrp="1"/>
          </p:cNvSpPr>
          <p:nvPr>
            <p:ph idx="1"/>
          </p:nvPr>
        </p:nvSpPr>
        <p:spPr>
          <a:xfrm>
            <a:off x="457200" y="1124744"/>
            <a:ext cx="8229600" cy="5256584"/>
          </a:xfrm>
        </p:spPr>
        <p:txBody>
          <a:bodyPr>
            <a:normAutofit fontScale="62500" lnSpcReduction="20000"/>
          </a:bodyPr>
          <a:lstStyle/>
          <a:p>
            <a:r>
              <a:rPr lang="fr-FR" sz="2500" b="1" dirty="0" smtClean="0"/>
              <a:t>Déportation.</a:t>
            </a:r>
          </a:p>
          <a:p>
            <a:pPr lvl="1"/>
            <a:r>
              <a:rPr lang="fr-FR" sz="2500" dirty="0" smtClean="0"/>
              <a:t>Récidivistes de droit commun (1791). </a:t>
            </a:r>
          </a:p>
          <a:p>
            <a:pPr lvl="1"/>
            <a:r>
              <a:rPr lang="fr-FR" sz="2500" dirty="0" smtClean="0"/>
              <a:t>Prêtres réfractaires (1792), jacobins (1793), insurgés de 1848, communards, déportés algériens (1871), .</a:t>
            </a:r>
          </a:p>
          <a:p>
            <a:pPr lvl="1"/>
            <a:r>
              <a:rPr lang="fr-FR" sz="2500" dirty="0" smtClean="0"/>
              <a:t>Politiques</a:t>
            </a:r>
          </a:p>
          <a:p>
            <a:pPr marL="0" indent="0">
              <a:buNone/>
            </a:pPr>
            <a:endParaRPr lang="fr-FR" sz="2500" dirty="0" smtClean="0"/>
          </a:p>
          <a:p>
            <a:r>
              <a:rPr lang="fr-FR" sz="2500" b="1" dirty="0" smtClean="0"/>
              <a:t>Transportation.</a:t>
            </a:r>
          </a:p>
          <a:p>
            <a:pPr lvl="1"/>
            <a:r>
              <a:rPr lang="fr-FR" sz="2500" dirty="0" smtClean="0"/>
              <a:t>Droits communs condamnés aux travaux forcés (lois de 1852 et 1854).</a:t>
            </a:r>
          </a:p>
          <a:p>
            <a:pPr lvl="1"/>
            <a:r>
              <a:rPr lang="fr-FR" sz="2500" dirty="0" smtClean="0"/>
              <a:t>Militaires condamnés par un conseil de guerre.</a:t>
            </a:r>
          </a:p>
          <a:p>
            <a:pPr lvl="1"/>
            <a:endParaRPr lang="fr-FR" sz="2500" dirty="0" smtClean="0"/>
          </a:p>
          <a:p>
            <a:r>
              <a:rPr lang="fr-FR" sz="2500" b="1" dirty="0" smtClean="0"/>
              <a:t>Relégation.</a:t>
            </a:r>
          </a:p>
          <a:p>
            <a:pPr lvl="1"/>
            <a:r>
              <a:rPr lang="fr-FR" sz="2500" dirty="0" smtClean="0"/>
              <a:t>Peine accessoire s’ajoutant à une peine principale (1885).</a:t>
            </a:r>
          </a:p>
          <a:p>
            <a:pPr lvl="1"/>
            <a:r>
              <a:rPr lang="fr-FR" sz="2500" dirty="0" smtClean="0"/>
              <a:t>Concerne les récidivistes condamnés pour vol simple ou vagabondage.</a:t>
            </a:r>
          </a:p>
          <a:p>
            <a:pPr lvl="2"/>
            <a:r>
              <a:rPr lang="fr-FR" sz="2500" dirty="0" smtClean="0"/>
              <a:t>Relégation individuelle si moyens financiers et bons antécédents. Très peu. Obligation de mettre en valeur une concession agricole qui lui est octroyée.</a:t>
            </a:r>
          </a:p>
          <a:p>
            <a:pPr lvl="2"/>
            <a:r>
              <a:rPr lang="fr-FR" sz="2500" dirty="0" smtClean="0"/>
              <a:t>Relégation collective.</a:t>
            </a:r>
          </a:p>
          <a:p>
            <a:pPr marL="0" lvl="1" indent="0">
              <a:buNone/>
            </a:pPr>
            <a:r>
              <a:rPr lang="fr-FR" sz="2500" dirty="0" smtClean="0"/>
              <a:t>	Peine </a:t>
            </a:r>
            <a:r>
              <a:rPr lang="fr-FR" sz="2500" dirty="0"/>
              <a:t>perpétuelle</a:t>
            </a:r>
            <a:r>
              <a:rPr lang="fr-FR" sz="2500" dirty="0" smtClean="0"/>
              <a:t>.</a:t>
            </a:r>
          </a:p>
          <a:p>
            <a:pPr marL="0" lvl="1" indent="0">
              <a:buNone/>
            </a:pPr>
            <a:endParaRPr lang="fr-FR" sz="2500" dirty="0" smtClean="0"/>
          </a:p>
          <a:p>
            <a:pPr marL="0" lvl="1" indent="0">
              <a:buNone/>
            </a:pPr>
            <a:r>
              <a:rPr lang="fr-FR" sz="2500" b="1" dirty="0" smtClean="0"/>
              <a:t>Pour la Guyane de 1852 à 1938: 52 000 forçats (transportation), 15 600 relégués; 387 transportées et 519 reléguées.</a:t>
            </a:r>
          </a:p>
          <a:p>
            <a:pPr marL="0" lvl="1" indent="0">
              <a:buNone/>
            </a:pPr>
            <a:r>
              <a:rPr lang="fr-FR" sz="2500" b="1" dirty="0" smtClean="0"/>
              <a:t>De 1852 à 1921 sur 68 537 déportés, 25 747 sont morts,</a:t>
            </a:r>
            <a:endParaRPr lang="fr-FR" sz="2500" b="1" dirty="0"/>
          </a:p>
          <a:p>
            <a:pPr marL="457200" lvl="1" indent="-457200">
              <a:buFontTx/>
              <a:buChar char="-"/>
            </a:pPr>
            <a:endParaRPr lang="fr-FR" sz="2500" dirty="0" smtClean="0"/>
          </a:p>
          <a:p>
            <a:pPr marL="0" lvl="1" indent="0">
              <a:buNone/>
            </a:pPr>
            <a:endParaRPr lang="fr-FR" dirty="0"/>
          </a:p>
        </p:txBody>
      </p:sp>
    </p:spTree>
    <p:extLst>
      <p:ext uri="{BB962C8B-B14F-4D97-AF65-F5344CB8AC3E}">
        <p14:creationId xmlns:p14="http://schemas.microsoft.com/office/powerpoint/2010/main" val="2420991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4082"/>
          </a:xfrm>
        </p:spPr>
        <p:txBody>
          <a:bodyPr>
            <a:normAutofit fontScale="90000"/>
          </a:bodyPr>
          <a:lstStyle/>
          <a:p>
            <a:r>
              <a:rPr lang="fr-FR" dirty="0" smtClean="0"/>
              <a:t>Classement.</a:t>
            </a:r>
            <a:endParaRPr lang="fr-FR" dirty="0"/>
          </a:p>
        </p:txBody>
      </p:sp>
      <p:sp>
        <p:nvSpPr>
          <p:cNvPr id="3" name="Espace réservé du contenu 2"/>
          <p:cNvSpPr>
            <a:spLocks noGrp="1"/>
          </p:cNvSpPr>
          <p:nvPr>
            <p:ph idx="1"/>
          </p:nvPr>
        </p:nvSpPr>
        <p:spPr>
          <a:xfrm>
            <a:off x="457200" y="980728"/>
            <a:ext cx="8229600" cy="5145435"/>
          </a:xfrm>
        </p:spPr>
        <p:txBody>
          <a:bodyPr>
            <a:normAutofit fontScale="70000" lnSpcReduction="20000"/>
          </a:bodyPr>
          <a:lstStyle/>
          <a:p>
            <a:pPr algn="just"/>
            <a:r>
              <a:rPr lang="fr-FR" dirty="0"/>
              <a:t>Le Président des assises des Vosges: A GRANTE (4 juillet 1909</a:t>
            </a:r>
            <a:r>
              <a:rPr lang="fr-FR" dirty="0" smtClean="0"/>
              <a:t>): « Les </a:t>
            </a:r>
            <a:r>
              <a:rPr lang="fr-FR" dirty="0"/>
              <a:t>causes de ce crime et les circonstances dans lesquelles il a été commis n’excluent pas, me semble-t-il, tout espoir d’amendement de la part de son auteur et l’absence d’antécédents particulièrement défavorables  permettent même  de l’espérer sérieusement. J’estime, en conséquence, que malgré la gravité du crime qui a motivé sa condamnation, </a:t>
            </a:r>
            <a:r>
              <a:rPr lang="fr-FR" dirty="0" err="1"/>
              <a:t>Bonabé</a:t>
            </a:r>
            <a:r>
              <a:rPr lang="fr-FR" dirty="0"/>
              <a:t> doit être placé dans la </a:t>
            </a:r>
            <a:r>
              <a:rPr lang="fr-FR" dirty="0">
                <a:solidFill>
                  <a:srgbClr val="FF0000"/>
                </a:solidFill>
              </a:rPr>
              <a:t>seconde classe </a:t>
            </a:r>
            <a:r>
              <a:rPr lang="fr-FR" dirty="0"/>
              <a:t>des </a:t>
            </a:r>
            <a:r>
              <a:rPr lang="fr-FR" dirty="0" smtClean="0"/>
              <a:t>transportés ».</a:t>
            </a:r>
          </a:p>
          <a:p>
            <a:pPr algn="just"/>
            <a:endParaRPr lang="fr-FR" dirty="0"/>
          </a:p>
          <a:p>
            <a:pPr algn="just"/>
            <a:r>
              <a:rPr lang="fr-FR" dirty="0" smtClean="0"/>
              <a:t>Avis conforme du Procureur Général Ch. FURBY.</a:t>
            </a:r>
          </a:p>
          <a:p>
            <a:pPr algn="just"/>
            <a:endParaRPr lang="fr-FR" dirty="0" smtClean="0"/>
          </a:p>
          <a:p>
            <a:pPr algn="just"/>
            <a:r>
              <a:rPr lang="fr-FR" dirty="0" smtClean="0"/>
              <a:t>Avis de la commission de classement des condamnés aux travaux (Ministère de la Justice et Ministère des Colonies) du 5 novembre 1909: « Qu’il soit placé à la </a:t>
            </a:r>
            <a:r>
              <a:rPr lang="fr-FR" dirty="0" smtClean="0">
                <a:solidFill>
                  <a:srgbClr val="FF0000"/>
                </a:solidFill>
              </a:rPr>
              <a:t>3</a:t>
            </a:r>
            <a:r>
              <a:rPr lang="fr-FR" baseline="30000" dirty="0" smtClean="0">
                <a:solidFill>
                  <a:srgbClr val="FF0000"/>
                </a:solidFill>
              </a:rPr>
              <a:t>ème</a:t>
            </a:r>
            <a:r>
              <a:rPr lang="fr-FR" dirty="0" smtClean="0">
                <a:solidFill>
                  <a:srgbClr val="FF0000"/>
                </a:solidFill>
              </a:rPr>
              <a:t> classe </a:t>
            </a:r>
            <a:r>
              <a:rPr lang="fr-FR" dirty="0" smtClean="0"/>
              <a:t>et dirigé sur la Guyane ».</a:t>
            </a:r>
          </a:p>
          <a:p>
            <a:pPr algn="just"/>
            <a:endParaRPr lang="fr-FR" dirty="0" smtClean="0"/>
          </a:p>
          <a:p>
            <a:pPr algn="just"/>
            <a:r>
              <a:rPr lang="fr-FR" dirty="0" smtClean="0"/>
              <a:t>Décision des Ministres (22 novembre 1909): </a:t>
            </a:r>
            <a:r>
              <a:rPr lang="fr-FR" dirty="0" err="1" smtClean="0"/>
              <a:t>Bonabé</a:t>
            </a:r>
            <a:r>
              <a:rPr lang="fr-FR" dirty="0" smtClean="0"/>
              <a:t> sera dirigé sur la Guyane (Colonies) et sera placé à la </a:t>
            </a:r>
            <a:r>
              <a:rPr lang="fr-FR" dirty="0" smtClean="0">
                <a:solidFill>
                  <a:srgbClr val="FF0000"/>
                </a:solidFill>
              </a:rPr>
              <a:t>3</a:t>
            </a:r>
            <a:r>
              <a:rPr lang="fr-FR" baseline="30000" dirty="0" smtClean="0">
                <a:solidFill>
                  <a:srgbClr val="FF0000"/>
                </a:solidFill>
              </a:rPr>
              <a:t>ème</a:t>
            </a:r>
            <a:r>
              <a:rPr lang="fr-FR" dirty="0" smtClean="0">
                <a:solidFill>
                  <a:srgbClr val="FF0000"/>
                </a:solidFill>
              </a:rPr>
              <a:t> classe </a:t>
            </a:r>
            <a:r>
              <a:rPr lang="fr-FR" dirty="0" smtClean="0"/>
              <a:t>(Justice).</a:t>
            </a:r>
            <a:endParaRPr lang="fr-FR" dirty="0"/>
          </a:p>
          <a:p>
            <a:endParaRPr lang="fr-FR" dirty="0"/>
          </a:p>
        </p:txBody>
      </p:sp>
    </p:spTree>
    <p:extLst>
      <p:ext uri="{BB962C8B-B14F-4D97-AF65-F5344CB8AC3E}">
        <p14:creationId xmlns:p14="http://schemas.microsoft.com/office/powerpoint/2010/main" val="15261866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2153630732"/>
              </p:ext>
            </p:extLst>
          </p:nvPr>
        </p:nvGraphicFramePr>
        <p:xfrm>
          <a:off x="323528" y="548680"/>
          <a:ext cx="7992888" cy="5772087"/>
        </p:xfrm>
        <a:graphic>
          <a:graphicData uri="http://schemas.openxmlformats.org/drawingml/2006/table">
            <a:tbl>
              <a:tblPr firstRow="1" firstCol="1" bandRow="1">
                <a:tableStyleId>{5C22544A-7EE6-4342-B048-85BDC9FD1C3A}</a:tableStyleId>
              </a:tblPr>
              <a:tblGrid>
                <a:gridCol w="2048290"/>
                <a:gridCol w="2304256"/>
                <a:gridCol w="3640342"/>
              </a:tblGrid>
              <a:tr h="191932">
                <a:tc>
                  <a:txBody>
                    <a:bodyPr/>
                    <a:lstStyle/>
                    <a:p>
                      <a:pPr algn="l">
                        <a:lnSpc>
                          <a:spcPct val="115000"/>
                        </a:lnSpc>
                        <a:spcAft>
                          <a:spcPts val="600"/>
                        </a:spcAft>
                      </a:pPr>
                      <a:r>
                        <a:rPr lang="fr-FR" sz="1400" dirty="0">
                          <a:effectLst/>
                        </a:rPr>
                        <a:t>Classe ou catégorie</a:t>
                      </a:r>
                      <a:endParaRPr lang="fr-FR" sz="1400" dirty="0">
                        <a:effectLst/>
                        <a:latin typeface="Calibri"/>
                        <a:ea typeface="Calibri"/>
                        <a:cs typeface="Times New Roman"/>
                      </a:endParaRPr>
                    </a:p>
                  </a:txBody>
                  <a:tcPr marL="68276" marR="68276" marT="0" marB="0"/>
                </a:tc>
                <a:tc>
                  <a:txBody>
                    <a:bodyPr/>
                    <a:lstStyle/>
                    <a:p>
                      <a:pPr algn="l">
                        <a:lnSpc>
                          <a:spcPct val="115000"/>
                        </a:lnSpc>
                        <a:spcAft>
                          <a:spcPts val="600"/>
                        </a:spcAft>
                      </a:pPr>
                      <a:r>
                        <a:rPr lang="fr-FR" sz="1400" dirty="0">
                          <a:effectLst/>
                        </a:rPr>
                        <a:t>Conditions</a:t>
                      </a:r>
                      <a:endParaRPr lang="fr-FR" sz="1400" dirty="0">
                        <a:effectLst/>
                        <a:latin typeface="Calibri"/>
                        <a:ea typeface="Calibri"/>
                        <a:cs typeface="Times New Roman"/>
                      </a:endParaRPr>
                    </a:p>
                  </a:txBody>
                  <a:tcPr marL="68276" marR="68276" marT="0" marB="0"/>
                </a:tc>
                <a:tc>
                  <a:txBody>
                    <a:bodyPr/>
                    <a:lstStyle/>
                    <a:p>
                      <a:pPr algn="l">
                        <a:lnSpc>
                          <a:spcPct val="115000"/>
                        </a:lnSpc>
                        <a:spcAft>
                          <a:spcPts val="600"/>
                        </a:spcAft>
                      </a:pPr>
                      <a:r>
                        <a:rPr lang="fr-FR" sz="1400" dirty="0" smtClean="0">
                          <a:effectLst/>
                        </a:rPr>
                        <a:t>Activités</a:t>
                      </a:r>
                    </a:p>
                    <a:p>
                      <a:pPr algn="l">
                        <a:lnSpc>
                          <a:spcPct val="115000"/>
                        </a:lnSpc>
                        <a:spcAft>
                          <a:spcPts val="600"/>
                        </a:spcAft>
                      </a:pPr>
                      <a:endParaRPr lang="fr-FR" sz="1400" dirty="0">
                        <a:effectLst/>
                        <a:latin typeface="Calibri"/>
                        <a:ea typeface="Calibri"/>
                        <a:cs typeface="Times New Roman"/>
                      </a:endParaRPr>
                    </a:p>
                  </a:txBody>
                  <a:tcPr marL="68276" marR="68276" marT="0" marB="0"/>
                </a:tc>
              </a:tr>
              <a:tr h="191932">
                <a:tc>
                  <a:txBody>
                    <a:bodyPr/>
                    <a:lstStyle/>
                    <a:p>
                      <a:pPr algn="l">
                        <a:lnSpc>
                          <a:spcPct val="115000"/>
                        </a:lnSpc>
                        <a:spcAft>
                          <a:spcPts val="600"/>
                        </a:spcAft>
                      </a:pPr>
                      <a:r>
                        <a:rPr lang="fr-FR" sz="1400">
                          <a:effectLst/>
                        </a:rPr>
                        <a:t>3</a:t>
                      </a:r>
                      <a:r>
                        <a:rPr lang="fr-FR" sz="1400" baseline="30000">
                          <a:effectLst/>
                        </a:rPr>
                        <a:t>ème</a:t>
                      </a:r>
                      <a:r>
                        <a:rPr lang="fr-FR" sz="1400">
                          <a:effectLst/>
                        </a:rPr>
                        <a:t> classe</a:t>
                      </a:r>
                      <a:endParaRPr lang="fr-FR" sz="1400">
                        <a:effectLst/>
                        <a:latin typeface="Calibri"/>
                        <a:ea typeface="Calibri"/>
                        <a:cs typeface="Times New Roman"/>
                      </a:endParaRPr>
                    </a:p>
                  </a:txBody>
                  <a:tcPr marL="68276" marR="68276" marT="0" marB="0"/>
                </a:tc>
                <a:tc>
                  <a:txBody>
                    <a:bodyPr/>
                    <a:lstStyle/>
                    <a:p>
                      <a:pPr algn="l">
                        <a:lnSpc>
                          <a:spcPct val="115000"/>
                        </a:lnSpc>
                        <a:spcAft>
                          <a:spcPts val="600"/>
                        </a:spcAft>
                      </a:pPr>
                      <a:r>
                        <a:rPr lang="fr-FR" sz="1400" dirty="0">
                          <a:effectLst/>
                        </a:rPr>
                        <a:t>A </a:t>
                      </a:r>
                      <a:r>
                        <a:rPr lang="fr-FR" sz="1400" dirty="0" smtClean="0">
                          <a:effectLst/>
                        </a:rPr>
                        <a:t>l’arrivée ( surnom « La fatigue»)</a:t>
                      </a:r>
                      <a:endParaRPr lang="fr-FR" sz="1400" dirty="0">
                        <a:effectLst/>
                        <a:latin typeface="Calibri"/>
                        <a:ea typeface="Calibri"/>
                        <a:cs typeface="Times New Roman"/>
                      </a:endParaRPr>
                    </a:p>
                  </a:txBody>
                  <a:tcPr marL="68276" marR="68276" marT="0" marB="0"/>
                </a:tc>
                <a:tc>
                  <a:txBody>
                    <a:bodyPr/>
                    <a:lstStyle/>
                    <a:p>
                      <a:pPr algn="l">
                        <a:lnSpc>
                          <a:spcPct val="115000"/>
                        </a:lnSpc>
                        <a:spcAft>
                          <a:spcPts val="600"/>
                        </a:spcAft>
                      </a:pPr>
                      <a:r>
                        <a:rPr lang="fr-FR" sz="1400" dirty="0">
                          <a:effectLst/>
                        </a:rPr>
                        <a:t>Emplois les plus </a:t>
                      </a:r>
                      <a:r>
                        <a:rPr lang="fr-FR" sz="1400" dirty="0" smtClean="0">
                          <a:effectLst/>
                        </a:rPr>
                        <a:t>pénibles</a:t>
                      </a:r>
                    </a:p>
                    <a:p>
                      <a:pPr algn="l">
                        <a:lnSpc>
                          <a:spcPct val="115000"/>
                        </a:lnSpc>
                        <a:spcAft>
                          <a:spcPts val="600"/>
                        </a:spcAft>
                      </a:pPr>
                      <a:endParaRPr lang="fr-FR" sz="1400" dirty="0">
                        <a:effectLst/>
                        <a:latin typeface="Calibri"/>
                        <a:ea typeface="Calibri"/>
                        <a:cs typeface="Times New Roman"/>
                      </a:endParaRPr>
                    </a:p>
                  </a:txBody>
                  <a:tcPr marL="68276" marR="68276" marT="0" marB="0"/>
                </a:tc>
              </a:tr>
              <a:tr h="479148">
                <a:tc>
                  <a:txBody>
                    <a:bodyPr/>
                    <a:lstStyle/>
                    <a:p>
                      <a:pPr algn="l">
                        <a:lnSpc>
                          <a:spcPct val="115000"/>
                        </a:lnSpc>
                        <a:spcAft>
                          <a:spcPts val="600"/>
                        </a:spcAft>
                      </a:pPr>
                      <a:r>
                        <a:rPr lang="fr-FR" sz="1400">
                          <a:effectLst/>
                        </a:rPr>
                        <a:t>2</a:t>
                      </a:r>
                      <a:r>
                        <a:rPr lang="fr-FR" sz="1400" baseline="30000">
                          <a:effectLst/>
                        </a:rPr>
                        <a:t>ème</a:t>
                      </a:r>
                      <a:r>
                        <a:rPr lang="fr-FR" sz="1400">
                          <a:effectLst/>
                        </a:rPr>
                        <a:t> classe</a:t>
                      </a:r>
                      <a:endParaRPr lang="fr-FR" sz="1400">
                        <a:effectLst/>
                        <a:latin typeface="Calibri"/>
                        <a:ea typeface="Calibri"/>
                        <a:cs typeface="Times New Roman"/>
                      </a:endParaRPr>
                    </a:p>
                  </a:txBody>
                  <a:tcPr marL="68276" marR="68276" marT="0" marB="0"/>
                </a:tc>
                <a:tc>
                  <a:txBody>
                    <a:bodyPr/>
                    <a:lstStyle/>
                    <a:p>
                      <a:pPr algn="l">
                        <a:lnSpc>
                          <a:spcPct val="115000"/>
                        </a:lnSpc>
                        <a:spcAft>
                          <a:spcPts val="600"/>
                        </a:spcAft>
                      </a:pPr>
                      <a:r>
                        <a:rPr lang="fr-FR" sz="1400" dirty="0">
                          <a:effectLst/>
                        </a:rPr>
                        <a:t> </a:t>
                      </a:r>
                      <a:endParaRPr lang="fr-FR" sz="1400" dirty="0">
                        <a:effectLst/>
                        <a:latin typeface="Calibri"/>
                        <a:ea typeface="Calibri"/>
                        <a:cs typeface="Times New Roman"/>
                      </a:endParaRPr>
                    </a:p>
                  </a:txBody>
                  <a:tcPr marL="68276" marR="68276" marT="0" marB="0"/>
                </a:tc>
                <a:tc>
                  <a:txBody>
                    <a:bodyPr/>
                    <a:lstStyle/>
                    <a:p>
                      <a:pPr algn="l">
                        <a:lnSpc>
                          <a:spcPct val="115000"/>
                        </a:lnSpc>
                        <a:spcAft>
                          <a:spcPts val="600"/>
                        </a:spcAft>
                      </a:pPr>
                      <a:r>
                        <a:rPr lang="fr-FR" sz="1400" dirty="0">
                          <a:effectLst/>
                        </a:rPr>
                        <a:t>Possible mise à disposition des entreprises locales</a:t>
                      </a:r>
                      <a:r>
                        <a:rPr lang="fr-FR" sz="1400" dirty="0" smtClean="0">
                          <a:effectLst/>
                        </a:rPr>
                        <a:t>.</a:t>
                      </a:r>
                    </a:p>
                    <a:p>
                      <a:pPr algn="l">
                        <a:lnSpc>
                          <a:spcPct val="115000"/>
                        </a:lnSpc>
                        <a:spcAft>
                          <a:spcPts val="600"/>
                        </a:spcAft>
                      </a:pPr>
                      <a:endParaRPr lang="fr-FR" sz="1400" dirty="0">
                        <a:effectLst/>
                        <a:latin typeface="Calibri"/>
                        <a:ea typeface="Calibri"/>
                        <a:cs typeface="Times New Roman"/>
                      </a:endParaRPr>
                    </a:p>
                  </a:txBody>
                  <a:tcPr marL="68276" marR="68276" marT="0" marB="0"/>
                </a:tc>
              </a:tr>
              <a:tr h="2030842">
                <a:tc>
                  <a:txBody>
                    <a:bodyPr/>
                    <a:lstStyle/>
                    <a:p>
                      <a:pPr algn="l">
                        <a:lnSpc>
                          <a:spcPct val="115000"/>
                        </a:lnSpc>
                        <a:spcAft>
                          <a:spcPts val="600"/>
                        </a:spcAft>
                      </a:pPr>
                      <a:r>
                        <a:rPr lang="fr-FR" sz="1400">
                          <a:effectLst/>
                        </a:rPr>
                        <a:t>1</a:t>
                      </a:r>
                      <a:r>
                        <a:rPr lang="fr-FR" sz="1400" baseline="30000">
                          <a:effectLst/>
                        </a:rPr>
                        <a:t>ère</a:t>
                      </a:r>
                      <a:r>
                        <a:rPr lang="fr-FR" sz="1400">
                          <a:effectLst/>
                        </a:rPr>
                        <a:t> classe</a:t>
                      </a:r>
                      <a:endParaRPr lang="fr-FR" sz="1400">
                        <a:effectLst/>
                        <a:latin typeface="Calibri"/>
                        <a:ea typeface="Calibri"/>
                        <a:cs typeface="Times New Roman"/>
                      </a:endParaRPr>
                    </a:p>
                  </a:txBody>
                  <a:tcPr marL="68276" marR="68276" marT="0" marB="0"/>
                </a:tc>
                <a:tc>
                  <a:txBody>
                    <a:bodyPr/>
                    <a:lstStyle/>
                    <a:p>
                      <a:pPr marL="342900" lvl="0" indent="-342900" algn="l">
                        <a:lnSpc>
                          <a:spcPct val="115000"/>
                        </a:lnSpc>
                        <a:spcAft>
                          <a:spcPts val="600"/>
                        </a:spcAft>
                        <a:buFont typeface="Calibri"/>
                        <a:buChar char="-"/>
                      </a:pPr>
                      <a:r>
                        <a:rPr lang="fr-FR" sz="1400" dirty="0">
                          <a:effectLst/>
                        </a:rPr>
                        <a:t>Au moins moitié de la peine.</a:t>
                      </a:r>
                    </a:p>
                    <a:p>
                      <a:pPr marL="342900" lvl="0" indent="-342900" algn="l">
                        <a:lnSpc>
                          <a:spcPct val="115000"/>
                        </a:lnSpc>
                        <a:spcAft>
                          <a:spcPts val="600"/>
                        </a:spcAft>
                        <a:buFont typeface="Calibri"/>
                        <a:buChar char="-"/>
                      </a:pPr>
                      <a:r>
                        <a:rPr lang="fr-FR" sz="1400" dirty="0">
                          <a:effectLst/>
                        </a:rPr>
                        <a:t>Au moins 10 ans pour les condamnés à perpétuité.</a:t>
                      </a:r>
                      <a:endParaRPr lang="fr-FR" sz="1400" dirty="0">
                        <a:effectLst/>
                        <a:latin typeface="Calibri"/>
                        <a:ea typeface="Calibri"/>
                        <a:cs typeface="Times New Roman"/>
                      </a:endParaRPr>
                    </a:p>
                  </a:txBody>
                  <a:tcPr marL="68276" marR="68276" marT="0" marB="0"/>
                </a:tc>
                <a:tc>
                  <a:txBody>
                    <a:bodyPr/>
                    <a:lstStyle/>
                    <a:p>
                      <a:pPr algn="l">
                        <a:lnSpc>
                          <a:spcPct val="115000"/>
                        </a:lnSpc>
                        <a:spcAft>
                          <a:spcPts val="600"/>
                        </a:spcAft>
                      </a:pPr>
                      <a:r>
                        <a:rPr lang="fr-FR" sz="1400" dirty="0">
                          <a:effectLst/>
                        </a:rPr>
                        <a:t>Possibilités :</a:t>
                      </a:r>
                    </a:p>
                    <a:p>
                      <a:pPr marL="342900" lvl="0" indent="-342900" algn="l">
                        <a:lnSpc>
                          <a:spcPct val="115000"/>
                        </a:lnSpc>
                        <a:spcAft>
                          <a:spcPts val="600"/>
                        </a:spcAft>
                        <a:buFont typeface="Calibri"/>
                        <a:buChar char="-"/>
                      </a:pPr>
                      <a:r>
                        <a:rPr lang="fr-FR" sz="1400" dirty="0">
                          <a:effectLst/>
                        </a:rPr>
                        <a:t>Recevoir une </a:t>
                      </a:r>
                      <a:r>
                        <a:rPr lang="fr-FR" sz="1400" dirty="0" smtClean="0">
                          <a:effectLst/>
                        </a:rPr>
                        <a:t>concession.</a:t>
                      </a:r>
                    </a:p>
                    <a:p>
                      <a:pPr marL="342900" lvl="0" indent="-342900" algn="l">
                        <a:lnSpc>
                          <a:spcPct val="115000"/>
                        </a:lnSpc>
                        <a:spcAft>
                          <a:spcPts val="600"/>
                        </a:spcAft>
                        <a:buFont typeface="Calibri"/>
                        <a:buChar char="-"/>
                      </a:pPr>
                      <a:r>
                        <a:rPr lang="fr-FR" sz="1400" dirty="0" smtClean="0">
                          <a:effectLst/>
                        </a:rPr>
                        <a:t>Autorisation </a:t>
                      </a:r>
                      <a:r>
                        <a:rPr lang="fr-FR" sz="1400" dirty="0">
                          <a:effectLst/>
                        </a:rPr>
                        <a:t>de faire venir sa famille.</a:t>
                      </a:r>
                    </a:p>
                    <a:p>
                      <a:pPr marL="342900" lvl="0" indent="-342900" algn="l">
                        <a:lnSpc>
                          <a:spcPct val="115000"/>
                        </a:lnSpc>
                        <a:spcAft>
                          <a:spcPts val="600"/>
                        </a:spcAft>
                        <a:buFont typeface="Calibri"/>
                        <a:buChar char="-"/>
                      </a:pPr>
                      <a:r>
                        <a:rPr lang="fr-FR" sz="1400" dirty="0">
                          <a:effectLst/>
                        </a:rPr>
                        <a:t>Etre engagé comme salarié chez un particulier « engagiste ».</a:t>
                      </a:r>
                    </a:p>
                    <a:p>
                      <a:pPr marL="342900" lvl="0" indent="-342900" algn="l">
                        <a:lnSpc>
                          <a:spcPct val="115000"/>
                        </a:lnSpc>
                        <a:spcAft>
                          <a:spcPts val="600"/>
                        </a:spcAft>
                        <a:buFont typeface="Calibri"/>
                        <a:buChar char="-"/>
                      </a:pPr>
                      <a:r>
                        <a:rPr lang="fr-FR" sz="1400" dirty="0">
                          <a:effectLst/>
                        </a:rPr>
                        <a:t>Etre proposé pour des remises de peine</a:t>
                      </a:r>
                      <a:r>
                        <a:rPr lang="fr-FR" sz="1400" dirty="0" smtClean="0">
                          <a:effectLst/>
                        </a:rPr>
                        <a:t>.</a:t>
                      </a:r>
                    </a:p>
                    <a:p>
                      <a:pPr marL="342900" lvl="0" indent="-342900" algn="l">
                        <a:lnSpc>
                          <a:spcPct val="115000"/>
                        </a:lnSpc>
                        <a:spcAft>
                          <a:spcPts val="600"/>
                        </a:spcAft>
                        <a:buFont typeface="Calibri"/>
                        <a:buChar char="-"/>
                      </a:pPr>
                      <a:endParaRPr lang="fr-FR" sz="1400" dirty="0">
                        <a:effectLst/>
                        <a:latin typeface="Calibri"/>
                        <a:ea typeface="Calibri"/>
                        <a:cs typeface="Times New Roman"/>
                      </a:endParaRPr>
                    </a:p>
                  </a:txBody>
                  <a:tcPr marL="68276" marR="68276" marT="0" marB="0"/>
                </a:tc>
              </a:tr>
              <a:tr h="1151594">
                <a:tc>
                  <a:txBody>
                    <a:bodyPr/>
                    <a:lstStyle/>
                    <a:p>
                      <a:pPr algn="l">
                        <a:lnSpc>
                          <a:spcPct val="115000"/>
                        </a:lnSpc>
                        <a:spcAft>
                          <a:spcPts val="600"/>
                        </a:spcAft>
                      </a:pPr>
                      <a:r>
                        <a:rPr lang="fr-FR" sz="1400">
                          <a:effectLst/>
                        </a:rPr>
                        <a:t>4</a:t>
                      </a:r>
                      <a:r>
                        <a:rPr lang="fr-FR" sz="1400" baseline="30000">
                          <a:effectLst/>
                        </a:rPr>
                        <a:t>ème</a:t>
                      </a:r>
                      <a:r>
                        <a:rPr lang="fr-FR" sz="1400">
                          <a:effectLst/>
                        </a:rPr>
                        <a:t> catégorie 1</a:t>
                      </a:r>
                      <a:r>
                        <a:rPr lang="fr-FR" sz="1400" baseline="30000">
                          <a:effectLst/>
                        </a:rPr>
                        <a:t>ère</a:t>
                      </a:r>
                      <a:r>
                        <a:rPr lang="fr-FR" sz="1400">
                          <a:effectLst/>
                        </a:rPr>
                        <a:t> section.</a:t>
                      </a:r>
                      <a:endParaRPr lang="fr-FR" sz="1400">
                        <a:effectLst/>
                        <a:latin typeface="Calibri"/>
                        <a:ea typeface="Calibri"/>
                        <a:cs typeface="Times New Roman"/>
                      </a:endParaRPr>
                    </a:p>
                  </a:txBody>
                  <a:tcPr marL="68276" marR="68276" marT="0" marB="0"/>
                </a:tc>
                <a:tc>
                  <a:txBody>
                    <a:bodyPr/>
                    <a:lstStyle/>
                    <a:p>
                      <a:pPr algn="l">
                        <a:lnSpc>
                          <a:spcPct val="115000"/>
                        </a:lnSpc>
                        <a:spcAft>
                          <a:spcPts val="600"/>
                        </a:spcAft>
                      </a:pPr>
                      <a:r>
                        <a:rPr lang="fr-FR" sz="1400">
                          <a:effectLst/>
                        </a:rPr>
                        <a:t>Après 3 ans en 1</a:t>
                      </a:r>
                      <a:r>
                        <a:rPr lang="fr-FR" sz="1400" baseline="30000">
                          <a:effectLst/>
                        </a:rPr>
                        <a:t>ère</a:t>
                      </a:r>
                      <a:r>
                        <a:rPr lang="fr-FR" sz="1400">
                          <a:effectLst/>
                        </a:rPr>
                        <a:t> classe.</a:t>
                      </a:r>
                      <a:endParaRPr lang="fr-FR" sz="1400">
                        <a:effectLst/>
                        <a:latin typeface="Calibri"/>
                        <a:ea typeface="Calibri"/>
                        <a:cs typeface="Times New Roman"/>
                      </a:endParaRPr>
                    </a:p>
                  </a:txBody>
                  <a:tcPr marL="68276" marR="68276" marT="0" marB="0"/>
                </a:tc>
                <a:tc>
                  <a:txBody>
                    <a:bodyPr/>
                    <a:lstStyle/>
                    <a:p>
                      <a:pPr algn="l">
                        <a:lnSpc>
                          <a:spcPct val="115000"/>
                        </a:lnSpc>
                        <a:spcAft>
                          <a:spcPts val="600"/>
                        </a:spcAft>
                      </a:pPr>
                      <a:r>
                        <a:rPr lang="fr-FR" sz="1400" dirty="0">
                          <a:effectLst/>
                        </a:rPr>
                        <a:t>Possibilité d’obtenir sa libération avec astreinte à résidence. Doit trouver un travail rémunéré (pas facile car concurrence main-d’œuvre pénale quasiment gratuite</a:t>
                      </a:r>
                      <a:r>
                        <a:rPr lang="fr-FR" sz="1400" dirty="0" smtClean="0">
                          <a:effectLst/>
                        </a:rPr>
                        <a:t>).</a:t>
                      </a:r>
                    </a:p>
                  </a:txBody>
                  <a:tcPr marL="68276" marR="68276" marT="0" marB="0"/>
                </a:tc>
              </a:tr>
              <a:tr h="575797">
                <a:tc>
                  <a:txBody>
                    <a:bodyPr/>
                    <a:lstStyle/>
                    <a:p>
                      <a:pPr algn="l">
                        <a:lnSpc>
                          <a:spcPct val="115000"/>
                        </a:lnSpc>
                        <a:spcAft>
                          <a:spcPts val="600"/>
                        </a:spcAft>
                      </a:pPr>
                      <a:r>
                        <a:rPr lang="fr-FR" sz="1400">
                          <a:effectLst/>
                        </a:rPr>
                        <a:t>4</a:t>
                      </a:r>
                      <a:r>
                        <a:rPr lang="fr-FR" sz="1400" baseline="30000">
                          <a:effectLst/>
                        </a:rPr>
                        <a:t>ème</a:t>
                      </a:r>
                      <a:r>
                        <a:rPr lang="fr-FR" sz="1400">
                          <a:effectLst/>
                        </a:rPr>
                        <a:t> catégorie 2</a:t>
                      </a:r>
                      <a:r>
                        <a:rPr lang="fr-FR" sz="1400" baseline="30000">
                          <a:effectLst/>
                        </a:rPr>
                        <a:t>ème</a:t>
                      </a:r>
                      <a:r>
                        <a:rPr lang="fr-FR" sz="1400">
                          <a:effectLst/>
                        </a:rPr>
                        <a:t> section.</a:t>
                      </a:r>
                      <a:endParaRPr lang="fr-FR" sz="1400">
                        <a:effectLst/>
                        <a:latin typeface="Calibri"/>
                        <a:ea typeface="Calibri"/>
                        <a:cs typeface="Times New Roman"/>
                      </a:endParaRPr>
                    </a:p>
                  </a:txBody>
                  <a:tcPr marL="68276" marR="68276" marT="0" marB="0"/>
                </a:tc>
                <a:tc>
                  <a:txBody>
                    <a:bodyPr/>
                    <a:lstStyle/>
                    <a:p>
                      <a:pPr algn="l">
                        <a:lnSpc>
                          <a:spcPct val="115000"/>
                        </a:lnSpc>
                        <a:spcAft>
                          <a:spcPts val="600"/>
                        </a:spcAft>
                      </a:pPr>
                      <a:r>
                        <a:rPr lang="fr-FR" sz="1400">
                          <a:effectLst/>
                        </a:rPr>
                        <a:t> </a:t>
                      </a:r>
                      <a:endParaRPr lang="fr-FR" sz="1400">
                        <a:effectLst/>
                        <a:latin typeface="Calibri"/>
                        <a:ea typeface="Calibri"/>
                        <a:cs typeface="Times New Roman"/>
                      </a:endParaRPr>
                    </a:p>
                  </a:txBody>
                  <a:tcPr marL="68276" marR="68276" marT="0" marB="0"/>
                </a:tc>
                <a:tc>
                  <a:txBody>
                    <a:bodyPr/>
                    <a:lstStyle/>
                    <a:p>
                      <a:pPr algn="l">
                        <a:lnSpc>
                          <a:spcPct val="115000"/>
                        </a:lnSpc>
                        <a:spcAft>
                          <a:spcPts val="600"/>
                        </a:spcAft>
                      </a:pPr>
                      <a:r>
                        <a:rPr lang="fr-FR" sz="1400" dirty="0">
                          <a:effectLst/>
                        </a:rPr>
                        <a:t>Libéré de l’obligation de résidence mais depuis 1868 voyage de retour à sa charge.</a:t>
                      </a:r>
                      <a:endParaRPr lang="fr-FR" sz="1400" dirty="0">
                        <a:effectLst/>
                        <a:latin typeface="Calibri"/>
                        <a:ea typeface="Calibri"/>
                        <a:cs typeface="Times New Roman"/>
                      </a:endParaRPr>
                    </a:p>
                  </a:txBody>
                  <a:tcPr marL="68276" marR="68276" marT="0" marB="0"/>
                </a:tc>
              </a:tr>
            </a:tbl>
          </a:graphicData>
        </a:graphic>
      </p:graphicFrame>
    </p:spTree>
    <p:extLst>
      <p:ext uri="{BB962C8B-B14F-4D97-AF65-F5344CB8AC3E}">
        <p14:creationId xmlns:p14="http://schemas.microsoft.com/office/powerpoint/2010/main" val="33292047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Bagne de Guyane.</a:t>
            </a:r>
            <a:endParaRPr lang="fr-FR" dirty="0"/>
          </a:p>
        </p:txBody>
      </p:sp>
      <p:sp>
        <p:nvSpPr>
          <p:cNvPr id="3" name="Espace réservé du contenu 2"/>
          <p:cNvSpPr>
            <a:spLocks noGrp="1"/>
          </p:cNvSpPr>
          <p:nvPr>
            <p:ph idx="1"/>
          </p:nvPr>
        </p:nvSpPr>
        <p:spPr/>
        <p:txBody>
          <a:bodyPr/>
          <a:lstStyle/>
          <a:p>
            <a:r>
              <a:rPr lang="fr-FR" dirty="0" smtClean="0"/>
              <a:t>Liste de bagnards </a:t>
            </a:r>
            <a:r>
              <a:rPr lang="fr-FR" sz="2000" dirty="0" smtClean="0"/>
              <a:t>(gmarchal.free.fr/ )</a:t>
            </a:r>
            <a:r>
              <a:rPr lang="fr-FR" dirty="0" smtClean="0"/>
              <a:t>:</a:t>
            </a:r>
          </a:p>
          <a:p>
            <a:endParaRPr lang="fr-FR"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808" y="2276872"/>
            <a:ext cx="4749800" cy="288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lèche droite 3"/>
          <p:cNvSpPr/>
          <p:nvPr/>
        </p:nvSpPr>
        <p:spPr>
          <a:xfrm>
            <a:off x="1547664" y="414908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344829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En Guyane.</a:t>
            </a:r>
            <a:br>
              <a:rPr lang="fr-FR" dirty="0" smtClean="0"/>
            </a:br>
            <a:endParaRPr lang="fr-FR" sz="2700" dirty="0"/>
          </a:p>
        </p:txBody>
      </p:sp>
      <p:sp>
        <p:nvSpPr>
          <p:cNvPr id="3" name="Espace réservé du contenu 2"/>
          <p:cNvSpPr>
            <a:spLocks noGrp="1"/>
          </p:cNvSpPr>
          <p:nvPr>
            <p:ph idx="1"/>
          </p:nvPr>
        </p:nvSpPr>
        <p:spPr>
          <a:xfrm>
            <a:off x="457200" y="2060848"/>
            <a:ext cx="8229600" cy="4065315"/>
          </a:xfrm>
        </p:spPr>
        <p:txBody>
          <a:bodyPr/>
          <a:lstStyle/>
          <a:p>
            <a:r>
              <a:rPr lang="fr-FR" dirty="0" smtClean="0"/>
              <a:t>Dossiers aux  </a:t>
            </a:r>
            <a:r>
              <a:rPr lang="fr-FR" dirty="0"/>
              <a:t>Archives nationales d’outre-mer ANOM </a:t>
            </a:r>
            <a:r>
              <a:rPr lang="fr-FR" dirty="0" smtClean="0"/>
              <a:t>(Aix-en-Provence).</a:t>
            </a:r>
          </a:p>
          <a:p>
            <a:r>
              <a:rPr lang="fr-FR" dirty="0" smtClean="0"/>
              <a:t>4 dossiers (dont 1 en mauvais état).</a:t>
            </a:r>
          </a:p>
          <a:p>
            <a:r>
              <a:rPr lang="fr-FR" dirty="0" smtClean="0"/>
              <a:t>Photos obtenues grâce à un membre de l’association « Le fil d’Ariane ».</a:t>
            </a:r>
          </a:p>
        </p:txBody>
      </p:sp>
    </p:spTree>
    <p:extLst>
      <p:ext uri="{BB962C8B-B14F-4D97-AF65-F5344CB8AC3E}">
        <p14:creationId xmlns:p14="http://schemas.microsoft.com/office/powerpoint/2010/main" val="42724853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Classements de </a:t>
            </a:r>
            <a:r>
              <a:rPr lang="fr-FR" dirty="0" err="1" smtClean="0"/>
              <a:t>Bonabé</a:t>
            </a:r>
            <a:r>
              <a:rPr lang="fr-FR" dirty="0" smtClean="0"/>
              <a:t>.</a:t>
            </a:r>
            <a:endParaRPr lang="fr-FR" dirty="0"/>
          </a:p>
        </p:txBody>
      </p:sp>
      <p:sp>
        <p:nvSpPr>
          <p:cNvPr id="3" name="Espace réservé du contenu 2"/>
          <p:cNvSpPr>
            <a:spLocks noGrp="1"/>
          </p:cNvSpPr>
          <p:nvPr>
            <p:ph idx="1"/>
          </p:nvPr>
        </p:nvSpPr>
        <p:spPr>
          <a:xfrm>
            <a:off x="457200" y="1196752"/>
            <a:ext cx="8229600" cy="4929411"/>
          </a:xfrm>
        </p:spPr>
        <p:txBody>
          <a:bodyPr>
            <a:normAutofit fontScale="70000" lnSpcReduction="20000"/>
          </a:bodyPr>
          <a:lstStyle/>
          <a:p>
            <a:endParaRPr lang="fr-FR" dirty="0" smtClean="0"/>
          </a:p>
          <a:p>
            <a:pPr marL="342900" lvl="1" indent="-342900">
              <a:buFont typeface="Arial" pitchFamily="34" charset="0"/>
              <a:buChar char="•"/>
            </a:pPr>
            <a:r>
              <a:rPr lang="fr-FR" sz="3200" dirty="0"/>
              <a:t>Arrivé en Guyane le 18 janvier 1910. </a:t>
            </a:r>
            <a:r>
              <a:rPr lang="fr-FR" sz="3200" dirty="0" smtClean="0"/>
              <a:t>Envoyé aux </a:t>
            </a:r>
            <a:r>
              <a:rPr lang="fr-FR" sz="3200" dirty="0" smtClean="0">
                <a:solidFill>
                  <a:srgbClr val="FF0000"/>
                </a:solidFill>
              </a:rPr>
              <a:t>iles du Salut</a:t>
            </a:r>
            <a:r>
              <a:rPr lang="fr-FR" sz="3200" dirty="0" smtClean="0"/>
              <a:t>.</a:t>
            </a:r>
            <a:endParaRPr lang="fr-FR" sz="3200" dirty="0"/>
          </a:p>
          <a:p>
            <a:r>
              <a:rPr lang="fr-FR" dirty="0" smtClean="0"/>
              <a:t>2</a:t>
            </a:r>
            <a:r>
              <a:rPr lang="fr-FR" baseline="30000" dirty="0" smtClean="0"/>
              <a:t>ème</a:t>
            </a:r>
            <a:r>
              <a:rPr lang="fr-FR" dirty="0" smtClean="0"/>
              <a:t> classe le 101/1913.</a:t>
            </a:r>
          </a:p>
          <a:p>
            <a:r>
              <a:rPr lang="fr-FR" dirty="0" smtClean="0"/>
              <a:t>1</a:t>
            </a:r>
            <a:r>
              <a:rPr lang="fr-FR" baseline="30000" dirty="0" smtClean="0"/>
              <a:t>ère</a:t>
            </a:r>
            <a:r>
              <a:rPr lang="fr-FR" dirty="0" smtClean="0"/>
              <a:t> classe le 1/07/1913.</a:t>
            </a:r>
          </a:p>
          <a:p>
            <a:r>
              <a:rPr lang="fr-FR" dirty="0" smtClean="0"/>
              <a:t>A </a:t>
            </a:r>
            <a:r>
              <a:rPr lang="fr-FR" dirty="0" smtClean="0">
                <a:solidFill>
                  <a:srgbClr val="FF0000"/>
                </a:solidFill>
              </a:rPr>
              <a:t>Maroni</a:t>
            </a:r>
            <a:r>
              <a:rPr lang="fr-FR" dirty="0" smtClean="0"/>
              <a:t> à partir du 16/06/1914.</a:t>
            </a:r>
          </a:p>
          <a:p>
            <a:r>
              <a:rPr lang="fr-FR" dirty="0" smtClean="0"/>
              <a:t>Impotent définitif pour anémie cérébrale le 27/09/1915.</a:t>
            </a:r>
          </a:p>
          <a:p>
            <a:r>
              <a:rPr lang="fr-FR" dirty="0" smtClean="0"/>
              <a:t>Aux</a:t>
            </a:r>
            <a:r>
              <a:rPr lang="fr-FR" dirty="0" smtClean="0">
                <a:solidFill>
                  <a:srgbClr val="FF0000"/>
                </a:solidFill>
              </a:rPr>
              <a:t> iles </a:t>
            </a:r>
            <a:r>
              <a:rPr lang="fr-FR" dirty="0" smtClean="0"/>
              <a:t>à partir du 25/01/1916.</a:t>
            </a:r>
          </a:p>
          <a:p>
            <a:r>
              <a:rPr lang="fr-FR" dirty="0" smtClean="0"/>
              <a:t>Débile mental classé aux aliénés le 29/08/1917.</a:t>
            </a:r>
          </a:p>
          <a:p>
            <a:r>
              <a:rPr lang="fr-FR" dirty="0" smtClean="0"/>
              <a:t>Libérable et 4</a:t>
            </a:r>
            <a:r>
              <a:rPr lang="fr-FR" baseline="30000" dirty="0" smtClean="0"/>
              <a:t>ème</a:t>
            </a:r>
            <a:r>
              <a:rPr lang="fr-FR" dirty="0" smtClean="0"/>
              <a:t> 1</a:t>
            </a:r>
            <a:r>
              <a:rPr lang="fr-FR" baseline="30000" dirty="0" smtClean="0"/>
              <a:t>ère</a:t>
            </a:r>
            <a:r>
              <a:rPr lang="fr-FR" dirty="0" smtClean="0"/>
              <a:t> le 7/01/1919.</a:t>
            </a:r>
          </a:p>
          <a:p>
            <a:r>
              <a:rPr lang="fr-FR" dirty="0" smtClean="0"/>
              <a:t>Déclassé </a:t>
            </a:r>
            <a:r>
              <a:rPr lang="fr-FR" dirty="0"/>
              <a:t>des aliénés le 27/01/1937</a:t>
            </a:r>
            <a:r>
              <a:rPr lang="fr-FR" dirty="0" smtClean="0"/>
              <a:t>.</a:t>
            </a:r>
          </a:p>
          <a:p>
            <a:r>
              <a:rPr lang="fr-FR" dirty="0" smtClean="0"/>
              <a:t>Arrive à </a:t>
            </a:r>
            <a:r>
              <a:rPr lang="fr-FR" dirty="0" smtClean="0">
                <a:solidFill>
                  <a:srgbClr val="FF0000"/>
                </a:solidFill>
              </a:rPr>
              <a:t>Maroni</a:t>
            </a:r>
            <a:r>
              <a:rPr lang="fr-FR" dirty="0" smtClean="0"/>
              <a:t> le 19/02/1937.</a:t>
            </a:r>
          </a:p>
          <a:p>
            <a:r>
              <a:rPr lang="fr-FR" dirty="0" smtClean="0"/>
              <a:t>Accord pour envoi  au Nouveau Camp le 22/03/1937.</a:t>
            </a:r>
          </a:p>
          <a:p>
            <a:r>
              <a:rPr lang="fr-FR" dirty="0" smtClean="0"/>
              <a:t>Décédé le 12/04/1937 à </a:t>
            </a:r>
            <a:r>
              <a:rPr lang="fr-FR" dirty="0" smtClean="0">
                <a:solidFill>
                  <a:srgbClr val="FF0000"/>
                </a:solidFill>
              </a:rPr>
              <a:t>Maroni </a:t>
            </a:r>
            <a:r>
              <a:rPr lang="fr-FR" dirty="0"/>
              <a:t>âgé de 60 ans (moins 11 jours</a:t>
            </a:r>
            <a:r>
              <a:rPr lang="fr-FR" dirty="0" smtClean="0"/>
              <a:t>). </a:t>
            </a:r>
            <a:endParaRPr lang="fr-FR" dirty="0"/>
          </a:p>
          <a:p>
            <a:endParaRPr lang="fr-FR" dirty="0"/>
          </a:p>
        </p:txBody>
      </p:sp>
    </p:spTree>
    <p:extLst>
      <p:ext uri="{BB962C8B-B14F-4D97-AF65-F5344CB8AC3E}">
        <p14:creationId xmlns:p14="http://schemas.microsoft.com/office/powerpoint/2010/main" val="40886431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71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89365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6684"/>
            <a:ext cx="6192688" cy="6657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7951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Classements</a:t>
            </a:r>
            <a:endParaRPr lang="fr-FR" dirty="0"/>
          </a:p>
        </p:txBody>
      </p:sp>
      <p:sp>
        <p:nvSpPr>
          <p:cNvPr id="3" name="Espace réservé du contenu 2"/>
          <p:cNvSpPr>
            <a:spLocks noGrp="1"/>
          </p:cNvSpPr>
          <p:nvPr>
            <p:ph idx="1"/>
          </p:nvPr>
        </p:nvSpPr>
        <p:spPr>
          <a:xfrm>
            <a:off x="457200" y="1196752"/>
            <a:ext cx="8229600" cy="4929411"/>
          </a:xfrm>
        </p:spPr>
        <p:txBody>
          <a:bodyPr>
            <a:normAutofit fontScale="77500" lnSpcReduction="20000"/>
          </a:bodyPr>
          <a:lstStyle/>
          <a:p>
            <a:endParaRPr lang="fr-FR" dirty="0" smtClean="0"/>
          </a:p>
          <a:p>
            <a:pPr marL="342900" lvl="1" indent="-342900">
              <a:buFont typeface="Arial" pitchFamily="34" charset="0"/>
              <a:buChar char="•"/>
            </a:pPr>
            <a:r>
              <a:rPr lang="fr-FR" sz="3200" dirty="0"/>
              <a:t>Arrivé en Guyane le 18 janvier 1910. </a:t>
            </a:r>
            <a:r>
              <a:rPr lang="fr-FR" sz="3200" dirty="0" smtClean="0"/>
              <a:t>Envoyé aux </a:t>
            </a:r>
            <a:r>
              <a:rPr lang="fr-FR" sz="3200" dirty="0" smtClean="0">
                <a:solidFill>
                  <a:srgbClr val="FF0000"/>
                </a:solidFill>
              </a:rPr>
              <a:t>iles du Salut</a:t>
            </a:r>
            <a:r>
              <a:rPr lang="fr-FR" sz="3200" dirty="0" smtClean="0"/>
              <a:t>.</a:t>
            </a:r>
            <a:endParaRPr lang="fr-FR" sz="3200" dirty="0"/>
          </a:p>
          <a:p>
            <a:r>
              <a:rPr lang="fr-FR" dirty="0" smtClean="0"/>
              <a:t>2</a:t>
            </a:r>
            <a:r>
              <a:rPr lang="fr-FR" baseline="30000" dirty="0" smtClean="0"/>
              <a:t>ème</a:t>
            </a:r>
            <a:r>
              <a:rPr lang="fr-FR" dirty="0" smtClean="0"/>
              <a:t> classe le 101/1913.</a:t>
            </a:r>
          </a:p>
          <a:p>
            <a:r>
              <a:rPr lang="fr-FR" dirty="0" smtClean="0"/>
              <a:t>1</a:t>
            </a:r>
            <a:r>
              <a:rPr lang="fr-FR" baseline="30000" dirty="0" smtClean="0"/>
              <a:t>ère</a:t>
            </a:r>
            <a:r>
              <a:rPr lang="fr-FR" dirty="0" smtClean="0"/>
              <a:t> classe le 1/07/1913.</a:t>
            </a:r>
          </a:p>
          <a:p>
            <a:r>
              <a:rPr lang="fr-FR" dirty="0" smtClean="0"/>
              <a:t>A </a:t>
            </a:r>
            <a:r>
              <a:rPr lang="fr-FR" dirty="0" smtClean="0">
                <a:solidFill>
                  <a:srgbClr val="FF0000"/>
                </a:solidFill>
              </a:rPr>
              <a:t>Maroni</a:t>
            </a:r>
            <a:r>
              <a:rPr lang="fr-FR" dirty="0" smtClean="0"/>
              <a:t> à partir du 16/06/1914.</a:t>
            </a:r>
          </a:p>
          <a:p>
            <a:r>
              <a:rPr lang="fr-FR" dirty="0" smtClean="0"/>
              <a:t>Impotent définitif pour anémie cérébrale le 27/09/1915.</a:t>
            </a:r>
          </a:p>
          <a:p>
            <a:r>
              <a:rPr lang="fr-FR" dirty="0" smtClean="0"/>
              <a:t>Aux</a:t>
            </a:r>
            <a:r>
              <a:rPr lang="fr-FR" dirty="0" smtClean="0">
                <a:solidFill>
                  <a:srgbClr val="FF0000"/>
                </a:solidFill>
              </a:rPr>
              <a:t> iles </a:t>
            </a:r>
            <a:r>
              <a:rPr lang="fr-FR" dirty="0" smtClean="0"/>
              <a:t>à partir du 25/01/1916.</a:t>
            </a:r>
          </a:p>
          <a:p>
            <a:r>
              <a:rPr lang="fr-FR" dirty="0" smtClean="0"/>
              <a:t>Débile mental classé aux aliénés le 29/08/1917.</a:t>
            </a:r>
          </a:p>
          <a:p>
            <a:r>
              <a:rPr lang="fr-FR" dirty="0" smtClean="0"/>
              <a:t>Libérable et 4</a:t>
            </a:r>
            <a:r>
              <a:rPr lang="fr-FR" baseline="30000" dirty="0" smtClean="0"/>
              <a:t>ème</a:t>
            </a:r>
            <a:r>
              <a:rPr lang="fr-FR" dirty="0" smtClean="0"/>
              <a:t> 1</a:t>
            </a:r>
            <a:r>
              <a:rPr lang="fr-FR" baseline="30000" dirty="0" smtClean="0"/>
              <a:t>ère</a:t>
            </a:r>
            <a:r>
              <a:rPr lang="fr-FR" dirty="0" smtClean="0"/>
              <a:t> le 7/01/1919.</a:t>
            </a:r>
          </a:p>
          <a:p>
            <a:r>
              <a:rPr lang="fr-FR" dirty="0" smtClean="0"/>
              <a:t>Déclassé </a:t>
            </a:r>
            <a:r>
              <a:rPr lang="fr-FR" dirty="0"/>
              <a:t>des aliénés le 27/01/1937</a:t>
            </a:r>
            <a:r>
              <a:rPr lang="fr-FR" dirty="0" smtClean="0"/>
              <a:t>.</a:t>
            </a:r>
          </a:p>
          <a:p>
            <a:r>
              <a:rPr lang="fr-FR" dirty="0" smtClean="0"/>
              <a:t>Arrive à </a:t>
            </a:r>
            <a:r>
              <a:rPr lang="fr-FR" dirty="0" smtClean="0">
                <a:solidFill>
                  <a:srgbClr val="FF0000"/>
                </a:solidFill>
              </a:rPr>
              <a:t>Maroni</a:t>
            </a:r>
            <a:r>
              <a:rPr lang="fr-FR" dirty="0" smtClean="0"/>
              <a:t> le 19/02/1937.</a:t>
            </a:r>
          </a:p>
          <a:p>
            <a:r>
              <a:rPr lang="fr-FR" dirty="0" smtClean="0"/>
              <a:t>Accord pour envoi  au Nouveau Camp le 22/03/1937.</a:t>
            </a:r>
          </a:p>
          <a:p>
            <a:endParaRPr lang="fr-FR" dirty="0"/>
          </a:p>
        </p:txBody>
      </p:sp>
    </p:spTree>
    <p:extLst>
      <p:ext uri="{BB962C8B-B14F-4D97-AF65-F5344CB8AC3E}">
        <p14:creationId xmlns:p14="http://schemas.microsoft.com/office/powerpoint/2010/main" val="7153909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p:spPr>
        <p:txBody>
          <a:bodyPr>
            <a:normAutofit fontScale="90000"/>
          </a:bodyPr>
          <a:lstStyle/>
          <a:p>
            <a:r>
              <a:rPr lang="fr-FR" dirty="0" smtClean="0"/>
              <a:t>Comportement.</a:t>
            </a:r>
            <a:endParaRPr lang="fr-FR" dirty="0"/>
          </a:p>
        </p:txBody>
      </p:sp>
      <p:sp>
        <p:nvSpPr>
          <p:cNvPr id="3" name="Espace réservé du contenu 2"/>
          <p:cNvSpPr>
            <a:spLocks noGrp="1"/>
          </p:cNvSpPr>
          <p:nvPr>
            <p:ph idx="1"/>
          </p:nvPr>
        </p:nvSpPr>
        <p:spPr>
          <a:xfrm>
            <a:off x="457200" y="1124744"/>
            <a:ext cx="8229600" cy="5001419"/>
          </a:xfrm>
        </p:spPr>
        <p:txBody>
          <a:bodyPr>
            <a:normAutofit fontScale="85000" lnSpcReduction="10000"/>
          </a:bodyPr>
          <a:lstStyle/>
          <a:p>
            <a:r>
              <a:rPr lang="fr-FR" dirty="0" smtClean="0"/>
              <a:t>Punitions aux Iles (avant 1914): infraction au règlement (8 jours de prison), non malade (30 jours de prison), « Etant en traitement à l’hôpital, a enlevé le grillage de sa cellule dans le but de se faire (donner) des vivres du dehors (15 jours de cellule).</a:t>
            </a:r>
          </a:p>
          <a:p>
            <a:pPr marL="0" indent="0">
              <a:buNone/>
            </a:pPr>
            <a:endParaRPr lang="fr-FR" dirty="0" smtClean="0"/>
          </a:p>
          <a:p>
            <a:r>
              <a:rPr lang="fr-FR" dirty="0" smtClean="0"/>
              <a:t>Punitions à Moroni (1914-1915): refus de travailler (30 jours de prison), répondu incorrectement (15 jours cellule), non malade (15 jours de cellule).</a:t>
            </a:r>
          </a:p>
          <a:p>
            <a:pPr marL="0" indent="0">
              <a:buNone/>
            </a:pPr>
            <a:endParaRPr lang="fr-FR" dirty="0" smtClean="0"/>
          </a:p>
          <a:p>
            <a:r>
              <a:rPr lang="fr-FR" dirty="0" smtClean="0"/>
              <a:t>1937: « Très calme, rend de nombreux services soit à l’Asile, soit en sorties d’essais ».</a:t>
            </a:r>
            <a:endParaRPr lang="fr-FR" dirty="0"/>
          </a:p>
        </p:txBody>
      </p:sp>
    </p:spTree>
    <p:extLst>
      <p:ext uri="{BB962C8B-B14F-4D97-AF65-F5344CB8AC3E}">
        <p14:creationId xmlns:p14="http://schemas.microsoft.com/office/powerpoint/2010/main" val="30120930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764704"/>
            <a:ext cx="8029400" cy="5078313"/>
          </a:xfrm>
          <a:prstGeom prst="rect">
            <a:avLst/>
          </a:prstGeom>
        </p:spPr>
        <p:txBody>
          <a:bodyPr wrap="square">
            <a:spAutoFit/>
          </a:bodyPr>
          <a:lstStyle/>
          <a:p>
            <a:r>
              <a:rPr lang="fr-FR" dirty="0"/>
              <a:t>J’ai l’honneur de vous faire connaitre qu’à l’arrivée sur le chantier, le condamné n° matricule 38143 </a:t>
            </a:r>
            <a:r>
              <a:rPr lang="fr-FR" dirty="0" err="1"/>
              <a:t>Bonabé</a:t>
            </a:r>
            <a:r>
              <a:rPr lang="fr-FR" dirty="0"/>
              <a:t> 2</a:t>
            </a:r>
            <a:r>
              <a:rPr lang="fr-FR" baseline="30000" dirty="0"/>
              <a:t>ème</a:t>
            </a:r>
            <a:r>
              <a:rPr lang="fr-FR" dirty="0"/>
              <a:t> classe a causé du scandale à un tel point que j’ai été obligé de le conduire en cellule.</a:t>
            </a:r>
          </a:p>
          <a:p>
            <a:r>
              <a:rPr lang="fr-FR" dirty="0"/>
              <a:t>Cela sous le prétexte qu’il n’avait pas eu de gratifications comme certains de ses codétenus.</a:t>
            </a:r>
          </a:p>
          <a:p>
            <a:r>
              <a:rPr lang="fr-FR" dirty="0"/>
              <a:t>Ce condamné qui depuis une ½ heure était sur le chantier ne s’était pas mis au travail. Lui en ayant fait l’observation a répondu : pas de carotte, pas de travail ! C’est fini je ne veux plus rien faire, je m’en fous.</a:t>
            </a:r>
          </a:p>
          <a:p>
            <a:r>
              <a:rPr lang="fr-FR" dirty="0"/>
              <a:t>Invité à se mettre au travail, s’y est formellement obstiné. Je lui ai alors fait connaitre le cas dans lequel il se plaçait en refusant le travail.</a:t>
            </a:r>
          </a:p>
          <a:p>
            <a:r>
              <a:rPr lang="fr-FR" dirty="0"/>
              <a:t>Il a alors ajouté en criant très fort et d’un air de défi : je le sais, je m’en fous de votre refus, de vos sommations et de votre soufflant, je vous emmerde, je ne cherche que d’aller à la boite.</a:t>
            </a:r>
          </a:p>
          <a:p>
            <a:r>
              <a:rPr lang="fr-FR" dirty="0"/>
              <a:t>Devant un tel scandale et voyant qu’il travaillait plutôt pour la galerie, j’ai dû le conduire aux locaux.</a:t>
            </a:r>
          </a:p>
          <a:p>
            <a:r>
              <a:rPr lang="fr-FR" dirty="0">
                <a:solidFill>
                  <a:srgbClr val="FF0000"/>
                </a:solidFill>
              </a:rPr>
              <a:t>J’ignore s’il la simule, mais cet individu a l’air d’un déséquilibré et est de ce fait dangereux.</a:t>
            </a:r>
          </a:p>
          <a:p>
            <a:r>
              <a:rPr lang="fr-FR" dirty="0"/>
              <a:t>Ce 16 juillet </a:t>
            </a:r>
            <a:r>
              <a:rPr lang="fr-FR" dirty="0" smtClean="0"/>
              <a:t>1914.Moroni.</a:t>
            </a:r>
            <a:endParaRPr lang="fr-FR" dirty="0"/>
          </a:p>
        </p:txBody>
      </p:sp>
    </p:spTree>
    <p:extLst>
      <p:ext uri="{BB962C8B-B14F-4D97-AF65-F5344CB8AC3E}">
        <p14:creationId xmlns:p14="http://schemas.microsoft.com/office/powerpoint/2010/main" val="35990686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60648"/>
            <a:ext cx="8780542"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00707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32656"/>
            <a:ext cx="8343935" cy="6009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20405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6632"/>
            <a:ext cx="8126990" cy="6275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51552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Dernière volonté du 19/02/1937,</a:t>
            </a:r>
            <a:endParaRPr lang="fr-FR"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700808"/>
            <a:ext cx="8229600" cy="261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3080" y="4581129"/>
            <a:ext cx="3677152"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36362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half" idx="2"/>
          </p:nvPr>
        </p:nvSpPr>
        <p:spPr>
          <a:xfrm>
            <a:off x="467544" y="4365104"/>
            <a:ext cx="7704856" cy="2304256"/>
          </a:xfrm>
        </p:spPr>
        <p:txBody>
          <a:bodyPr>
            <a:normAutofit fontScale="77500" lnSpcReduction="20000"/>
          </a:bodyPr>
          <a:lstStyle/>
          <a:p>
            <a:r>
              <a:rPr lang="fr-FR" dirty="0" smtClean="0"/>
              <a:t>Décédé le 18/03/1937 boulevard de la République à Saint-Laurent. Apporté mort à l’hôpital</a:t>
            </a:r>
            <a:r>
              <a:rPr lang="fr-FR" dirty="0"/>
              <a:t>. Il était âgé de 60 ans</a:t>
            </a:r>
            <a:r>
              <a:rPr lang="fr-FR" dirty="0" smtClean="0"/>
              <a:t>.</a:t>
            </a:r>
          </a:p>
          <a:p>
            <a:r>
              <a:rPr lang="fr-FR" dirty="0" smtClean="0"/>
              <a:t>Misère physiologique.</a:t>
            </a:r>
          </a:p>
          <a:p>
            <a:r>
              <a:rPr lang="fr-FR" dirty="0" smtClean="0"/>
              <a:t>Sans adresse de famille.</a:t>
            </a:r>
          </a:p>
          <a:p>
            <a:r>
              <a:rPr lang="fr-FR" dirty="0" smtClean="0"/>
              <a:t>Extrait envoyé au maire de </a:t>
            </a:r>
            <a:r>
              <a:rPr lang="fr-FR" dirty="0" err="1" smtClean="0"/>
              <a:t>Mandray</a:t>
            </a:r>
            <a:r>
              <a:rPr lang="fr-FR" dirty="0" smtClean="0"/>
              <a:t> (pas de mention marginale à </a:t>
            </a:r>
            <a:r>
              <a:rPr lang="fr-FR" dirty="0" err="1" smtClean="0"/>
              <a:t>Mandray</a:t>
            </a:r>
            <a:r>
              <a:rPr lang="fr-FR" dirty="0" smtClean="0"/>
              <a:t>).</a:t>
            </a:r>
          </a:p>
          <a:p>
            <a:pPr marL="0" indent="0">
              <a:buNone/>
            </a:pPr>
            <a:endParaRPr lang="fr-FR" dirty="0"/>
          </a:p>
        </p:txBody>
      </p:sp>
      <p:pic>
        <p:nvPicPr>
          <p:cNvPr id="1026"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332656"/>
            <a:ext cx="6146631" cy="3594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44216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extLst>
              <p:ext uri="{D42A27DB-BD31-4B8C-83A1-F6EECF244321}">
                <p14:modId xmlns:p14="http://schemas.microsoft.com/office/powerpoint/2010/main" val="1835051489"/>
              </p:ext>
            </p:extLst>
          </p:nvPr>
        </p:nvGraphicFramePr>
        <p:xfrm>
          <a:off x="323530" y="188642"/>
          <a:ext cx="8280920" cy="6192683"/>
        </p:xfrm>
        <a:graphic>
          <a:graphicData uri="http://schemas.openxmlformats.org/drawingml/2006/table">
            <a:tbl>
              <a:tblPr firstRow="1" firstCol="1" bandRow="1">
                <a:tableStyleId>{5C22544A-7EE6-4342-B048-85BDC9FD1C3A}</a:tableStyleId>
              </a:tblPr>
              <a:tblGrid>
                <a:gridCol w="2304254"/>
                <a:gridCol w="1008114"/>
                <a:gridCol w="1656184"/>
                <a:gridCol w="792086"/>
                <a:gridCol w="2520282"/>
              </a:tblGrid>
              <a:tr h="1686767">
                <a:tc>
                  <a:txBody>
                    <a:bodyPr/>
                    <a:lstStyle/>
                    <a:p>
                      <a:pPr algn="ctr">
                        <a:lnSpc>
                          <a:spcPct val="115000"/>
                        </a:lnSpc>
                        <a:spcAft>
                          <a:spcPts val="0"/>
                        </a:spcAft>
                      </a:pPr>
                      <a:r>
                        <a:rPr lang="fr-FR" sz="1600" dirty="0">
                          <a:effectLst/>
                        </a:rPr>
                        <a:t> </a:t>
                      </a:r>
                      <a:endParaRPr lang="fr-FR" sz="1600" dirty="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a:effectLst/>
                        </a:rPr>
                        <a:t> </a:t>
                      </a:r>
                      <a:endParaRPr lang="fr-FR" sz="160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dirty="0">
                          <a:effectLst/>
                        </a:rPr>
                        <a:t>Jean-Baptiste VAUTHIER </a:t>
                      </a:r>
                    </a:p>
                    <a:p>
                      <a:pPr algn="ctr">
                        <a:lnSpc>
                          <a:spcPct val="115000"/>
                        </a:lnSpc>
                        <a:spcAft>
                          <a:spcPts val="0"/>
                        </a:spcAft>
                      </a:pPr>
                      <a:r>
                        <a:rPr lang="fr-FR" sz="1600" dirty="0">
                          <a:effectLst/>
                        </a:rPr>
                        <a:t>(1730-1784)</a:t>
                      </a:r>
                    </a:p>
                    <a:p>
                      <a:pPr algn="ctr">
                        <a:lnSpc>
                          <a:spcPct val="115000"/>
                        </a:lnSpc>
                        <a:spcAft>
                          <a:spcPts val="0"/>
                        </a:spcAft>
                      </a:pPr>
                      <a:r>
                        <a:rPr lang="fr-FR" sz="1600" dirty="0">
                          <a:effectLst/>
                        </a:rPr>
                        <a:t> Anne JEANNETTE (1738-1808)</a:t>
                      </a:r>
                      <a:endParaRPr lang="fr-FR" sz="1600" dirty="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a:effectLst/>
                        </a:rPr>
                        <a:t> </a:t>
                      </a:r>
                      <a:endParaRPr lang="fr-FR" sz="160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a:effectLst/>
                        </a:rPr>
                        <a:t> </a:t>
                      </a:r>
                      <a:endParaRPr lang="fr-FR" sz="1600">
                        <a:effectLst/>
                        <a:latin typeface="Calibri"/>
                        <a:ea typeface="Calibri"/>
                        <a:cs typeface="Times New Roman"/>
                      </a:endParaRPr>
                    </a:p>
                  </a:txBody>
                  <a:tcPr marL="57501" marR="57501" marT="0" marB="0"/>
                </a:tc>
              </a:tr>
              <a:tr h="281128">
                <a:tc>
                  <a:txBody>
                    <a:bodyPr/>
                    <a:lstStyle/>
                    <a:p>
                      <a:pPr algn="ctr">
                        <a:lnSpc>
                          <a:spcPct val="115000"/>
                        </a:lnSpc>
                        <a:spcAft>
                          <a:spcPts val="0"/>
                        </a:spcAft>
                      </a:pPr>
                      <a:r>
                        <a:rPr lang="fr-FR" sz="1600">
                          <a:effectLst/>
                        </a:rPr>
                        <a:t> </a:t>
                      </a:r>
                      <a:endParaRPr lang="fr-FR" sz="160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a:effectLst/>
                        </a:rPr>
                        <a:t>↙</a:t>
                      </a:r>
                      <a:endParaRPr lang="fr-FR" sz="160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a:effectLst/>
                        </a:rPr>
                        <a:t> </a:t>
                      </a:r>
                      <a:endParaRPr lang="fr-FR" sz="160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a:effectLst/>
                        </a:rPr>
                        <a:t>↘</a:t>
                      </a:r>
                      <a:endParaRPr lang="fr-FR" sz="160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a:effectLst/>
                        </a:rPr>
                        <a:t> </a:t>
                      </a:r>
                      <a:endParaRPr lang="fr-FR" sz="1600">
                        <a:effectLst/>
                        <a:latin typeface="Calibri"/>
                        <a:ea typeface="Calibri"/>
                        <a:cs typeface="Times New Roman"/>
                      </a:endParaRPr>
                    </a:p>
                  </a:txBody>
                  <a:tcPr marL="57501" marR="57501" marT="0" marB="0"/>
                </a:tc>
              </a:tr>
              <a:tr h="845351">
                <a:tc>
                  <a:txBody>
                    <a:bodyPr/>
                    <a:lstStyle/>
                    <a:p>
                      <a:pPr algn="ctr">
                        <a:lnSpc>
                          <a:spcPct val="115000"/>
                        </a:lnSpc>
                        <a:spcAft>
                          <a:spcPts val="0"/>
                        </a:spcAft>
                      </a:pPr>
                      <a:r>
                        <a:rPr lang="fr-FR" sz="1600">
                          <a:effectLst/>
                        </a:rPr>
                        <a:t>Marie-Barbe VAUTHIER </a:t>
                      </a:r>
                    </a:p>
                    <a:p>
                      <a:pPr algn="ctr">
                        <a:lnSpc>
                          <a:spcPct val="115000"/>
                        </a:lnSpc>
                        <a:spcAft>
                          <a:spcPts val="0"/>
                        </a:spcAft>
                      </a:pPr>
                      <a:r>
                        <a:rPr lang="fr-FR" sz="1600">
                          <a:effectLst/>
                        </a:rPr>
                        <a:t>(1776-1815)</a:t>
                      </a:r>
                      <a:endParaRPr lang="fr-FR" sz="160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a:effectLst/>
                        </a:rPr>
                        <a:t> </a:t>
                      </a:r>
                      <a:endParaRPr lang="fr-FR" sz="160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a:effectLst/>
                        </a:rPr>
                        <a:t> </a:t>
                      </a:r>
                      <a:endParaRPr lang="fr-FR" sz="160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a:effectLst/>
                        </a:rPr>
                        <a:t> </a:t>
                      </a:r>
                      <a:endParaRPr lang="fr-FR" sz="160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dirty="0">
                          <a:effectLst/>
                        </a:rPr>
                        <a:t>Joseph </a:t>
                      </a:r>
                      <a:r>
                        <a:rPr lang="fr-FR" sz="1600" dirty="0" smtClean="0">
                          <a:effectLst/>
                        </a:rPr>
                        <a:t>VAUTHIER</a:t>
                      </a:r>
                      <a:endParaRPr lang="fr-FR" sz="1600" dirty="0">
                        <a:effectLst/>
                      </a:endParaRPr>
                    </a:p>
                    <a:p>
                      <a:pPr algn="ctr">
                        <a:lnSpc>
                          <a:spcPct val="115000"/>
                        </a:lnSpc>
                        <a:spcAft>
                          <a:spcPts val="0"/>
                        </a:spcAft>
                      </a:pPr>
                      <a:r>
                        <a:rPr lang="fr-FR" sz="1600" dirty="0">
                          <a:effectLst/>
                        </a:rPr>
                        <a:t> (1762-1819)</a:t>
                      </a:r>
                      <a:endParaRPr lang="fr-FR" sz="1600" dirty="0">
                        <a:effectLst/>
                        <a:latin typeface="Calibri"/>
                        <a:ea typeface="Calibri"/>
                        <a:cs typeface="Times New Roman"/>
                      </a:endParaRPr>
                    </a:p>
                  </a:txBody>
                  <a:tcPr marL="57501" marR="57501" marT="0" marB="0"/>
                </a:tc>
              </a:tr>
              <a:tr h="281128">
                <a:tc>
                  <a:txBody>
                    <a:bodyPr/>
                    <a:lstStyle/>
                    <a:p>
                      <a:pPr algn="ctr">
                        <a:lnSpc>
                          <a:spcPct val="115000"/>
                        </a:lnSpc>
                        <a:spcAft>
                          <a:spcPts val="0"/>
                        </a:spcAft>
                      </a:pPr>
                      <a:r>
                        <a:rPr lang="fr-FR" sz="1600">
                          <a:effectLst/>
                        </a:rPr>
                        <a:t>↓</a:t>
                      </a:r>
                      <a:endParaRPr lang="fr-FR" sz="160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a:effectLst/>
                        </a:rPr>
                        <a:t> </a:t>
                      </a:r>
                      <a:endParaRPr lang="fr-FR" sz="160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a:effectLst/>
                        </a:rPr>
                        <a:t> </a:t>
                      </a:r>
                      <a:endParaRPr lang="fr-FR" sz="160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a:effectLst/>
                        </a:rPr>
                        <a:t> </a:t>
                      </a:r>
                      <a:endParaRPr lang="fr-FR" sz="160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a:effectLst/>
                        </a:rPr>
                        <a:t>↓</a:t>
                      </a:r>
                      <a:endParaRPr lang="fr-FR" sz="1600">
                        <a:effectLst/>
                        <a:latin typeface="Calibri"/>
                        <a:ea typeface="Calibri"/>
                        <a:cs typeface="Times New Roman"/>
                      </a:endParaRPr>
                    </a:p>
                  </a:txBody>
                  <a:tcPr marL="57501" marR="57501" marT="0" marB="0"/>
                </a:tc>
              </a:tr>
              <a:tr h="845351">
                <a:tc>
                  <a:txBody>
                    <a:bodyPr/>
                    <a:lstStyle/>
                    <a:p>
                      <a:pPr algn="ctr">
                        <a:lnSpc>
                          <a:spcPct val="115000"/>
                        </a:lnSpc>
                        <a:spcAft>
                          <a:spcPts val="0"/>
                        </a:spcAft>
                      </a:pPr>
                      <a:r>
                        <a:rPr lang="fr-FR" sz="1600">
                          <a:effectLst/>
                        </a:rPr>
                        <a:t>Marie-Françoise ANTOINE </a:t>
                      </a:r>
                    </a:p>
                    <a:p>
                      <a:pPr algn="ctr">
                        <a:lnSpc>
                          <a:spcPct val="115000"/>
                        </a:lnSpc>
                        <a:spcAft>
                          <a:spcPts val="0"/>
                        </a:spcAft>
                      </a:pPr>
                      <a:r>
                        <a:rPr lang="fr-FR" sz="1600">
                          <a:effectLst/>
                        </a:rPr>
                        <a:t>(1810- )</a:t>
                      </a:r>
                      <a:endParaRPr lang="fr-FR" sz="160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a:effectLst/>
                        </a:rPr>
                        <a:t> </a:t>
                      </a:r>
                      <a:endParaRPr lang="fr-FR" sz="160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a:effectLst/>
                        </a:rPr>
                        <a:t> </a:t>
                      </a:r>
                      <a:endParaRPr lang="fr-FR" sz="160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a:effectLst/>
                        </a:rPr>
                        <a:t> </a:t>
                      </a:r>
                      <a:endParaRPr lang="fr-FR" sz="160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dirty="0">
                          <a:effectLst/>
                        </a:rPr>
                        <a:t>Jean-Baptiste </a:t>
                      </a:r>
                      <a:r>
                        <a:rPr lang="fr-FR" sz="1600" dirty="0" smtClean="0">
                          <a:effectLst/>
                        </a:rPr>
                        <a:t>VAUTHIER</a:t>
                      </a:r>
                      <a:endParaRPr lang="fr-FR" sz="1600" dirty="0">
                        <a:effectLst/>
                      </a:endParaRPr>
                    </a:p>
                    <a:p>
                      <a:pPr algn="ctr">
                        <a:lnSpc>
                          <a:spcPct val="115000"/>
                        </a:lnSpc>
                        <a:spcAft>
                          <a:spcPts val="0"/>
                        </a:spcAft>
                      </a:pPr>
                      <a:r>
                        <a:rPr lang="fr-FR" sz="1600" dirty="0">
                          <a:effectLst/>
                        </a:rPr>
                        <a:t> (an XII-1816)</a:t>
                      </a:r>
                      <a:endParaRPr lang="fr-FR" sz="1600" dirty="0">
                        <a:effectLst/>
                        <a:latin typeface="Calibri"/>
                        <a:ea typeface="Calibri"/>
                        <a:cs typeface="Times New Roman"/>
                      </a:endParaRPr>
                    </a:p>
                  </a:txBody>
                  <a:tcPr marL="57501" marR="57501" marT="0" marB="0"/>
                </a:tc>
              </a:tr>
              <a:tr h="281128">
                <a:tc>
                  <a:txBody>
                    <a:bodyPr/>
                    <a:lstStyle/>
                    <a:p>
                      <a:pPr algn="ctr">
                        <a:lnSpc>
                          <a:spcPct val="115000"/>
                        </a:lnSpc>
                        <a:spcAft>
                          <a:spcPts val="0"/>
                        </a:spcAft>
                      </a:pPr>
                      <a:r>
                        <a:rPr lang="fr-FR" sz="1600">
                          <a:effectLst/>
                        </a:rPr>
                        <a:t>↓</a:t>
                      </a:r>
                      <a:endParaRPr lang="fr-FR" sz="160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a:effectLst/>
                        </a:rPr>
                        <a:t> </a:t>
                      </a:r>
                      <a:endParaRPr lang="fr-FR" sz="160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a:effectLst/>
                        </a:rPr>
                        <a:t> </a:t>
                      </a:r>
                      <a:endParaRPr lang="fr-FR" sz="160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a:effectLst/>
                        </a:rPr>
                        <a:t> </a:t>
                      </a:r>
                      <a:endParaRPr lang="fr-FR" sz="160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a:effectLst/>
                        </a:rPr>
                        <a:t>↓</a:t>
                      </a:r>
                      <a:endParaRPr lang="fr-FR" sz="1600">
                        <a:effectLst/>
                        <a:latin typeface="Calibri"/>
                        <a:ea typeface="Calibri"/>
                        <a:cs typeface="Times New Roman"/>
                      </a:endParaRPr>
                    </a:p>
                  </a:txBody>
                  <a:tcPr marL="57501" marR="57501" marT="0" marB="0"/>
                </a:tc>
              </a:tr>
              <a:tr h="845351">
                <a:tc>
                  <a:txBody>
                    <a:bodyPr/>
                    <a:lstStyle/>
                    <a:p>
                      <a:pPr algn="ctr">
                        <a:lnSpc>
                          <a:spcPct val="115000"/>
                        </a:lnSpc>
                        <a:spcAft>
                          <a:spcPts val="0"/>
                        </a:spcAft>
                      </a:pPr>
                      <a:r>
                        <a:rPr lang="fr-FR" sz="1600">
                          <a:effectLst/>
                        </a:rPr>
                        <a:t>Jean-Joseph </a:t>
                      </a:r>
                      <a:r>
                        <a:rPr lang="fr-FR" sz="1600" smtClean="0">
                          <a:effectLst/>
                        </a:rPr>
                        <a:t>MADRU </a:t>
                      </a:r>
                      <a:endParaRPr lang="fr-FR" sz="1600">
                        <a:effectLst/>
                      </a:endParaRPr>
                    </a:p>
                    <a:p>
                      <a:pPr algn="ctr">
                        <a:lnSpc>
                          <a:spcPct val="115000"/>
                        </a:lnSpc>
                        <a:spcAft>
                          <a:spcPts val="0"/>
                        </a:spcAft>
                      </a:pPr>
                      <a:r>
                        <a:rPr lang="fr-FR" sz="1600" dirty="0">
                          <a:effectLst/>
                        </a:rPr>
                        <a:t>(1841- )</a:t>
                      </a:r>
                      <a:endParaRPr lang="fr-FR" sz="1600" dirty="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a:effectLst/>
                        </a:rPr>
                        <a:t> </a:t>
                      </a:r>
                      <a:endParaRPr lang="fr-FR" sz="160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a:effectLst/>
                        </a:rPr>
                        <a:t> </a:t>
                      </a:r>
                      <a:endParaRPr lang="fr-FR" sz="160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a:effectLst/>
                        </a:rPr>
                        <a:t> </a:t>
                      </a:r>
                      <a:endParaRPr lang="fr-FR" sz="160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dirty="0" smtClean="0">
                          <a:effectLst/>
                        </a:rPr>
                        <a:t>Jean-Nicolas </a:t>
                      </a:r>
                      <a:r>
                        <a:rPr lang="fr-FR" sz="1600" dirty="0">
                          <a:effectLst/>
                        </a:rPr>
                        <a:t>VAUTHIER</a:t>
                      </a:r>
                    </a:p>
                    <a:p>
                      <a:pPr algn="ctr">
                        <a:lnSpc>
                          <a:spcPct val="115000"/>
                        </a:lnSpc>
                        <a:spcAft>
                          <a:spcPts val="0"/>
                        </a:spcAft>
                      </a:pPr>
                      <a:r>
                        <a:rPr lang="fr-FR" sz="1600" dirty="0">
                          <a:effectLst/>
                        </a:rPr>
                        <a:t>(1841- )</a:t>
                      </a:r>
                      <a:endParaRPr lang="fr-FR" sz="1600" dirty="0">
                        <a:effectLst/>
                        <a:latin typeface="Calibri"/>
                        <a:ea typeface="Calibri"/>
                        <a:cs typeface="Times New Roman"/>
                      </a:endParaRPr>
                    </a:p>
                  </a:txBody>
                  <a:tcPr marL="57501" marR="57501" marT="0" marB="0"/>
                </a:tc>
              </a:tr>
              <a:tr h="281128">
                <a:tc>
                  <a:txBody>
                    <a:bodyPr/>
                    <a:lstStyle/>
                    <a:p>
                      <a:pPr algn="ctr">
                        <a:lnSpc>
                          <a:spcPct val="115000"/>
                        </a:lnSpc>
                        <a:spcAft>
                          <a:spcPts val="0"/>
                        </a:spcAft>
                      </a:pPr>
                      <a:r>
                        <a:rPr lang="fr-FR" sz="1600">
                          <a:effectLst/>
                        </a:rPr>
                        <a:t>↓</a:t>
                      </a:r>
                      <a:endParaRPr lang="fr-FR" sz="160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a:effectLst/>
                        </a:rPr>
                        <a:t> </a:t>
                      </a:r>
                      <a:endParaRPr lang="fr-FR" sz="160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a:effectLst/>
                        </a:rPr>
                        <a:t> </a:t>
                      </a:r>
                      <a:endParaRPr lang="fr-FR" sz="160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a:effectLst/>
                        </a:rPr>
                        <a:t> </a:t>
                      </a:r>
                      <a:endParaRPr lang="fr-FR" sz="160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a:effectLst/>
                        </a:rPr>
                        <a:t>↓</a:t>
                      </a:r>
                      <a:endParaRPr lang="fr-FR" sz="1600">
                        <a:effectLst/>
                        <a:latin typeface="Calibri"/>
                        <a:ea typeface="Calibri"/>
                        <a:cs typeface="Times New Roman"/>
                      </a:endParaRPr>
                    </a:p>
                  </a:txBody>
                  <a:tcPr marL="57501" marR="57501" marT="0" marB="0"/>
                </a:tc>
              </a:tr>
              <a:tr h="845351">
                <a:tc>
                  <a:txBody>
                    <a:bodyPr/>
                    <a:lstStyle/>
                    <a:p>
                      <a:pPr algn="ctr">
                        <a:lnSpc>
                          <a:spcPct val="115000"/>
                        </a:lnSpc>
                        <a:spcAft>
                          <a:spcPts val="0"/>
                        </a:spcAft>
                      </a:pPr>
                      <a:r>
                        <a:rPr lang="fr-FR" sz="1600">
                          <a:effectLst/>
                        </a:rPr>
                        <a:t>Marie-Joséphine MADRU </a:t>
                      </a:r>
                    </a:p>
                    <a:p>
                      <a:pPr algn="ctr">
                        <a:lnSpc>
                          <a:spcPct val="115000"/>
                        </a:lnSpc>
                        <a:spcAft>
                          <a:spcPts val="0"/>
                        </a:spcAft>
                      </a:pPr>
                      <a:r>
                        <a:rPr lang="fr-FR" sz="1600">
                          <a:effectLst/>
                        </a:rPr>
                        <a:t>(1873-1964)</a:t>
                      </a:r>
                      <a:endParaRPr lang="fr-FR" sz="160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a:effectLst/>
                        </a:rPr>
                        <a:t> </a:t>
                      </a:r>
                      <a:endParaRPr lang="fr-FR" sz="160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a:effectLst/>
                        </a:rPr>
                        <a:t> </a:t>
                      </a:r>
                      <a:endParaRPr lang="fr-FR" sz="160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a:effectLst/>
                        </a:rPr>
                        <a:t> </a:t>
                      </a:r>
                      <a:endParaRPr lang="fr-FR" sz="1600">
                        <a:effectLst/>
                        <a:latin typeface="Calibri"/>
                        <a:ea typeface="Calibri"/>
                        <a:cs typeface="Times New Roman"/>
                      </a:endParaRPr>
                    </a:p>
                  </a:txBody>
                  <a:tcPr marL="57501" marR="57501" marT="0" marB="0"/>
                </a:tc>
                <a:tc>
                  <a:txBody>
                    <a:bodyPr/>
                    <a:lstStyle/>
                    <a:p>
                      <a:pPr algn="ctr">
                        <a:lnSpc>
                          <a:spcPct val="115000"/>
                        </a:lnSpc>
                        <a:spcAft>
                          <a:spcPts val="0"/>
                        </a:spcAft>
                      </a:pPr>
                      <a:r>
                        <a:rPr lang="fr-FR" sz="1600" dirty="0">
                          <a:effectLst/>
                        </a:rPr>
                        <a:t>Marie Hortense VAUTHIER</a:t>
                      </a:r>
                    </a:p>
                    <a:p>
                      <a:pPr algn="ctr">
                        <a:lnSpc>
                          <a:spcPct val="115000"/>
                        </a:lnSpc>
                        <a:spcAft>
                          <a:spcPts val="0"/>
                        </a:spcAft>
                      </a:pPr>
                      <a:r>
                        <a:rPr lang="fr-FR" sz="1600" dirty="0">
                          <a:effectLst/>
                        </a:rPr>
                        <a:t>(1873-1909)</a:t>
                      </a:r>
                      <a:endParaRPr lang="fr-FR" sz="1600" dirty="0">
                        <a:effectLst/>
                        <a:latin typeface="Calibri"/>
                        <a:ea typeface="Calibri"/>
                        <a:cs typeface="Times New Roman"/>
                      </a:endParaRPr>
                    </a:p>
                  </a:txBody>
                  <a:tcPr marL="57501" marR="57501" marT="0" marB="0"/>
                </a:tc>
              </a:tr>
            </a:tbl>
          </a:graphicData>
        </a:graphic>
      </p:graphicFrame>
      <p:sp>
        <p:nvSpPr>
          <p:cNvPr id="4" name="Rectangle 1"/>
          <p:cNvSpPr>
            <a:spLocks noChangeArrowheads="1"/>
          </p:cNvSpPr>
          <p:nvPr/>
        </p:nvSpPr>
        <p:spPr bwMode="auto">
          <a:xfrm>
            <a:off x="1122363" y="1549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88972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4082"/>
          </a:xfrm>
        </p:spPr>
        <p:txBody>
          <a:bodyPr>
            <a:normAutofit fontScale="90000"/>
          </a:bodyPr>
          <a:lstStyle/>
          <a:p>
            <a:r>
              <a:rPr lang="fr-FR" dirty="0" smtClean="0"/>
              <a:t>Hier et aujourd’hui.</a:t>
            </a:r>
            <a:endParaRPr lang="fr-FR" dirty="0"/>
          </a:p>
        </p:txBody>
      </p:sp>
      <p:pic>
        <p:nvPicPr>
          <p:cNvPr id="5" name="Picture 2" descr="carte postale ancienne: CPA Mandray, Mairie et Ecole du Centr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51520" y="908720"/>
            <a:ext cx="4812639" cy="31340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4298527" y="3356992"/>
            <a:ext cx="4240065" cy="3030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84711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492896"/>
            <a:ext cx="8229600" cy="1143000"/>
          </a:xfrm>
        </p:spPr>
        <p:txBody>
          <a:bodyPr>
            <a:normAutofit fontScale="90000"/>
          </a:bodyPr>
          <a:lstStyle/>
          <a:p>
            <a:r>
              <a:rPr lang="fr-FR" dirty="0" smtClean="0"/>
              <a:t>Quelques illustrations du parcours d’un bagnard.</a:t>
            </a:r>
            <a:endParaRPr lang="fr-FR" dirty="0"/>
          </a:p>
        </p:txBody>
      </p:sp>
    </p:spTree>
    <p:extLst>
      <p:ext uri="{BB962C8B-B14F-4D97-AF65-F5344CB8AC3E}">
        <p14:creationId xmlns:p14="http://schemas.microsoft.com/office/powerpoint/2010/main" val="28062761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images-02.delcampe-static.net/img_large/auction/000/293/389/654_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48680"/>
            <a:ext cx="842962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1478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188640"/>
            <a:ext cx="4367419"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0292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81" y="322578"/>
            <a:ext cx="8937307" cy="566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9401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942" y="548680"/>
            <a:ext cx="8889712"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092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76672"/>
            <a:ext cx="8319693"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2521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g-1-small580.jpg (580×3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29" y="908720"/>
            <a:ext cx="8891069"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5713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rmAutofit fontScale="90000"/>
          </a:bodyPr>
          <a:lstStyle/>
          <a:p>
            <a:r>
              <a:rPr lang="fr-FR" dirty="0" smtClean="0"/>
              <a:t>Quai des Iles du Salut.</a:t>
            </a:r>
            <a:endParaRPr lang="fr-FR"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1864" y="1029738"/>
            <a:ext cx="8206599" cy="5567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3395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p5.storage.canalblog.com/52/18/1108848/85579679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76672"/>
            <a:ext cx="8676424" cy="5788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6818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lahulotte-guyane.fr/albumsPhoto/iles/1/grande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0648"/>
            <a:ext cx="8496944" cy="6358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515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50106"/>
          </a:xfrm>
        </p:spPr>
        <p:txBody>
          <a:bodyPr>
            <a:normAutofit fontScale="90000"/>
          </a:bodyPr>
          <a:lstStyle/>
          <a:p>
            <a:r>
              <a:rPr lang="fr-FR" sz="3600" dirty="0"/>
              <a:t>Le Petit Parisien du </a:t>
            </a:r>
            <a:r>
              <a:rPr lang="fr-FR" sz="3600" dirty="0" smtClean="0"/>
              <a:t>9/01/1909.</a:t>
            </a:r>
            <a:br>
              <a:rPr lang="fr-FR" sz="3600" dirty="0" smtClean="0"/>
            </a:br>
            <a:r>
              <a:rPr lang="fr-FR" sz="2700" dirty="0" smtClean="0"/>
              <a:t>(</a:t>
            </a:r>
            <a:r>
              <a:rPr lang="fr-FR" sz="2700" dirty="0" err="1" smtClean="0"/>
              <a:t>Gallica</a:t>
            </a:r>
            <a:r>
              <a:rPr lang="fr-FR" sz="2700" dirty="0" smtClean="0"/>
              <a:t> BNF) </a:t>
            </a:r>
            <a:endParaRPr lang="fr-FR" sz="2700" dirty="0"/>
          </a:p>
        </p:txBody>
      </p:sp>
      <p:sp>
        <p:nvSpPr>
          <p:cNvPr id="4" name="Espace réservé du contenu 3"/>
          <p:cNvSpPr>
            <a:spLocks noGrp="1"/>
          </p:cNvSpPr>
          <p:nvPr>
            <p:ph sz="half" idx="2"/>
          </p:nvPr>
        </p:nvSpPr>
        <p:spPr>
          <a:xfrm>
            <a:off x="4644008" y="1556792"/>
            <a:ext cx="4038600" cy="4525963"/>
          </a:xfrm>
        </p:spPr>
        <p:txBody>
          <a:bodyPr>
            <a:normAutofit fontScale="55000" lnSpcReduction="20000"/>
          </a:bodyPr>
          <a:lstStyle/>
          <a:p>
            <a:r>
              <a:rPr lang="fr-FR" dirty="0" smtClean="0"/>
              <a:t>Saint </a:t>
            </a:r>
            <a:r>
              <a:rPr lang="fr-FR" dirty="0" err="1"/>
              <a:t>Dié</a:t>
            </a:r>
            <a:r>
              <a:rPr lang="fr-FR" dirty="0"/>
              <a:t> 8 </a:t>
            </a:r>
            <a:r>
              <a:rPr lang="fr-FR" dirty="0" smtClean="0"/>
              <a:t>janvier</a:t>
            </a:r>
          </a:p>
          <a:p>
            <a:endParaRPr lang="fr-FR" dirty="0"/>
          </a:p>
          <a:p>
            <a:r>
              <a:rPr lang="fr-FR" dirty="0"/>
              <a:t> Emile BONABÉ de </a:t>
            </a:r>
            <a:r>
              <a:rPr lang="fr-FR" dirty="0" err="1"/>
              <a:t>Mandray</a:t>
            </a:r>
            <a:r>
              <a:rPr lang="fr-FR" dirty="0"/>
              <a:t> ne vivait pas en très bonne intelligence avec sa femme, Hortense VAUTHIER. Hier il l’a tuée à coups de gourdin dans un accès d’ivresse</a:t>
            </a:r>
            <a:r>
              <a:rPr lang="fr-FR" dirty="0" smtClean="0"/>
              <a:t>.</a:t>
            </a:r>
          </a:p>
          <a:p>
            <a:endParaRPr lang="fr-FR" dirty="0"/>
          </a:p>
          <a:p>
            <a:r>
              <a:rPr lang="fr-FR" dirty="0"/>
              <a:t>Les parents d’Hortense VAUTHIER qui se doutaient du drame avertirent le maire de </a:t>
            </a:r>
            <a:r>
              <a:rPr lang="fr-FR" dirty="0" err="1"/>
              <a:t>Mandray</a:t>
            </a:r>
            <a:r>
              <a:rPr lang="fr-FR" dirty="0"/>
              <a:t> qui se rendit chez BONABÉ, où il découvrit sous la cheminée, la victime recouverte d’un sac et baignant dans une mare de sang</a:t>
            </a:r>
            <a:r>
              <a:rPr lang="fr-FR" dirty="0" smtClean="0"/>
              <a:t>.</a:t>
            </a:r>
          </a:p>
          <a:p>
            <a:r>
              <a:rPr lang="fr-FR" dirty="0" smtClean="0"/>
              <a:t>La </a:t>
            </a:r>
            <a:r>
              <a:rPr lang="fr-FR" dirty="0"/>
              <a:t>gendarmerie de Fraize a arrêté BONABÉ qui était couché, ivre-mort</a:t>
            </a:r>
            <a:r>
              <a:rPr lang="fr-FR" dirty="0" smtClean="0"/>
              <a:t>.</a:t>
            </a:r>
          </a:p>
          <a:p>
            <a:endParaRPr lang="fr-FR" dirty="0"/>
          </a:p>
          <a:p>
            <a:r>
              <a:rPr lang="fr-FR" dirty="0"/>
              <a:t>Le juge d’instruction a fait subir ce matin à BONABÉ un interrogatoire d’identité</a:t>
            </a:r>
            <a:r>
              <a:rPr lang="fr-FR" dirty="0" smtClean="0"/>
              <a:t>.</a:t>
            </a:r>
          </a:p>
          <a:p>
            <a:endParaRPr lang="fr-FR" dirty="0"/>
          </a:p>
          <a:p>
            <a:r>
              <a:rPr lang="fr-FR" dirty="0" smtClean="0"/>
              <a:t>On </a:t>
            </a:r>
            <a:r>
              <a:rPr lang="fr-FR" dirty="0"/>
              <a:t>attend au parquet les résultats de l’autopsie de la victime ».</a:t>
            </a:r>
          </a:p>
          <a:p>
            <a:endParaRPr lang="fr-FR" dirty="0"/>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39552" y="1916832"/>
            <a:ext cx="4038600" cy="1211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234282"/>
            <a:ext cx="4018996" cy="228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62509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upload.wikimedia.org/wikipedia/commons/thumb/f/fe/Le_bagne%2C_%C3%AEles_du_Salut.JPG/800px-Le_bagne%2C_%C3%AEles_du_Salu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151015"/>
            <a:ext cx="4392488" cy="6599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4867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Saint-Laurent du Maroni. Camp de la transportation.</a:t>
            </a:r>
            <a:endParaRPr lang="fr-FR"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7687" y="1910556"/>
            <a:ext cx="8048625"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60875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0.storage.canalblog.com/00/58/1108848/85559756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6632"/>
            <a:ext cx="8365137" cy="612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9282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p0.storage.canalblog.com/02/80/1108848/85559506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83" y="980728"/>
            <a:ext cx="8933319"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6147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p7.storage.canalblog.com/78/43/1108848/85726085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908720"/>
            <a:ext cx="8612459" cy="3532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3360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p1.storage.canalblog.com/14/96/1108848/85728735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104" y="764703"/>
            <a:ext cx="8682392" cy="5741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645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descendants.</a:t>
            </a:r>
            <a:endParaRPr lang="fr-FR" dirty="0"/>
          </a:p>
        </p:txBody>
      </p:sp>
      <p:sp>
        <p:nvSpPr>
          <p:cNvPr id="3" name="Espace réservé du contenu 2"/>
          <p:cNvSpPr>
            <a:spLocks noGrp="1"/>
          </p:cNvSpPr>
          <p:nvPr>
            <p:ph idx="1"/>
          </p:nvPr>
        </p:nvSpPr>
        <p:spPr>
          <a:xfrm>
            <a:off x="457200" y="1196752"/>
            <a:ext cx="8229600" cy="5112568"/>
          </a:xfrm>
        </p:spPr>
        <p:txBody>
          <a:bodyPr>
            <a:normAutofit fontScale="85000" lnSpcReduction="20000"/>
          </a:bodyPr>
          <a:lstStyle/>
          <a:p>
            <a:r>
              <a:rPr lang="fr-FR" dirty="0" smtClean="0"/>
              <a:t>Le fils Albert (1902-1974):</a:t>
            </a:r>
          </a:p>
          <a:p>
            <a:pPr lvl="1"/>
            <a:r>
              <a:rPr lang="fr-FR" dirty="0" smtClean="0"/>
              <a:t>Élevé dans la famille de sa mère.</a:t>
            </a:r>
          </a:p>
          <a:p>
            <a:pPr lvl="1"/>
            <a:r>
              <a:rPr lang="fr-FR" dirty="0" smtClean="0"/>
              <a:t>Connu comme MATHIS à l’école. Choisira ensuite BONABÉ.</a:t>
            </a:r>
          </a:p>
          <a:p>
            <a:pPr lvl="1"/>
            <a:r>
              <a:rPr lang="fr-FR" dirty="0" smtClean="0"/>
              <a:t>Pensait son père disparu après le divorce.</a:t>
            </a:r>
          </a:p>
          <a:p>
            <a:pPr lvl="1"/>
            <a:r>
              <a:rPr lang="fr-FR" dirty="0" smtClean="0"/>
              <a:t>Ne connaissait les membres de la famille BONABÉ.</a:t>
            </a:r>
          </a:p>
          <a:p>
            <a:pPr marL="457200" lvl="1" indent="0">
              <a:buNone/>
            </a:pPr>
            <a:endParaRPr lang="fr-FR" dirty="0" smtClean="0"/>
          </a:p>
          <a:p>
            <a:r>
              <a:rPr lang="fr-FR" dirty="0" smtClean="0"/>
              <a:t>Le petit-fils André (1931-2008):</a:t>
            </a:r>
          </a:p>
          <a:p>
            <a:pPr lvl="1"/>
            <a:r>
              <a:rPr lang="fr-FR" dirty="0" smtClean="0"/>
              <a:t>Marin; habitait près de Draguignan.</a:t>
            </a:r>
          </a:p>
          <a:p>
            <a:pPr lvl="1"/>
            <a:r>
              <a:rPr lang="fr-FR" dirty="0" smtClean="0"/>
              <a:t>Ignorait complètement le drame.</a:t>
            </a:r>
          </a:p>
          <a:p>
            <a:pPr lvl="1"/>
            <a:r>
              <a:rPr lang="fr-FR" dirty="0" smtClean="0"/>
              <a:t>A rencontré une cousine qui ne lui a rien révélé.</a:t>
            </a:r>
          </a:p>
          <a:p>
            <a:pPr marL="457200" lvl="1" indent="0">
              <a:buNone/>
            </a:pPr>
            <a:endParaRPr lang="fr-FR" dirty="0" smtClean="0"/>
          </a:p>
          <a:p>
            <a:r>
              <a:rPr lang="fr-FR" dirty="0" smtClean="0"/>
              <a:t>L’arrière-petit-fils Marc (1963-1981):</a:t>
            </a:r>
          </a:p>
          <a:p>
            <a:pPr lvl="1"/>
            <a:r>
              <a:rPr lang="fr-FR" dirty="0" smtClean="0"/>
              <a:t> Décédé dans un accident de voiture.</a:t>
            </a:r>
          </a:p>
          <a:p>
            <a:pPr lvl="1"/>
            <a:endParaRPr lang="fr-FR" dirty="0"/>
          </a:p>
        </p:txBody>
      </p:sp>
    </p:spTree>
    <p:extLst>
      <p:ext uri="{BB962C8B-B14F-4D97-AF65-F5344CB8AC3E}">
        <p14:creationId xmlns:p14="http://schemas.microsoft.com/office/powerpoint/2010/main" val="507693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Petit Parisien du </a:t>
            </a:r>
            <a:r>
              <a:rPr lang="fr-FR" dirty="0" smtClean="0"/>
              <a:t>8/01/1909 </a:t>
            </a:r>
            <a:endParaRPr lang="fr-FR" dirty="0"/>
          </a:p>
        </p:txBody>
      </p:sp>
      <p:sp>
        <p:nvSpPr>
          <p:cNvPr id="4" name="Espace réservé du contenu 3"/>
          <p:cNvSpPr>
            <a:spLocks noGrp="1"/>
          </p:cNvSpPr>
          <p:nvPr>
            <p:ph sz="half" idx="2"/>
          </p:nvPr>
        </p:nvSpPr>
        <p:spPr/>
        <p:txBody>
          <a:bodyPr>
            <a:normAutofit fontScale="62500" lnSpcReduction="20000"/>
          </a:bodyPr>
          <a:lstStyle/>
          <a:p>
            <a:r>
              <a:rPr lang="fr-FR" dirty="0"/>
              <a:t>Un mari assomme  sa femme</a:t>
            </a:r>
          </a:p>
          <a:p>
            <a:r>
              <a:rPr lang="fr-FR" dirty="0"/>
              <a:t>Besançon 7 janvier.</a:t>
            </a:r>
          </a:p>
          <a:p>
            <a:r>
              <a:rPr lang="fr-FR" dirty="0"/>
              <a:t> Emile BONABÉ de </a:t>
            </a:r>
            <a:r>
              <a:rPr lang="fr-FR" dirty="0" err="1"/>
              <a:t>Mandray</a:t>
            </a:r>
            <a:r>
              <a:rPr lang="fr-FR" dirty="0"/>
              <a:t> ne vivait pas en très bonne intelligence avec sa femme, Hortense VAUTHIER. Hier il l’a tuée à coups de gourdin dans un accès d’ivresse.</a:t>
            </a:r>
          </a:p>
          <a:p>
            <a:r>
              <a:rPr lang="fr-FR" dirty="0"/>
              <a:t>Les parents d’Hortense VAUTHIER qui se doutaient du drame avertirent le maire de </a:t>
            </a:r>
            <a:r>
              <a:rPr lang="fr-FR" dirty="0" err="1"/>
              <a:t>Mandray</a:t>
            </a:r>
            <a:r>
              <a:rPr lang="fr-FR" dirty="0"/>
              <a:t> qui se rendit chez BONABÉ, où il découvrit sous la cheminée, la victime recouverte d’un sac et baignant dans une mare de sang.</a:t>
            </a:r>
          </a:p>
          <a:p>
            <a:r>
              <a:rPr lang="fr-FR" dirty="0"/>
              <a:t>La gendarmerie de Fraize a arrêté BONABÉ qui était couché, ivre-mort.</a:t>
            </a:r>
          </a:p>
          <a:p>
            <a:endParaRPr lang="fr-FR" dirty="0"/>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2373190"/>
            <a:ext cx="4038600" cy="2979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0157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11760" y="2492896"/>
            <a:ext cx="6044208" cy="930027"/>
          </a:xfrm>
        </p:spPr>
        <p:txBody>
          <a:bodyPr/>
          <a:lstStyle/>
          <a:p>
            <a:r>
              <a:rPr lang="fr-FR" dirty="0" smtClean="0"/>
              <a:t>Qui est ce </a:t>
            </a:r>
            <a:r>
              <a:rPr lang="fr-FR" dirty="0" err="1" smtClean="0"/>
              <a:t>Bonabé</a:t>
            </a:r>
            <a:r>
              <a:rPr lang="fr-FR" dirty="0" smtClean="0"/>
              <a:t>?</a:t>
            </a:r>
            <a:endParaRPr lang="fr-FR" dirty="0"/>
          </a:p>
        </p:txBody>
      </p:sp>
    </p:spTree>
    <p:extLst>
      <p:ext uri="{BB962C8B-B14F-4D97-AF65-F5344CB8AC3E}">
        <p14:creationId xmlns:p14="http://schemas.microsoft.com/office/powerpoint/2010/main" val="4174253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76672"/>
            <a:ext cx="8229600" cy="5976664"/>
          </a:xfrm>
        </p:spPr>
        <p:txBody>
          <a:bodyPr>
            <a:normAutofit fontScale="77500" lnSpcReduction="20000"/>
          </a:bodyPr>
          <a:lstStyle/>
          <a:p>
            <a:pPr>
              <a:lnSpc>
                <a:spcPct val="120000"/>
              </a:lnSpc>
            </a:pPr>
            <a:r>
              <a:rPr lang="fr-FR" dirty="0" smtClean="0"/>
              <a:t>Né le 29/03/1877 aux Basses </a:t>
            </a:r>
            <a:r>
              <a:rPr lang="fr-FR" dirty="0" err="1" smtClean="0"/>
              <a:t>Lingouttes</a:t>
            </a:r>
            <a:r>
              <a:rPr lang="fr-FR" dirty="0" smtClean="0"/>
              <a:t> (</a:t>
            </a:r>
            <a:r>
              <a:rPr lang="fr-FR" dirty="0" err="1" smtClean="0"/>
              <a:t>Mandray</a:t>
            </a:r>
            <a:r>
              <a:rPr lang="fr-FR" dirty="0" smtClean="0"/>
              <a:t>).</a:t>
            </a:r>
          </a:p>
          <a:p>
            <a:pPr>
              <a:lnSpc>
                <a:spcPct val="120000"/>
              </a:lnSpc>
            </a:pPr>
            <a:r>
              <a:rPr lang="fr-FR" dirty="0"/>
              <a:t>Accident de révolver 10/1897 </a:t>
            </a:r>
            <a:r>
              <a:rPr lang="fr-FR" sz="2800" i="1" dirty="0"/>
              <a:t>(L’Est Républicain 30/10/1897</a:t>
            </a:r>
            <a:r>
              <a:rPr lang="fr-FR" sz="2800" i="1" dirty="0" smtClean="0"/>
              <a:t>).</a:t>
            </a:r>
            <a:endParaRPr lang="fr-FR" sz="2800" i="1" dirty="0"/>
          </a:p>
          <a:p>
            <a:pPr>
              <a:lnSpc>
                <a:spcPct val="120000"/>
              </a:lnSpc>
            </a:pPr>
            <a:r>
              <a:rPr lang="fr-FR" dirty="0"/>
              <a:t>Service militaire </a:t>
            </a:r>
            <a:r>
              <a:rPr lang="fr-FR" sz="2800" i="1" dirty="0"/>
              <a:t>à voir</a:t>
            </a:r>
            <a:r>
              <a:rPr lang="fr-FR" dirty="0" smtClean="0"/>
              <a:t>.</a:t>
            </a:r>
          </a:p>
          <a:p>
            <a:pPr>
              <a:lnSpc>
                <a:spcPct val="120000"/>
              </a:lnSpc>
            </a:pPr>
            <a:r>
              <a:rPr lang="fr-FR" dirty="0" smtClean="0"/>
              <a:t>Vit chez ses parents à la </a:t>
            </a:r>
            <a:r>
              <a:rPr lang="fr-FR" dirty="0" err="1" smtClean="0"/>
              <a:t>Béhouille</a:t>
            </a:r>
            <a:r>
              <a:rPr lang="fr-FR" dirty="0" smtClean="0"/>
              <a:t>, cultivateur </a:t>
            </a:r>
            <a:r>
              <a:rPr lang="fr-FR" sz="2800" i="1" dirty="0" smtClean="0"/>
              <a:t>(recensement 1901).</a:t>
            </a:r>
          </a:p>
          <a:p>
            <a:pPr>
              <a:lnSpc>
                <a:spcPct val="120000"/>
              </a:lnSpc>
            </a:pPr>
            <a:r>
              <a:rPr lang="fr-FR" dirty="0" smtClean="0"/>
              <a:t>Mariage avec Marie Irma Mathis le 26/07/1901.</a:t>
            </a:r>
          </a:p>
          <a:p>
            <a:pPr>
              <a:lnSpc>
                <a:spcPct val="120000"/>
              </a:lnSpc>
            </a:pPr>
            <a:r>
              <a:rPr lang="fr-FR" dirty="0" smtClean="0"/>
              <a:t>Naissance d’un fils Albert Marie le 6/06/1902 (+1974).</a:t>
            </a:r>
          </a:p>
          <a:p>
            <a:pPr>
              <a:lnSpc>
                <a:spcPct val="120000"/>
              </a:lnSpc>
            </a:pPr>
            <a:r>
              <a:rPr lang="fr-FR" dirty="0" smtClean="0"/>
              <a:t>Divorce le 31/07/1903.  </a:t>
            </a:r>
            <a:r>
              <a:rPr lang="fr-FR" i="1" dirty="0" smtClean="0"/>
              <a:t>(Jaloux </a:t>
            </a:r>
            <a:r>
              <a:rPr lang="fr-FR" i="1" dirty="0"/>
              <a:t>et brutal, </a:t>
            </a:r>
            <a:r>
              <a:rPr lang="fr-FR" i="1" dirty="0" err="1"/>
              <a:t>Bonabé</a:t>
            </a:r>
            <a:r>
              <a:rPr lang="fr-FR" i="1" dirty="0"/>
              <a:t> se livra fréquemment à des violences graves sur sa femme. Au bout de dix-huit mois de vie commune, </a:t>
            </a:r>
            <a:r>
              <a:rPr lang="fr-FR" i="1" dirty="0" smtClean="0"/>
              <a:t>elle dût </a:t>
            </a:r>
            <a:r>
              <a:rPr lang="fr-FR" i="1" dirty="0"/>
              <a:t>introduire une demande en divorce  qui fut accueillie par le </a:t>
            </a:r>
            <a:r>
              <a:rPr lang="fr-FR" i="1" dirty="0" smtClean="0"/>
              <a:t>tribunal).</a:t>
            </a:r>
          </a:p>
          <a:p>
            <a:pPr>
              <a:lnSpc>
                <a:spcPct val="120000"/>
              </a:lnSpc>
            </a:pPr>
            <a:r>
              <a:rPr lang="fr-FR" dirty="0" smtClean="0"/>
              <a:t>Vit seul aux Basses </a:t>
            </a:r>
            <a:r>
              <a:rPr lang="fr-FR" dirty="0" err="1" smtClean="0"/>
              <a:t>Lingouttes</a:t>
            </a:r>
            <a:r>
              <a:rPr lang="fr-FR" dirty="0" smtClean="0"/>
              <a:t>, </a:t>
            </a:r>
            <a:r>
              <a:rPr lang="fr-FR" dirty="0"/>
              <a:t>menuisier </a:t>
            </a:r>
            <a:r>
              <a:rPr lang="fr-FR" dirty="0" smtClean="0"/>
              <a:t>  </a:t>
            </a:r>
            <a:r>
              <a:rPr lang="fr-FR" sz="2800" i="1" dirty="0" smtClean="0"/>
              <a:t>(recensement 1906).</a:t>
            </a:r>
          </a:p>
          <a:p>
            <a:pPr>
              <a:lnSpc>
                <a:spcPct val="120000"/>
              </a:lnSpc>
            </a:pPr>
            <a:r>
              <a:rPr lang="fr-FR" dirty="0" smtClean="0"/>
              <a:t>Mariage avec Marie Hortense Vauthier le 26/02/1908.</a:t>
            </a:r>
            <a:endParaRPr lang="fr-FR" dirty="0"/>
          </a:p>
        </p:txBody>
      </p:sp>
    </p:spTree>
    <p:extLst>
      <p:ext uri="{BB962C8B-B14F-4D97-AF65-F5344CB8AC3E}">
        <p14:creationId xmlns:p14="http://schemas.microsoft.com/office/powerpoint/2010/main" val="1897917967"/>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1636</TotalTime>
  <Words>2428</Words>
  <Application>Microsoft Office PowerPoint</Application>
  <PresentationFormat>Affichage à l'écran (4:3)</PresentationFormat>
  <Paragraphs>341</Paragraphs>
  <Slides>66</Slides>
  <Notes>7</Notes>
  <HiddenSlides>0</HiddenSlides>
  <MMClips>0</MMClips>
  <ScaleCrop>false</ScaleCrop>
  <HeadingPairs>
    <vt:vector size="4" baseType="variant">
      <vt:variant>
        <vt:lpstr>Thème</vt:lpstr>
      </vt:variant>
      <vt:variant>
        <vt:i4>1</vt:i4>
      </vt:variant>
      <vt:variant>
        <vt:lpstr>Titres des diapositives</vt:lpstr>
      </vt:variant>
      <vt:variant>
        <vt:i4>66</vt:i4>
      </vt:variant>
    </vt:vector>
  </HeadingPairs>
  <TitlesOfParts>
    <vt:vector size="67" baseType="lpstr">
      <vt:lpstr>Thème Office</vt:lpstr>
      <vt:lpstr>La maison du crime  ou  comment avancer dans une enquête.</vt:lpstr>
      <vt:lpstr>Présentation PowerPoint</vt:lpstr>
      <vt:lpstr>Présentation PowerPoint</vt:lpstr>
      <vt:lpstr>Présentation PowerPoint</vt:lpstr>
      <vt:lpstr>Hier et aujourd’hui.</vt:lpstr>
      <vt:lpstr>Le Petit Parisien du 9/01/1909. (Gallica BNF) </vt:lpstr>
      <vt:lpstr>Le Petit Parisien du 8/01/1909 </vt:lpstr>
      <vt:lpstr>Qui est ce Bonabé?</vt:lpstr>
      <vt:lpstr>Présentation PowerPoint</vt:lpstr>
      <vt:lpstr>Bonabé victime d’un « accident ».</vt:lpstr>
      <vt:lpstr>Mariage Bonabé Mathis.</vt:lpstr>
      <vt:lpstr>Divorce au bout de 2 ans…</vt:lpstr>
      <vt:lpstr>Mariage Bonabé Vauthier.</vt:lpstr>
      <vt:lpstr>Présentation PowerPoint</vt:lpstr>
      <vt:lpstr>Les journaux relatent ce crime.  (Geneanet;  Gallica; kiosque-lorrain.fr).</vt:lpstr>
      <vt:lpstr>Présentation PowerPoint</vt:lpstr>
      <vt:lpstr>Le Gaulois (Paris) 8/01/1909.</vt:lpstr>
      <vt:lpstr>Le couple.</vt:lpstr>
      <vt:lpstr>La découverte.</vt:lpstr>
      <vt:lpstr>Marie Vauthier</vt:lpstr>
      <vt:lpstr>Le chat est mort!</vt:lpstr>
      <vt:lpstr>L’arrestation.</vt:lpstr>
      <vt:lpstr>Procès et Jugement.</vt:lpstr>
      <vt:lpstr>Le déroulement des faits (résumé 1).</vt:lpstr>
      <vt:lpstr>Le déroulement des faits (résumé 2).</vt:lpstr>
      <vt:lpstr>Le déroulement des faits (résumé 3).</vt:lpstr>
      <vt:lpstr>Les expertises (1).</vt:lpstr>
      <vt:lpstr>Les expertises (2).</vt:lpstr>
      <vt:lpstr>Comportement de l’accusé.</vt:lpstr>
      <vt:lpstr>Le ministère public.</vt:lpstr>
      <vt:lpstr>La défense.</vt:lpstr>
      <vt:lpstr>Dix ans de travaux forcés. </vt:lpstr>
      <vt:lpstr>Bagne et bagnards</vt:lpstr>
      <vt:lpstr>Les bagnards.</vt:lpstr>
      <vt:lpstr>Classement.</vt:lpstr>
      <vt:lpstr>Présentation PowerPoint</vt:lpstr>
      <vt:lpstr>Bagne de Guyane.</vt:lpstr>
      <vt:lpstr>En Guyane. </vt:lpstr>
      <vt:lpstr>Classements de Bonabé.</vt:lpstr>
      <vt:lpstr>Présentation PowerPoint</vt:lpstr>
      <vt:lpstr>Classements</vt:lpstr>
      <vt:lpstr>Comportement.</vt:lpstr>
      <vt:lpstr>Présentation PowerPoint</vt:lpstr>
      <vt:lpstr>Présentation PowerPoint</vt:lpstr>
      <vt:lpstr>Présentation PowerPoint</vt:lpstr>
      <vt:lpstr>Présentation PowerPoint</vt:lpstr>
      <vt:lpstr>Dernière volonté du 19/02/1937,</vt:lpstr>
      <vt:lpstr>Présentation PowerPoint</vt:lpstr>
      <vt:lpstr>Présentation PowerPoint</vt:lpstr>
      <vt:lpstr>Quelques illustrations du parcours d’un bagnard.</vt:lpstr>
      <vt:lpstr>Présentation PowerPoint</vt:lpstr>
      <vt:lpstr>Présentation PowerPoint</vt:lpstr>
      <vt:lpstr>Présentation PowerPoint</vt:lpstr>
      <vt:lpstr>Présentation PowerPoint</vt:lpstr>
      <vt:lpstr>Présentation PowerPoint</vt:lpstr>
      <vt:lpstr>Présentation PowerPoint</vt:lpstr>
      <vt:lpstr>Quai des Iles du Salut.</vt:lpstr>
      <vt:lpstr>Présentation PowerPoint</vt:lpstr>
      <vt:lpstr>Présentation PowerPoint</vt:lpstr>
      <vt:lpstr>Présentation PowerPoint</vt:lpstr>
      <vt:lpstr>Saint-Laurent du Maroni. Camp de la transportation.</vt:lpstr>
      <vt:lpstr>Présentation PowerPoint</vt:lpstr>
      <vt:lpstr>Présentation PowerPoint</vt:lpstr>
      <vt:lpstr>Présentation PowerPoint</vt:lpstr>
      <vt:lpstr>Présentation PowerPoint</vt:lpstr>
      <vt:lpstr>Les descendants.</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Michel</dc:creator>
  <cp:lastModifiedBy>Michel</cp:lastModifiedBy>
  <cp:revision>120</cp:revision>
  <dcterms:created xsi:type="dcterms:W3CDTF">2015-04-11T05:58:37Z</dcterms:created>
  <dcterms:modified xsi:type="dcterms:W3CDTF">2016-04-08T19:10:36Z</dcterms:modified>
</cp:coreProperties>
</file>