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2" r:id="rId4"/>
    <p:sldId id="294" r:id="rId5"/>
    <p:sldId id="295" r:id="rId6"/>
    <p:sldId id="293" r:id="rId7"/>
    <p:sldId id="296" r:id="rId8"/>
    <p:sldId id="297" r:id="rId9"/>
    <p:sldId id="298" r:id="rId10"/>
    <p:sldId id="299" r:id="rId11"/>
    <p:sldId id="300" r:id="rId12"/>
    <p:sldId id="301" r:id="rId13"/>
    <p:sldId id="305" r:id="rId14"/>
    <p:sldId id="302" r:id="rId15"/>
    <p:sldId id="303" r:id="rId16"/>
    <p:sldId id="304" r:id="rId17"/>
    <p:sldId id="306" r:id="rId18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8420" autoAdjust="0"/>
  </p:normalViewPr>
  <p:slideViewPr>
    <p:cSldViewPr>
      <p:cViewPr>
        <p:scale>
          <a:sx n="90" d="100"/>
          <a:sy n="90" d="100"/>
        </p:scale>
        <p:origin x="-139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59C9-9F63-4801-B650-FBFBD8F60624}" type="datetimeFigureOut">
              <a:rPr lang="fr-FR" smtClean="0"/>
              <a:pPr/>
              <a:t>06/02/2023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FCB6E-5C39-4711-B096-3A5E5FAEA6B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3790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685800" y="2967120"/>
            <a:ext cx="7770960" cy="226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Le particularisme des « maisons » dans les Pyrénées Occidentales</a:t>
            </a:r>
          </a:p>
        </p:txBody>
      </p:sp>
      <p:sp>
        <p:nvSpPr>
          <p:cNvPr id="39" name="CustomShape 2"/>
          <p:cNvSpPr/>
          <p:nvPr/>
        </p:nvSpPr>
        <p:spPr>
          <a:xfrm>
            <a:off x="5652000" y="5446776"/>
            <a:ext cx="2118960" cy="100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Bernard LIAN</a:t>
            </a:r>
            <a:endParaRPr lang="fr-F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(11/02/2023)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40" name="Picture 2"/>
          <p:cNvPicPr/>
          <p:nvPr/>
        </p:nvPicPr>
        <p:blipFill>
          <a:blip r:embed="rId2" cstate="print"/>
          <a:stretch/>
        </p:blipFill>
        <p:spPr>
          <a:xfrm>
            <a:off x="179640" y="188640"/>
            <a:ext cx="2590920" cy="2776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Evolution du nom de la maison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9592" y="257012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nom de la maison ne change jamais,</a:t>
            </a:r>
          </a:p>
          <a:p>
            <a:endParaRPr lang="fr-FR" sz="2400" dirty="0" smtClean="0"/>
          </a:p>
          <a:p>
            <a:r>
              <a:rPr lang="fr-FR" sz="2400" dirty="0" smtClean="0"/>
              <a:t>Mais…</a:t>
            </a:r>
          </a:p>
          <a:p>
            <a:endParaRPr lang="fr-FR" sz="2400" dirty="0" smtClean="0"/>
          </a:p>
          <a:p>
            <a:r>
              <a:rPr lang="fr-FR" sz="2400" dirty="0" smtClean="0"/>
              <a:t>Peut-être utilisé pour d’autres maisons (de cadets).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Le droit de chaise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15616" y="257012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position d’aîné (e) assurait abri et nourriture pour ses vieux jours.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Maintien de la maison : le mariage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8032" y="198884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Mariages très souvent arrangés et minutieusement </a:t>
            </a:r>
            <a:r>
              <a:rPr lang="fr-FR" sz="2400" dirty="0" smtClean="0"/>
              <a:t>préparés</a:t>
            </a: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88032" y="2607295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 aîné (e) et un </a:t>
            </a:r>
            <a:r>
              <a:rPr lang="fr-FR" sz="2400" dirty="0" smtClean="0"/>
              <a:t>cadet</a:t>
            </a:r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88032" y="4293096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Mariages entre 2 aînés : </a:t>
            </a:r>
            <a:r>
              <a:rPr lang="fr-FR" sz="2400" dirty="0" smtClean="0"/>
              <a:t>rares</a:t>
            </a: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88032" y="318335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cadet vient obligatoirement chez un aîné </a:t>
            </a:r>
            <a:r>
              <a:rPr lang="fr-FR" sz="2400" dirty="0" smtClean="0"/>
              <a:t>(e)</a:t>
            </a:r>
            <a:endParaRPr lang="fr-FR" sz="24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88032" y="5487615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Disparition maison : malheur, mort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Maintien de la maison : le mariage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8032" y="1124744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« il est devenu gendre » - « elle est devenue belle-fille »</a:t>
            </a:r>
            <a:endParaRPr lang="fr-FR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213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6012160" y="2492896"/>
            <a:ext cx="100811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Mariages </a:t>
            </a: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croisés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92288" y="1988840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Ainé (e)                 	Cadet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923928" y="2276872"/>
            <a:ext cx="144016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592288" y="3399383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Cadet 	 		Ainé (e)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779912" y="3645024"/>
            <a:ext cx="144016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Contrat de Mariage</a:t>
            </a:r>
            <a:endParaRPr lang="fr-FR" sz="4400" b="1" spc="-1" dirty="0" smtClean="0">
              <a:solidFill>
                <a:srgbClr val="0070C0"/>
              </a:solidFill>
              <a:latin typeface="Calibri"/>
              <a:ea typeface="DejaVu San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2088" y="1988840"/>
            <a:ext cx="73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Mariage arrangé			Contrat de mariage</a:t>
            </a:r>
            <a:endParaRPr lang="fr-FR" sz="2400" dirty="0" smtClean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347864" y="2276872"/>
            <a:ext cx="1872208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44488" y="2535287"/>
            <a:ext cx="73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Dès le plus jeune âge</a:t>
            </a:r>
            <a:endParaRPr lang="fr-FR" sz="24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195736" y="397544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Mariages à l’essai fréquents</a:t>
            </a:r>
            <a:endParaRPr lang="fr-FR" sz="24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1753344" y="4830251"/>
            <a:ext cx="6419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Naissances enfants avant mariages</a:t>
            </a:r>
          </a:p>
          <a:p>
            <a:pPr algn="ctr"/>
            <a:r>
              <a:rPr lang="fr-FR" sz="2400" dirty="0" smtClean="0"/>
              <a:t>f</a:t>
            </a:r>
            <a:r>
              <a:rPr lang="fr-FR" sz="2400" dirty="0" smtClean="0"/>
              <a:t>réquents également</a:t>
            </a:r>
            <a:endParaRPr lang="fr-FR" sz="2400" dirty="0" smtClean="0"/>
          </a:p>
        </p:txBody>
      </p:sp>
      <p:sp>
        <p:nvSpPr>
          <p:cNvPr id="16" name="Flèche droite 15"/>
          <p:cNvSpPr/>
          <p:nvPr/>
        </p:nvSpPr>
        <p:spPr>
          <a:xfrm>
            <a:off x="1259632" y="3952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1259632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Contrat de Mariage</a:t>
            </a:r>
            <a:endParaRPr lang="fr-FR" sz="4400" b="1" spc="-1" dirty="0" smtClean="0">
              <a:solidFill>
                <a:srgbClr val="0070C0"/>
              </a:solidFill>
              <a:latin typeface="Calibri"/>
              <a:ea typeface="DejaVu San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99592" y="1052736"/>
            <a:ext cx="73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Naissances enfants avant mariages </a:t>
            </a:r>
            <a:r>
              <a:rPr lang="fr-FR" sz="2400" dirty="0" smtClean="0"/>
              <a:t>f</a:t>
            </a:r>
            <a:r>
              <a:rPr lang="fr-FR" sz="2400" dirty="0" smtClean="0"/>
              <a:t>réquents</a:t>
            </a:r>
            <a:endParaRPr lang="fr-F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361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508104" y="3140968"/>
            <a:ext cx="86409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07504" y="2924944"/>
            <a:ext cx="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La dot</a:t>
            </a:r>
            <a:endParaRPr lang="fr-FR" sz="4400" b="1" spc="-1" dirty="0" smtClean="0">
              <a:solidFill>
                <a:srgbClr val="0070C0"/>
              </a:solidFill>
              <a:latin typeface="Calibri"/>
              <a:ea typeface="DejaVu San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35696" y="116713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cadets </a:t>
            </a:r>
            <a:r>
              <a:rPr lang="fr-FR" sz="2400" dirty="0" smtClean="0"/>
              <a:t>uniquement apportent une dot </a:t>
            </a:r>
            <a:endParaRPr lang="fr-FR" sz="24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755576" y="174319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Plus importante pour une femme que pour un homme</a:t>
            </a:r>
            <a:endParaRPr lang="fr-FR" sz="2400" dirty="0" smtClean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572000" y="2492896"/>
            <a:ext cx="0" cy="3744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23528" y="314619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la femme 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	* </a:t>
            </a:r>
            <a:r>
              <a:rPr lang="fr-FR" sz="2400" dirty="0" smtClean="0"/>
              <a:t>le trousseau,</a:t>
            </a:r>
            <a:endParaRPr lang="fr-FR" sz="2400" dirty="0" smtClean="0"/>
          </a:p>
          <a:p>
            <a:r>
              <a:rPr lang="fr-FR" sz="2400" dirty="0" smtClean="0"/>
              <a:t>	* </a:t>
            </a:r>
            <a:r>
              <a:rPr lang="fr-FR" sz="2400" dirty="0" smtClean="0"/>
              <a:t>l’armoire,</a:t>
            </a:r>
            <a:endParaRPr lang="fr-FR" sz="2400" dirty="0" smtClean="0"/>
          </a:p>
          <a:p>
            <a:r>
              <a:rPr lang="fr-FR" sz="2400" dirty="0" smtClean="0"/>
              <a:t>	</a:t>
            </a:r>
          </a:p>
          <a:p>
            <a:r>
              <a:rPr lang="fr-FR" sz="2400" dirty="0" smtClean="0"/>
              <a:t>	* </a:t>
            </a:r>
            <a:r>
              <a:rPr lang="fr-FR" sz="2400" dirty="0" smtClean="0"/>
              <a:t>linge marqué.</a:t>
            </a:r>
            <a:endParaRPr lang="fr-FR" sz="2400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4788024" y="314619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l’homme 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	* </a:t>
            </a:r>
            <a:r>
              <a:rPr lang="fr-FR" sz="2400" dirty="0" smtClean="0"/>
              <a:t>pièces de linge,</a:t>
            </a:r>
            <a:endParaRPr lang="fr-FR" sz="2400" dirty="0" smtClean="0"/>
          </a:p>
          <a:p>
            <a:r>
              <a:rPr lang="fr-FR" sz="2400" dirty="0" smtClean="0"/>
              <a:t>	* </a:t>
            </a:r>
            <a:r>
              <a:rPr lang="fr-FR" sz="2400" dirty="0" smtClean="0"/>
              <a:t>outils, ustensiles,</a:t>
            </a:r>
          </a:p>
          <a:p>
            <a:r>
              <a:rPr lang="fr-FR" sz="2400" dirty="0" smtClean="0"/>
              <a:t>	</a:t>
            </a:r>
          </a:p>
          <a:p>
            <a:r>
              <a:rPr lang="fr-FR" sz="2400" dirty="0" smtClean="0"/>
              <a:t>	* </a:t>
            </a:r>
            <a:r>
              <a:rPr lang="fr-FR" sz="2400" dirty="0" smtClean="0"/>
              <a:t>… ses bras.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484784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Comment va le Jeannot de chez </a:t>
            </a:r>
            <a:r>
              <a:rPr lang="fr-FR" dirty="0" err="1" smtClean="0"/>
              <a:t>Hourquet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131840" y="206084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Comment va Jeannot </a:t>
            </a:r>
            <a:r>
              <a:rPr lang="fr-FR" dirty="0" err="1" smtClean="0"/>
              <a:t>Laffaille</a:t>
            </a:r>
            <a:r>
              <a:rPr lang="fr-FR" dirty="0" smtClean="0"/>
              <a:t> de la maison </a:t>
            </a:r>
            <a:r>
              <a:rPr lang="fr-FR" dirty="0" err="1" smtClean="0"/>
              <a:t>Hourquet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9552" y="370774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Charpentier a donné une partie de sa source à </a:t>
            </a:r>
            <a:r>
              <a:rPr lang="fr-FR" dirty="0" err="1" smtClean="0"/>
              <a:t>Canterot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131840" y="4161854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Joseph </a:t>
            </a:r>
            <a:r>
              <a:rPr lang="fr-FR" dirty="0" err="1" smtClean="0"/>
              <a:t>Courade</a:t>
            </a:r>
            <a:r>
              <a:rPr lang="fr-FR" dirty="0" smtClean="0"/>
              <a:t>, aîné de la maison Charpentier, a donné une partie de sa source à la famille Palisse de la maison </a:t>
            </a:r>
            <a:r>
              <a:rPr lang="fr-FR" dirty="0" err="1" smtClean="0"/>
              <a:t>Canterot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Du bigourdan au français</a:t>
            </a:r>
            <a:endParaRPr lang="fr-FR" sz="4400" b="1" strike="noStrike" spc="-1" dirty="0" smtClean="0">
              <a:solidFill>
                <a:srgbClr val="0070C0"/>
              </a:solidFill>
              <a:latin typeface="Calibri"/>
              <a:ea typeface="DejaVu Sans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2051720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2051720" y="43845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504831" cy="68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stomShape 1"/>
          <p:cNvSpPr/>
          <p:nvPr/>
        </p:nvSpPr>
        <p:spPr>
          <a:xfrm>
            <a:off x="5076056" y="260648"/>
            <a:ext cx="396044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Mes sources</a:t>
            </a:r>
            <a:endParaRPr lang="fr-FR" sz="4400" b="1" strike="noStrike" spc="-1" dirty="0" smtClean="0">
              <a:solidFill>
                <a:srgbClr val="0070C0"/>
              </a:solidFill>
              <a:latin typeface="Calibri"/>
              <a:ea typeface="DejaVu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2413339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UNE PARTICULARITÉ PYRÉNÉENNE : LA PRÉDOMINANCE DE LA “MAISON”</a:t>
            </a:r>
          </a:p>
          <a:p>
            <a:endParaRPr lang="fr-FR" dirty="0" smtClean="0"/>
          </a:p>
          <a:p>
            <a:r>
              <a:rPr lang="fr-FR" dirty="0" smtClean="0"/>
              <a:t>Conférence donnée le 2 octobre 2004 à Toulouse par Michel SAUVÉE</a:t>
            </a:r>
          </a:p>
          <a:p>
            <a:endParaRPr lang="fr-FR" dirty="0" smtClean="0"/>
          </a:p>
          <a:p>
            <a:r>
              <a:rPr lang="fr-FR" dirty="0" smtClean="0"/>
              <a:t>Dans le cadre des Journées Nationales de Généalogie de l’Entraide Généalogique du Midi Toulousain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Zone géographique du pays </a:t>
            </a:r>
            <a:r>
              <a:rPr lang="fr-FR" sz="4400" b="1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vascon</a:t>
            </a:r>
            <a:endParaRPr lang="fr-FR" sz="4400" b="1" strike="noStrike" spc="-1" dirty="0" smtClean="0">
              <a:solidFill>
                <a:srgbClr val="0070C0"/>
              </a:solidFill>
              <a:latin typeface="Calibri"/>
              <a:ea typeface="DejaVu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988928"/>
            <a:ext cx="6408711" cy="58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12160" y="11247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Gascogne au </a:t>
            </a:r>
            <a:r>
              <a:rPr lang="fr-FR" b="1" dirty="0" err="1" smtClean="0">
                <a:solidFill>
                  <a:srgbClr val="FF0000"/>
                </a:solidFill>
              </a:rPr>
              <a:t>Moyen-Age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763688" y="4509120"/>
            <a:ext cx="6336704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804248" y="60212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Zone géographique du pays </a:t>
            </a:r>
            <a:r>
              <a:rPr lang="fr-FR" b="1" dirty="0" err="1" smtClean="0">
                <a:solidFill>
                  <a:srgbClr val="FF0000"/>
                </a:solidFill>
              </a:rPr>
              <a:t>vascon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</a:rPr>
              <a:t>Particularisme </a:t>
            </a:r>
            <a:r>
              <a:rPr lang="fr-FR" sz="4400" b="1" spc="-1" dirty="0" err="1" smtClean="0">
                <a:solidFill>
                  <a:srgbClr val="0070C0"/>
                </a:solidFill>
                <a:latin typeface="Calibri"/>
              </a:rPr>
              <a:t>vascon</a:t>
            </a:r>
            <a:endParaRPr lang="fr-FR" sz="4400" b="1" spc="-1" dirty="0" smtClean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234888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Egalité entre hommes et femmes</a:t>
            </a:r>
            <a:endParaRPr lang="fr-FR" sz="2400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472514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Egalité sexuelle</a:t>
            </a:r>
            <a:endParaRPr lang="fr-FR" sz="2400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628056" y="2886035"/>
            <a:ext cx="654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S’oppose au principe chrétien de la supériorité masculine.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619672" y="530120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principe de virginité avant le mariage n’existe pas.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Droit d’aînesse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592" y="234888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Droit coutumier – le droit d’aînesse absolue :</a:t>
            </a:r>
            <a:endParaRPr lang="fr-FR" sz="2400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1907704" y="29249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L’aîné (e) de la maison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11760" y="349171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Homme ou Femme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059832" y="40677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Hérite de la maison et de tous les biens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907704" y="505556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cadets n’ont rien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L’unité de base de la vallée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592" y="177281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Maison (construction architecturale) =&gt; </a:t>
            </a:r>
            <a:r>
              <a:rPr lang="fr-FR" sz="2400" dirty="0" err="1" smtClean="0"/>
              <a:t>Maïsou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270892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Maison (tous les biens) =&gt; </a:t>
            </a:r>
            <a:r>
              <a:rPr lang="fr-FR" sz="2400" dirty="0" err="1" smtClean="0"/>
              <a:t>Ostau</a:t>
            </a:r>
            <a:r>
              <a:rPr lang="fr-FR" sz="2400" dirty="0" smtClean="0"/>
              <a:t> (</a:t>
            </a:r>
            <a:r>
              <a:rPr lang="fr-FR" sz="2400" dirty="0" err="1" smtClean="0"/>
              <a:t>oustaou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4038163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L’</a:t>
            </a:r>
            <a:r>
              <a:rPr lang="fr-FR" sz="2400" dirty="0" err="1" smtClean="0"/>
              <a:t>ostau</a:t>
            </a:r>
            <a:r>
              <a:rPr lang="fr-FR" sz="2400" dirty="0" smtClean="0"/>
              <a:t> englobe :</a:t>
            </a:r>
          </a:p>
          <a:p>
            <a:r>
              <a:rPr lang="fr-FR" sz="2400" dirty="0" smtClean="0"/>
              <a:t>	* les murs,</a:t>
            </a:r>
          </a:p>
          <a:p>
            <a:r>
              <a:rPr lang="fr-FR" sz="2400" dirty="0" smtClean="0"/>
              <a:t>	* les terres,</a:t>
            </a:r>
          </a:p>
          <a:p>
            <a:r>
              <a:rPr lang="fr-FR" sz="2400" dirty="0" smtClean="0"/>
              <a:t>	* les biens (meubles, outils, …),</a:t>
            </a:r>
          </a:p>
          <a:p>
            <a:r>
              <a:rPr lang="fr-FR" sz="2400" dirty="0" smtClean="0"/>
              <a:t>	* le nom,</a:t>
            </a:r>
          </a:p>
          <a:p>
            <a:r>
              <a:rPr lang="fr-FR" sz="2400" dirty="0" smtClean="0"/>
              <a:t>	* le rôle social.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La maison souche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592" y="14847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Qui vit dans la maison ?</a:t>
            </a:r>
            <a:endParaRPr lang="fr-FR" sz="2400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24208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jeune couple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547664" y="285293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 les enfants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907704" y="328498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 les parents du cap d’</a:t>
            </a:r>
            <a:r>
              <a:rPr lang="fr-FR" sz="2400" dirty="0" err="1" smtClean="0"/>
              <a:t>ostau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195736" y="414908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 éventuellement, un cadet célibataire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483768" y="458112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 parfois, un ou une domestique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619672" y="5445224"/>
            <a:ext cx="431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SAUVEGARDE PATRIMOINE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932040" y="59492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FAMILLE</a:t>
            </a:r>
            <a:endParaRPr lang="fr-FR" sz="2400" dirty="0"/>
          </a:p>
        </p:txBody>
      </p:sp>
      <p:sp>
        <p:nvSpPr>
          <p:cNvPr id="16" name="Flèche droite 15"/>
          <p:cNvSpPr/>
          <p:nvPr/>
        </p:nvSpPr>
        <p:spPr>
          <a:xfrm>
            <a:off x="539552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267744" y="59492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Au détriment de la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685800" y="260648"/>
            <a:ext cx="777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Le nom de la maison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9592" y="1628800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Particularités géographiques,</a:t>
            </a:r>
          </a:p>
          <a:p>
            <a:endParaRPr lang="fr-FR" sz="2400" dirty="0" smtClean="0"/>
          </a:p>
          <a:p>
            <a:r>
              <a:rPr lang="fr-FR" sz="2400" dirty="0" smtClean="0"/>
              <a:t>Métiers,</a:t>
            </a:r>
          </a:p>
          <a:p>
            <a:endParaRPr lang="fr-FR" sz="2400" dirty="0" smtClean="0"/>
          </a:p>
          <a:p>
            <a:r>
              <a:rPr lang="fr-FR" sz="2400" dirty="0" smtClean="0"/>
              <a:t>Surnoms,</a:t>
            </a:r>
          </a:p>
          <a:p>
            <a:endParaRPr lang="fr-FR" sz="2400" dirty="0" smtClean="0"/>
          </a:p>
          <a:p>
            <a:r>
              <a:rPr lang="fr-FR" sz="2400" dirty="0" smtClean="0"/>
              <a:t>Prénoms.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4830251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Attache à l’</a:t>
            </a:r>
            <a:r>
              <a:rPr lang="fr-FR" sz="2400" u="sng" dirty="0" err="1" smtClean="0"/>
              <a:t>Ostau</a:t>
            </a:r>
            <a:r>
              <a:rPr lang="fr-FR" sz="2400" u="sng" dirty="0" smtClean="0"/>
              <a:t> :</a:t>
            </a:r>
          </a:p>
          <a:p>
            <a:r>
              <a:rPr lang="fr-FR" sz="2400" dirty="0" smtClean="0"/>
              <a:t>Le nom de la maison est toujours accolé au prénom de la personne.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12080</TotalTime>
  <Words>433</Words>
  <Application>Microsoft Office PowerPoint</Application>
  <PresentationFormat>Affichage à l'écran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garde-particulier: Louis PICAUDON  .</dc:title>
  <dc:creator>Michel</dc:creator>
  <cp:lastModifiedBy>Castelgom</cp:lastModifiedBy>
  <cp:revision>853</cp:revision>
  <dcterms:created xsi:type="dcterms:W3CDTF">2017-09-17T07:20:57Z</dcterms:created>
  <dcterms:modified xsi:type="dcterms:W3CDTF">2023-02-06T18:48:01Z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