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57" r:id="rId4"/>
    <p:sldId id="259" r:id="rId5"/>
    <p:sldId id="267" r:id="rId6"/>
    <p:sldId id="26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104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1AB4C-942C-4845-8132-20077F8C6099}" type="datetimeFigureOut">
              <a:rPr lang="fr-FR" smtClean="0"/>
              <a:t>24/03/2017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BA545-A454-490E-8A7E-1A6BC9F2D8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702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64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72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59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63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69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6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5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44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48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76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EFCE5-E403-4A1A-92C1-E1013621F8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9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hyperlink" Target="http://mickaelus.blogspot.fr/2010/03/edit-du-roi-henri-ii-contre.html" TargetMode="External"/><Relationship Id="rId4" Type="http://schemas.openxmlformats.org/officeDocument/2006/relationships/hyperlink" Target="http://gallica.bnf.fr/ark:/12148/btv1b8620796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://storage.canalblog.com/62/34/620535/44709189.pdf" TargetMode="External"/><Relationship Id="rId4" Type="http://schemas.openxmlformats.org/officeDocument/2006/relationships/hyperlink" Target="http://www.geneafrance.org/rubrique.php?page=grosses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772400" cy="792087"/>
          </a:xfrm>
        </p:spPr>
        <p:txBody>
          <a:bodyPr>
            <a:normAutofit/>
          </a:bodyPr>
          <a:lstStyle/>
          <a:p>
            <a:r>
              <a:rPr lang="fr-FR" sz="3600" b="1" dirty="0" smtClean="0"/>
              <a:t>La déclaration de grossesse</a:t>
            </a:r>
            <a:endParaRPr lang="fr-FR" sz="28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71474"/>
            <a:ext cx="1473349" cy="1473349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5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418058"/>
          </a:xfrm>
        </p:spPr>
        <p:txBody>
          <a:bodyPr>
            <a:normAutofit/>
          </a:bodyPr>
          <a:lstStyle/>
          <a:p>
            <a:r>
              <a:rPr lang="fr-FR" sz="2000" b="1" dirty="0" smtClean="0"/>
              <a:t>Situons le problème.</a:t>
            </a:r>
            <a:endParaRPr lang="fr-FR" sz="2000" b="1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657002" cy="657002"/>
          </a:xfr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2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17792" y="1556792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Depuis l’origine du genre humain, les rapports sexuels, du fait de l’absence quasi générale de contraception efficace </a:t>
            </a:r>
            <a:r>
              <a:rPr lang="fr-FR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(la volonté de ne pas procréer est condamnée par l’Eglise)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aboutissent à des grossesses plus ou moins désirées, parfois fatales aux femmes.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8928" y="3573016"/>
            <a:ext cx="8361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nom de la morale, elle condamne les grossesses </a:t>
            </a:r>
            <a:r>
              <a:rPr lang="fr-F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hors mariage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 qui induit avortements et infanticides (punis par la loi), des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accouchements clandestins, ou abandons de nouveaux nés.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84256" y="5229200"/>
            <a:ext cx="83904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1598, une bulle du Pape Sixte Quint rend l’avortement passible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peine de mort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58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418058"/>
          </a:xfrm>
        </p:spPr>
        <p:txBody>
          <a:bodyPr>
            <a:normAutofit fontScale="90000"/>
          </a:bodyPr>
          <a:lstStyle/>
          <a:p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Décision d’Henri II, reprise par Henri III en 1585 et rappelée par Louis XIV en 1708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648072" cy="648072"/>
          </a:xfr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99170" y="692696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février 1556,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roi Henri II se mit en tête, (devant le nombre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toujours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croissant d’infanticides ou d’abandons d’enfants sur les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Eglises, ou dans les tours des orphelinats) de mettre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demeure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filles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célibataires ou veuves,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déclarer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sans frais leur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état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grossesse et surtout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désigner leur suborneur ! Toutes filles, ou femmes non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mariées, qui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soustrairaient à cette obligation, seraient punies de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bannissement voire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même de mort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marquées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Lys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Royal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fer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rouge.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4589" y="3756605"/>
            <a:ext cx="84426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Cette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déclaration fut périodiquement renouvelée jusqu'à la Révolution. </a:t>
            </a: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Louis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XIV, par l’édit de 1708, prévoit que tous les trois mois il sera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 aux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prônes des messes paroissiales par les curés.</a:t>
            </a:r>
          </a:p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95586" y="573325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hlinkClick r:id="rId4"/>
              </a:rPr>
              <a:t>http://gallica.bnf.fr/ark:/12148/btv1b8620796d</a:t>
            </a:r>
            <a:endParaRPr lang="fr-FR" u="sng" dirty="0" smtClean="0"/>
          </a:p>
          <a:p>
            <a:r>
              <a:rPr lang="fr-FR" u="sng" dirty="0">
                <a:hlinkClick r:id="rId5"/>
              </a:rPr>
              <a:t>http://</a:t>
            </a:r>
            <a:r>
              <a:rPr lang="fr-FR" u="sng" dirty="0" smtClean="0">
                <a:hlinkClick r:id="rId5"/>
              </a:rPr>
              <a:t>mickaelus.blogspot.fr/2010/03/edit-du-roi-henri-ii-contre.html</a:t>
            </a:r>
            <a:r>
              <a:rPr lang="fr-FR" u="sng" dirty="0" smtClean="0"/>
              <a:t>   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83568" y="541467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Liens vers la déclaration de Louis XIV de 1708: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5879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11144" cy="418058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Edit d’Henri II de février 1556 </a:t>
            </a:r>
            <a:endParaRPr lang="fr-FR" sz="18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648072" cy="648072"/>
          </a:xfr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4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2" y="836711"/>
            <a:ext cx="8675868" cy="548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16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19575"/>
            <a:ext cx="7499176" cy="401113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Transcription de l’Edit d’Henri II (extraits)</a:t>
            </a:r>
            <a:endParaRPr lang="fr-FR" sz="18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648072" cy="648072"/>
          </a:xfr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5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23527" y="49411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	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9913" y="786185"/>
            <a:ext cx="83346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Henri, par la grâce de Dieu, roi de France ; a tous </a:t>
            </a:r>
            <a:r>
              <a:rPr lang="fr-FR" sz="2000" dirty="0" err="1"/>
              <a:t>présens</a:t>
            </a:r>
            <a:r>
              <a:rPr lang="fr-FR" sz="2000" dirty="0"/>
              <a:t> et à venir, salut</a:t>
            </a:r>
            <a:r>
              <a:rPr lang="fr-FR" sz="2000" dirty="0">
                <a:solidFill>
                  <a:srgbClr val="FF0000"/>
                </a:solidFill>
              </a:rPr>
              <a:t>…</a:t>
            </a:r>
            <a:r>
              <a:rPr lang="fr-FR" sz="2000" dirty="0"/>
              <a:t> </a:t>
            </a:r>
            <a:r>
              <a:rPr lang="fr-FR" sz="2000" b="1" i="1" dirty="0"/>
              <a:t>Parce que plusieurs femmes </a:t>
            </a:r>
            <a:r>
              <a:rPr lang="fr-FR" sz="2000" dirty="0"/>
              <a:t>ayant conçu enfants par moyens </a:t>
            </a:r>
            <a:r>
              <a:rPr lang="fr-FR" sz="2000" dirty="0" err="1"/>
              <a:t>deshonnêtes</a:t>
            </a:r>
            <a:r>
              <a:rPr lang="fr-FR" sz="2000" dirty="0"/>
              <a:t>, ou autrement, persuadées par mauvais vouloir et conseil, </a:t>
            </a:r>
            <a:r>
              <a:rPr lang="fr-FR" sz="2000" b="1" i="1" dirty="0"/>
              <a:t>déguisent, occultent et cachent leurs grossesses</a:t>
            </a:r>
            <a:r>
              <a:rPr lang="fr-FR" sz="2000" dirty="0"/>
              <a:t> sans en rien découvrir ni déclarer ; et avenant le temps de leur part et </a:t>
            </a:r>
            <a:r>
              <a:rPr lang="fr-FR" sz="2000" b="1" dirty="0"/>
              <a:t>délivrance de leur fruit, occultement s’en délivrent</a:t>
            </a:r>
            <a:r>
              <a:rPr lang="fr-FR" sz="2000" dirty="0"/>
              <a:t>, puis suffoquent, meurtrissent, </a:t>
            </a:r>
            <a:r>
              <a:rPr lang="fr-FR" sz="2000" b="1" dirty="0"/>
              <a:t>et autrement suppriment</a:t>
            </a:r>
            <a:r>
              <a:rPr lang="fr-FR" sz="2000" dirty="0"/>
              <a:t>, </a:t>
            </a:r>
            <a:r>
              <a:rPr lang="fr-FR" sz="2000" b="1" dirty="0"/>
              <a:t>sans</a:t>
            </a:r>
            <a:r>
              <a:rPr lang="fr-FR" sz="2000" dirty="0"/>
              <a:t> leur avoir fait impartir le </a:t>
            </a:r>
            <a:r>
              <a:rPr lang="fr-FR" sz="2000" b="1" dirty="0"/>
              <a:t>sacrement de baptême </a:t>
            </a:r>
            <a:r>
              <a:rPr lang="fr-FR" sz="2000" dirty="0"/>
              <a:t>; ce fait, les jettent en des lieux secrets et immondes, où les </a:t>
            </a:r>
            <a:r>
              <a:rPr lang="fr-FR" sz="2000" b="1" dirty="0"/>
              <a:t>enfouissent en terre profane</a:t>
            </a:r>
            <a:r>
              <a:rPr lang="fr-FR" sz="2000" dirty="0"/>
              <a:t>, les privant par tels moyens de la sépulture coutumière des Chrétiens</a:t>
            </a:r>
            <a:r>
              <a:rPr lang="fr-FR" sz="2000" dirty="0">
                <a:solidFill>
                  <a:srgbClr val="FF0000"/>
                </a:solidFill>
              </a:rPr>
              <a:t>…</a:t>
            </a:r>
            <a:r>
              <a:rPr lang="fr-FR" sz="2000" dirty="0"/>
              <a:t> Ordonnons que </a:t>
            </a:r>
            <a:r>
              <a:rPr lang="fr-FR" sz="2000" b="1" dirty="0"/>
              <a:t>toute femme</a:t>
            </a:r>
            <a:r>
              <a:rPr lang="fr-FR" sz="2000" dirty="0"/>
              <a:t> qui se trouvera </a:t>
            </a:r>
            <a:r>
              <a:rPr lang="fr-FR" sz="2000" dirty="0" err="1"/>
              <a:t>duement</a:t>
            </a:r>
            <a:r>
              <a:rPr lang="fr-FR" sz="2000" dirty="0"/>
              <a:t> atteinte et </a:t>
            </a:r>
            <a:r>
              <a:rPr lang="fr-FR" sz="2000" b="1" dirty="0"/>
              <a:t>convaincue d’avoir </a:t>
            </a:r>
            <a:r>
              <a:rPr lang="fr-FR" sz="2000" b="1" dirty="0" err="1"/>
              <a:t>célé</a:t>
            </a:r>
            <a:r>
              <a:rPr lang="fr-FR" sz="2000" b="1" dirty="0"/>
              <a:t>, couvert et occulté</a:t>
            </a:r>
            <a:r>
              <a:rPr lang="fr-FR" sz="2000" dirty="0"/>
              <a:t>, tans </a:t>
            </a:r>
            <a:r>
              <a:rPr lang="fr-FR" sz="2000" b="1" dirty="0"/>
              <a:t>sa</a:t>
            </a:r>
            <a:r>
              <a:rPr lang="fr-FR" sz="2000" dirty="0"/>
              <a:t> </a:t>
            </a:r>
            <a:r>
              <a:rPr lang="fr-FR" sz="2000" b="1" dirty="0"/>
              <a:t>grossesse</a:t>
            </a:r>
            <a:r>
              <a:rPr lang="fr-FR" sz="2000" dirty="0"/>
              <a:t> que </a:t>
            </a:r>
            <a:r>
              <a:rPr lang="fr-FR" sz="2000" b="1" dirty="0"/>
              <a:t>son enfantement</a:t>
            </a:r>
            <a:r>
              <a:rPr lang="fr-FR" sz="2000" dirty="0"/>
              <a:t>, </a:t>
            </a:r>
            <a:r>
              <a:rPr lang="fr-FR" sz="2000" b="1" dirty="0"/>
              <a:t>sans avoir déclaré l’un ou l’autre</a:t>
            </a:r>
            <a:r>
              <a:rPr lang="fr-FR" sz="2000" dirty="0"/>
              <a:t>, et sans avoir pris de l’un ou l’autre, témoignage suffisant, même de la vie ou mort de son enfant, lors de l’issue de son ventre ; et après </a:t>
            </a:r>
            <a:r>
              <a:rPr lang="fr-FR" sz="2000" b="1" dirty="0"/>
              <a:t>se trouve l’enfant avoir été privé tant du sacrement de baptême, que de la sépulture publique</a:t>
            </a:r>
            <a:r>
              <a:rPr lang="fr-FR" sz="2000" dirty="0"/>
              <a:t> et </a:t>
            </a:r>
            <a:r>
              <a:rPr lang="fr-FR" sz="2000" dirty="0" err="1"/>
              <a:t>accutumée</a:t>
            </a:r>
            <a:r>
              <a:rPr lang="fr-FR" sz="2000" dirty="0"/>
              <a:t>, soit telle femme tenu et réputée </a:t>
            </a:r>
            <a:r>
              <a:rPr lang="fr-FR" sz="2000" b="1" dirty="0"/>
              <a:t>d’avoir </a:t>
            </a:r>
            <a:r>
              <a:rPr lang="fr-FR" sz="2000" b="1" dirty="0" err="1"/>
              <a:t>homicidé</a:t>
            </a:r>
            <a:r>
              <a:rPr lang="fr-FR" sz="2000" b="1" dirty="0"/>
              <a:t> son enfant</a:t>
            </a:r>
            <a:r>
              <a:rPr lang="fr-FR" sz="2000" dirty="0"/>
              <a:t> ; et pour réparation, </a:t>
            </a:r>
            <a:r>
              <a:rPr lang="fr-FR" sz="2000" b="1" dirty="0"/>
              <a:t>punie de mort et dernier supplice, et de telle rigueur que la qualité particulière du cas le méritera </a:t>
            </a:r>
            <a:r>
              <a:rPr lang="fr-FR" sz="2000" dirty="0">
                <a:solidFill>
                  <a:srgbClr val="FF0000"/>
                </a:solidFill>
              </a:rPr>
              <a:t>…</a:t>
            </a:r>
            <a:r>
              <a:rPr lang="fr-FR" sz="2000" dirty="0"/>
              <a:t> Donné à Paris, au mois de février 1556.</a:t>
            </a:r>
          </a:p>
        </p:txBody>
      </p:sp>
    </p:spTree>
    <p:extLst>
      <p:ext uri="{BB962C8B-B14F-4D97-AF65-F5344CB8AC3E}">
        <p14:creationId xmlns:p14="http://schemas.microsoft.com/office/powerpoint/2010/main" val="1542022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7" y="332656"/>
            <a:ext cx="7499176" cy="401113"/>
          </a:xfrm>
        </p:spPr>
        <p:txBody>
          <a:bodyPr>
            <a:normAutofit/>
          </a:bodyPr>
          <a:lstStyle/>
          <a:p>
            <a:r>
              <a:rPr lang="fr-FR" sz="1800" b="1" dirty="0" smtClean="0"/>
              <a:t>En conclusion</a:t>
            </a:r>
            <a:endParaRPr lang="fr-FR" sz="18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188640"/>
            <a:ext cx="648072" cy="648072"/>
          </a:xfr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20/3/2017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Jean-Yves SALIOU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EFCE5-E403-4A1A-92C1-E1013621F8E2}" type="slidenum">
              <a:rPr lang="fr-FR" smtClean="0"/>
              <a:t>6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23527" y="49411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	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9552" y="1158805"/>
            <a:ext cx="806489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Voilà qui donne une idée de la condition féminine au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fr-FR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éme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fr-FR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éme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siècles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glise se fait le relais de la diffusion de la législation en liaison avec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Justice.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5556" y="3390795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Beaucoup de ces documents ont été détruits à la Révolution.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peut les rechercher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 AD en série B (archives judiciaire)</a:t>
            </a:r>
          </a:p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Ils peuvent permettre d’identifier un père non dénommé …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87624" y="4869160"/>
            <a:ext cx="6345007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 informations complémentaires sont accessibles sur :  </a:t>
            </a:r>
          </a:p>
          <a:p>
            <a:r>
              <a:rPr lang="fr-F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fr-FR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://www.geneafrance.org/rubrique.php?page=grossesse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</a:t>
            </a:r>
            <a:r>
              <a:rPr lang="fr-FR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://storage.canalblog.com/62/34/620535/44709189.pdf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0919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639</Words>
  <Application>Microsoft Office PowerPoint</Application>
  <PresentationFormat>Affichage à l'écran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La déclaration de grossesse</vt:lpstr>
      <vt:lpstr>Situons le problème.</vt:lpstr>
      <vt:lpstr>Décision d’Henri II, reprise par Henri III en 1585 et rappelée par Louis XIV en 1708</vt:lpstr>
      <vt:lpstr>Edit d’Henri II de février 1556 </vt:lpstr>
      <vt:lpstr>Transcription de l’Edit d’Henri II (extraits)</vt:lpstr>
      <vt:lpstr>En 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Jean-Yves</dc:creator>
  <cp:lastModifiedBy>Jean-Yves</cp:lastModifiedBy>
  <cp:revision>71</cp:revision>
  <dcterms:created xsi:type="dcterms:W3CDTF">2015-08-19T07:39:51Z</dcterms:created>
  <dcterms:modified xsi:type="dcterms:W3CDTF">2017-03-24T10:08:29Z</dcterms:modified>
</cp:coreProperties>
</file>