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68" r:id="rId12"/>
    <p:sldId id="264" r:id="rId13"/>
    <p:sldId id="263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504A-CAB0-4732-BAFD-3C0202BE3CC4}" type="datetimeFigureOut">
              <a:rPr lang="fr-FR" smtClean="0"/>
              <a:t>24/01/2016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35305-6E9C-4EC0-B493-C3F7D698804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73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0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92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31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99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4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52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19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14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1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98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02C5-6581-4136-8C75-C229B3C7D04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6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eneaserv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8491" y="1844825"/>
            <a:ext cx="7772400" cy="1224135"/>
          </a:xfrm>
        </p:spPr>
        <p:txBody>
          <a:bodyPr/>
          <a:lstStyle/>
          <a:p>
            <a:r>
              <a:rPr lang="fr-FR" dirty="0" smtClean="0"/>
              <a:t>Le « </a:t>
            </a:r>
            <a:r>
              <a:rPr lang="fr-FR" b="1" dirty="0" smtClean="0"/>
              <a:t>Fonds COUTOT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</a:p>
          <a:p>
            <a:r>
              <a:rPr lang="fr-FR" sz="1800" dirty="0" smtClean="0">
                <a:hlinkClick r:id="rId2"/>
              </a:rPr>
              <a:t>http://www.geneaservice.com</a:t>
            </a:r>
            <a:r>
              <a:rPr lang="fr-FR" sz="1800" dirty="0" smtClean="0"/>
              <a:t> 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2656"/>
            <a:ext cx="1008112" cy="1008112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0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139136" cy="432048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Page «  aperçu »  du site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fr-FR" sz="1800" b="1" dirty="0" smtClean="0">
                <a:hlinkClick r:id="rId2"/>
              </a:rPr>
              <a:t>http</a:t>
            </a:r>
            <a:r>
              <a:rPr lang="fr-FR" sz="1800" b="1" dirty="0">
                <a:hlinkClick r:id="rId2"/>
              </a:rPr>
              <a:t>://www.geneaservice.com</a:t>
            </a:r>
            <a:r>
              <a:rPr lang="fr-FR" sz="1800" b="1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576064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Page « consultation »  du site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fr-FR" sz="1800" b="1" dirty="0" smtClean="0">
                <a:hlinkClick r:id="rId2"/>
              </a:rPr>
              <a:t>http</a:t>
            </a:r>
            <a:r>
              <a:rPr lang="fr-FR" sz="1800" b="1" dirty="0">
                <a:hlinkClick r:id="rId2"/>
              </a:rPr>
              <a:t>://www.geneaservice.com</a:t>
            </a:r>
            <a:r>
              <a:rPr lang="fr-FR" sz="1800" b="1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11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2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504056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Page «  d’assistance » du site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fr-FR" sz="1800" b="1" dirty="0" smtClean="0">
                <a:hlinkClick r:id="rId2"/>
              </a:rPr>
              <a:t>http</a:t>
            </a:r>
            <a:r>
              <a:rPr lang="fr-FR" sz="1800" b="1" dirty="0">
                <a:hlinkClick r:id="rId2"/>
              </a:rPr>
              <a:t>://www.geneaservice.com</a:t>
            </a:r>
            <a:r>
              <a:rPr lang="fr-FR" sz="1800" b="1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12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504056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Page d’entraide du site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fr-FR" sz="1800" b="1" dirty="0" smtClean="0">
                <a:hlinkClick r:id="rId2"/>
              </a:rPr>
              <a:t>http</a:t>
            </a:r>
            <a:r>
              <a:rPr lang="fr-FR" sz="1800" b="1" dirty="0">
                <a:hlinkClick r:id="rId2"/>
              </a:rPr>
              <a:t>://www.geneaservice.com</a:t>
            </a:r>
            <a:r>
              <a:rPr lang="fr-FR" sz="1800" b="1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13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98"/>
            <a:ext cx="9144000" cy="52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432048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Autres moyens d’accès aux informations</a:t>
            </a:r>
            <a:endParaRPr lang="fr-FR" sz="20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14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8511" y="112474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Les fiches, propriétés de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Geneaservice</a:t>
            </a:r>
            <a:r>
              <a:rPr lang="fr-FR" sz="2000" b="1" dirty="0" smtClean="0"/>
              <a:t>, sont également accessibles sur d’autres sites :</a:t>
            </a:r>
          </a:p>
          <a:p>
            <a:endParaRPr lang="fr-FR" sz="2000" b="1" dirty="0" smtClean="0"/>
          </a:p>
          <a:p>
            <a:r>
              <a:rPr lang="fr-FR" sz="2000" b="1" dirty="0"/>
              <a:t>	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Ancestry.fr</a:t>
            </a:r>
            <a:r>
              <a:rPr lang="fr-FR" sz="2000" b="1" dirty="0" smtClean="0"/>
              <a:t> a indexé</a:t>
            </a:r>
            <a:r>
              <a:rPr lang="fr-FR" sz="2000" b="1" dirty="0"/>
              <a:t> </a:t>
            </a:r>
            <a:r>
              <a:rPr lang="fr-FR" sz="2000" b="1" dirty="0" smtClean="0"/>
              <a:t>et mis </a:t>
            </a:r>
            <a:r>
              <a:rPr lang="fr-FR" sz="2000" b="1" dirty="0"/>
              <a:t>en ligne </a:t>
            </a:r>
            <a:r>
              <a:rPr lang="fr-FR" sz="2000" b="1" dirty="0" smtClean="0"/>
              <a:t>une </a:t>
            </a:r>
            <a:r>
              <a:rPr lang="fr-FR" sz="2000" b="1" dirty="0"/>
              <a:t>collection </a:t>
            </a:r>
            <a:r>
              <a:rPr lang="fr-FR" sz="2000" b="1" dirty="0" smtClean="0"/>
              <a:t>contenant 13 millions de noms, baptisée</a:t>
            </a:r>
            <a:r>
              <a:rPr lang="fr-FR" sz="2000" b="1" dirty="0"/>
              <a:t> </a:t>
            </a:r>
            <a:r>
              <a:rPr lang="fr-FR" sz="2000" b="1" i="1" dirty="0"/>
              <a:t>Paris &amp; Ancienne Seine </a:t>
            </a:r>
            <a:r>
              <a:rPr lang="fr-FR" sz="2000" b="1" i="1" dirty="0" smtClean="0"/>
              <a:t>1700-1907. </a:t>
            </a:r>
            <a:r>
              <a:rPr lang="fr-FR" sz="2000" b="1" dirty="0" smtClean="0"/>
              <a:t>Les informations sont réservées à leurs abonnés</a:t>
            </a:r>
            <a:r>
              <a:rPr lang="fr-FR" sz="2000" b="1" i="1" dirty="0" smtClean="0"/>
              <a:t>.</a:t>
            </a:r>
            <a:endParaRPr lang="fr-FR" sz="2000" b="1" dirty="0"/>
          </a:p>
          <a:p>
            <a:r>
              <a:rPr lang="fr-FR" sz="2000" b="1" dirty="0" smtClean="0"/>
              <a:t>	</a:t>
            </a:r>
          </a:p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	Genealogie.com</a:t>
            </a:r>
            <a:r>
              <a:rPr lang="fr-FR" sz="2000" b="1" dirty="0" smtClean="0"/>
              <a:t> et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Notre Famille.com </a:t>
            </a:r>
            <a:r>
              <a:rPr lang="fr-FR" sz="2000" b="1" dirty="0" smtClean="0"/>
              <a:t>fournissent également des informations à leurs abonnés.</a:t>
            </a:r>
          </a:p>
          <a:p>
            <a:r>
              <a:rPr lang="fr-FR" sz="2000" b="1" dirty="0"/>
              <a:t>	</a:t>
            </a:r>
            <a:endParaRPr lang="fr-FR" sz="2000" b="1" dirty="0" smtClean="0"/>
          </a:p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GeneaNet</a:t>
            </a:r>
            <a:r>
              <a:rPr lang="fr-FR" sz="2000" b="1" dirty="0" smtClean="0"/>
              <a:t>, qui est de longue date partenaire de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Geneaservice</a:t>
            </a:r>
            <a:r>
              <a:rPr lang="fr-FR" sz="2000" dirty="0" smtClean="0"/>
              <a:t>, </a:t>
            </a:r>
            <a:r>
              <a:rPr lang="fr-FR" sz="2000" b="1" dirty="0" smtClean="0"/>
              <a:t>héberge et met à disposition les fiches à l’unité (à un tarif élevé : 35 points, soit 3,50 € la fiche).</a:t>
            </a:r>
          </a:p>
          <a:p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41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0609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Historique</a:t>
            </a: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1052736"/>
            <a:ext cx="792088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1895 : Amédée COUTOT, crée une des premières Etude de généalogie. </a:t>
            </a:r>
            <a:br>
              <a:rPr lang="fr-FR" b="1" dirty="0"/>
            </a:br>
            <a:r>
              <a:rPr lang="fr-FR" dirty="0" smtClean="0"/>
              <a:t>Il </a:t>
            </a:r>
            <a:r>
              <a:rPr lang="fr-FR" dirty="0"/>
              <a:t>rassemble et classe les publications de mariages de l'ancienne Seine.</a:t>
            </a:r>
            <a:br>
              <a:rPr lang="fr-FR" dirty="0"/>
            </a:br>
            <a:r>
              <a:rPr lang="fr-FR" dirty="0" smtClean="0"/>
              <a:t>Il </a:t>
            </a:r>
            <a:r>
              <a:rPr lang="fr-FR" dirty="0"/>
              <a:t>donne naissance au plus important fonds documentaire privé dédié à la recherche généalogique en France</a:t>
            </a:r>
            <a:r>
              <a:rPr lang="fr-FR" dirty="0" smtClean="0"/>
              <a:t>.</a:t>
            </a:r>
          </a:p>
          <a:p>
            <a:pPr lvl="0"/>
            <a:endParaRPr lang="fr-FR" sz="800" dirty="0"/>
          </a:p>
          <a:p>
            <a:pPr lvl="0"/>
            <a:r>
              <a:rPr lang="fr-FR" b="1" dirty="0"/>
              <a:t>1924 : 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Maurice 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COUTOT</a:t>
            </a:r>
            <a:r>
              <a:rPr lang="fr-FR" b="1" dirty="0"/>
              <a:t> reprend l'Etude de son père</a:t>
            </a:r>
            <a:r>
              <a:rPr lang="fr-FR" b="1" dirty="0" smtClean="0"/>
              <a:t>.</a:t>
            </a:r>
          </a:p>
          <a:p>
            <a:pPr lvl="0"/>
            <a:r>
              <a:rPr lang="fr-FR" b="1" dirty="0" smtClean="0"/>
              <a:t> </a:t>
            </a:r>
            <a:r>
              <a:rPr lang="fr-FR" dirty="0"/>
              <a:t>Il continue </a:t>
            </a:r>
            <a:r>
              <a:rPr lang="fr-FR" dirty="0" smtClean="0"/>
              <a:t>la mise </a:t>
            </a:r>
            <a:r>
              <a:rPr lang="fr-FR" dirty="0"/>
              <a:t>à jour d</a:t>
            </a:r>
            <a:r>
              <a:rPr lang="fr-FR" dirty="0" smtClean="0"/>
              <a:t>es </a:t>
            </a:r>
            <a:r>
              <a:rPr lang="fr-FR" dirty="0"/>
              <a:t>archives de l'Etude et achète les fichiers de ses confrères prenant leur retraite</a:t>
            </a:r>
            <a:r>
              <a:rPr lang="fr-FR" dirty="0" smtClean="0"/>
              <a:t>.</a:t>
            </a:r>
          </a:p>
          <a:p>
            <a:pPr lvl="0"/>
            <a:endParaRPr lang="fr-FR" sz="800" dirty="0"/>
          </a:p>
          <a:p>
            <a:pPr lvl="0"/>
            <a:r>
              <a:rPr lang="fr-FR" b="1" dirty="0"/>
              <a:t>1972 : La société 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ARFIDO 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(ARchives FIduciaires et DOcumentaires) </a:t>
            </a:r>
            <a:r>
              <a:rPr lang="fr-FR" b="1" dirty="0"/>
              <a:t>est constituée </a:t>
            </a:r>
            <a:r>
              <a:rPr lang="fr-FR" dirty="0" smtClean="0"/>
              <a:t>. Elle ouvre ses </a:t>
            </a:r>
            <a:r>
              <a:rPr lang="fr-FR" dirty="0"/>
              <a:t>archives aux autres études de généalogie successorale</a:t>
            </a:r>
            <a:r>
              <a:rPr lang="fr-FR" dirty="0" smtClean="0"/>
              <a:t>.</a:t>
            </a:r>
          </a:p>
          <a:p>
            <a:pPr lvl="0"/>
            <a:endParaRPr lang="fr-FR" sz="800" dirty="0"/>
          </a:p>
          <a:p>
            <a:pPr lvl="0"/>
            <a:r>
              <a:rPr lang="fr-FR" b="1" dirty="0" smtClean="0"/>
              <a:t>2004 </a:t>
            </a:r>
            <a:r>
              <a:rPr lang="fr-FR" b="1" dirty="0"/>
              <a:t>: ARFIDO lance GeneaService, un service de recherche à distance</a:t>
            </a:r>
            <a:r>
              <a:rPr lang="fr-FR" b="1" dirty="0" smtClean="0"/>
              <a:t>.</a:t>
            </a:r>
          </a:p>
          <a:p>
            <a:pPr lvl="0"/>
            <a:r>
              <a:rPr lang="fr-FR" dirty="0" smtClean="0"/>
              <a:t>Accessible </a:t>
            </a:r>
            <a:r>
              <a:rPr lang="fr-FR" dirty="0"/>
              <a:t>à tous </a:t>
            </a:r>
            <a:r>
              <a:rPr lang="fr-FR" dirty="0" smtClean="0"/>
              <a:t>les généalogistes professionnels et  </a:t>
            </a:r>
            <a:r>
              <a:rPr lang="fr-FR" dirty="0"/>
              <a:t>aux particuliers </a:t>
            </a:r>
            <a:r>
              <a:rPr lang="fr-FR" dirty="0" smtClean="0"/>
              <a:t>passionnés de</a:t>
            </a:r>
            <a:r>
              <a:rPr lang="fr-FR" dirty="0"/>
              <a:t> </a:t>
            </a:r>
            <a:r>
              <a:rPr lang="fr-FR" dirty="0" smtClean="0"/>
              <a:t>généalogie. La numérisation </a:t>
            </a:r>
            <a:r>
              <a:rPr lang="fr-FR" dirty="0"/>
              <a:t>et </a:t>
            </a:r>
            <a:r>
              <a:rPr lang="fr-FR" dirty="0" smtClean="0"/>
              <a:t>l'indexation </a:t>
            </a:r>
            <a:r>
              <a:rPr lang="fr-FR" dirty="0"/>
              <a:t>des fiches </a:t>
            </a:r>
            <a:r>
              <a:rPr lang="fr-FR" dirty="0" smtClean="0"/>
              <a:t>sont lancées.</a:t>
            </a:r>
          </a:p>
          <a:p>
            <a:pPr lvl="0"/>
            <a:endParaRPr lang="fr-FR" sz="800" dirty="0"/>
          </a:p>
          <a:p>
            <a:pPr lvl="0"/>
            <a:r>
              <a:rPr lang="fr-FR" b="1" dirty="0" smtClean="0"/>
              <a:t>Mi 2005 </a:t>
            </a:r>
            <a:r>
              <a:rPr lang="fr-FR" b="1" dirty="0"/>
              <a:t>: Mise en ligne de la première série en consultation directe sur le site</a:t>
            </a:r>
            <a:r>
              <a:rPr lang="fr-FR" b="1" dirty="0" smtClean="0"/>
              <a:t>.</a:t>
            </a:r>
          </a:p>
          <a:p>
            <a:pPr lvl="0"/>
            <a:endParaRPr lang="fr-FR" sz="800" b="1" dirty="0"/>
          </a:p>
          <a:p>
            <a:pPr lvl="0"/>
            <a:r>
              <a:rPr lang="fr-FR" b="1" dirty="0"/>
              <a:t>Janvier 2010 </a:t>
            </a:r>
            <a:r>
              <a:rPr lang="fr-FR" b="1" dirty="0" smtClean="0"/>
              <a:t>: Près </a:t>
            </a:r>
            <a:r>
              <a:rPr lang="fr-FR" b="1" dirty="0"/>
              <a:t>de 70 millions de fiches ont été </a:t>
            </a:r>
            <a:r>
              <a:rPr lang="fr-FR" b="1" dirty="0" smtClean="0"/>
              <a:t>numérisées.</a:t>
            </a:r>
          </a:p>
          <a:p>
            <a:pPr lvl="0"/>
            <a:endParaRPr lang="fr-FR" sz="800" dirty="0"/>
          </a:p>
          <a:p>
            <a:pPr lvl="0"/>
            <a:r>
              <a:rPr lang="fr-FR" b="1" dirty="0" smtClean="0"/>
              <a:t>2015 : Le </a:t>
            </a:r>
            <a:r>
              <a:rPr lang="fr-FR" b="1" dirty="0"/>
              <a:t>programme d'indexation est toujours en cours. </a:t>
            </a:r>
            <a:endParaRPr lang="fr-FR" b="1" dirty="0" smtClean="0"/>
          </a:p>
          <a:p>
            <a:r>
              <a:rPr lang="fr-FR" dirty="0"/>
              <a:t>D</a:t>
            </a:r>
            <a:r>
              <a:rPr lang="fr-FR" dirty="0" smtClean="0"/>
              <a:t>e nouvelles séries sont </a:t>
            </a:r>
            <a:r>
              <a:rPr lang="fr-FR" dirty="0"/>
              <a:t>régulièrement  </a:t>
            </a:r>
            <a:r>
              <a:rPr lang="fr-FR" dirty="0" smtClean="0"/>
              <a:t>mises  </a:t>
            </a:r>
            <a:r>
              <a:rPr lang="fr-FR" dirty="0"/>
              <a:t>en </a:t>
            </a:r>
            <a:r>
              <a:rPr lang="fr-FR" dirty="0" smtClean="0"/>
              <a:t>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9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917" y="404664"/>
            <a:ext cx="7139136" cy="1512169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Maurice COUTOT     </a:t>
            </a:r>
            <a:r>
              <a:rPr lang="fr-FR" sz="1800" b="1" dirty="0" smtClean="0"/>
              <a:t>(10/01/1901 – 08/03/1985)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Avocat </a:t>
            </a:r>
            <a:r>
              <a:rPr lang="fr-FR" sz="2000" b="1" dirty="0"/>
              <a:t>et homme de </a:t>
            </a:r>
            <a:r>
              <a:rPr lang="fr-FR" sz="2000" b="1" dirty="0" smtClean="0"/>
              <a:t>lettres, </a:t>
            </a:r>
            <a:r>
              <a:rPr lang="fr-FR" sz="2000" b="1" dirty="0"/>
              <a:t>grand amateur d’art, il reste une grande figure de la généalogie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31840" y="2167192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800" dirty="0"/>
          </a:p>
          <a:p>
            <a:pPr lvl="0"/>
            <a:r>
              <a:rPr lang="fr-FR" b="1" dirty="0"/>
              <a:t> 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fr-FR" b="1" dirty="0"/>
              <a:t> </a:t>
            </a:r>
            <a:r>
              <a:rPr lang="fr-FR" b="1" dirty="0" smtClean="0"/>
              <a:t>dirige l’étude de généalogie de 1924 à 1974. Visionnaire, il va développer au cours de ces 50 ans, des archives qui constituent un outil de travail efficace.</a:t>
            </a:r>
          </a:p>
          <a:p>
            <a:pPr lvl="0"/>
            <a:endParaRPr lang="fr-FR" b="1" dirty="0"/>
          </a:p>
          <a:p>
            <a:pPr lvl="0"/>
            <a:r>
              <a:rPr lang="fr-FR" b="1" dirty="0" smtClean="0"/>
              <a:t>C’est ce fonds d’archives qui est accessible à travers </a:t>
            </a:r>
            <a:r>
              <a:rPr lang="fr-FR" b="1" dirty="0" err="1" smtClean="0">
                <a:solidFill>
                  <a:schemeClr val="tx2"/>
                </a:solidFill>
              </a:rPr>
              <a:t>Geneaservice</a:t>
            </a:r>
            <a:r>
              <a:rPr lang="fr-FR" b="1" dirty="0" smtClean="0">
                <a:solidFill>
                  <a:schemeClr val="tx2"/>
                </a:solidFill>
              </a:rPr>
              <a:t>. </a:t>
            </a:r>
            <a:r>
              <a:rPr lang="fr-FR" b="1" dirty="0" smtClean="0"/>
              <a:t>Il constitue le plus grand fonds d’archives privées en France.</a:t>
            </a:r>
          </a:p>
          <a:p>
            <a:pPr lvl="0"/>
            <a:endParaRPr lang="fr-FR" b="1" dirty="0" smtClean="0"/>
          </a:p>
          <a:p>
            <a:pPr lvl="0"/>
            <a:r>
              <a:rPr lang="fr-FR" b="1" dirty="0" smtClean="0"/>
              <a:t>On trouve également sur ce site divers articles traitant du métier de généalogiste professionnel, ainsi que quelques anecdotes sur les surprises qui attendent le « chercheur d’ancêtres ».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35886"/>
            <a:ext cx="2155875" cy="31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490066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Outils d’aide à la recherche : Fiches de saisie manuelle …</a:t>
            </a:r>
            <a:endParaRPr lang="fr-FR" sz="20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4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23" y="803236"/>
            <a:ext cx="3626718" cy="52848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2" y="789105"/>
            <a:ext cx="3440691" cy="28892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718313"/>
            <a:ext cx="2864627" cy="25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432048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Quel est l’intérêt de ce site pour nos recherches :</a:t>
            </a:r>
            <a:endParaRPr lang="fr-FR" sz="20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8511" y="1124744"/>
            <a:ext cx="828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Trouver plus vite </a:t>
            </a:r>
            <a:r>
              <a:rPr lang="fr-FR" dirty="0" smtClean="0"/>
              <a:t>: le mode de classement peut permettre d’identifier le lieu et la date d’un acte, et donc de savoir où le chercher aux Archives Départementales.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5421" y="2060848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Travailler en ligne sur des bases diverses :</a:t>
            </a:r>
          </a:p>
          <a:p>
            <a:r>
              <a:rPr lang="fr-FR" sz="800" b="1" dirty="0"/>
              <a:t> </a:t>
            </a:r>
            <a:endParaRPr lang="fr-FR" sz="800" b="1" dirty="0" smtClean="0"/>
          </a:p>
          <a:p>
            <a:r>
              <a:rPr lang="fr-FR" b="1" dirty="0" smtClean="0"/>
              <a:t>. </a:t>
            </a:r>
            <a:r>
              <a:rPr lang="fr-FR" dirty="0" smtClean="0"/>
              <a:t>  Explorer les </a:t>
            </a:r>
            <a:r>
              <a:rPr lang="fr-FR" b="1" dirty="0" smtClean="0"/>
              <a:t>publications de mariage </a:t>
            </a:r>
            <a:r>
              <a:rPr lang="fr-FR" dirty="0" smtClean="0"/>
              <a:t>de Paris et de sa région entre 1860 et 1930.</a:t>
            </a:r>
          </a:p>
          <a:p>
            <a:r>
              <a:rPr lang="fr-FR" sz="800" dirty="0" smtClean="0"/>
              <a:t>  </a:t>
            </a:r>
          </a:p>
          <a:p>
            <a:r>
              <a:rPr lang="fr-FR" b="1" dirty="0" smtClean="0"/>
              <a:t>.</a:t>
            </a:r>
            <a:r>
              <a:rPr lang="fr-FR" dirty="0" smtClean="0"/>
              <a:t>   Rechercher dans </a:t>
            </a:r>
            <a:r>
              <a:rPr lang="fr-FR" b="1" dirty="0" smtClean="0"/>
              <a:t>l’état civil reconstitué </a:t>
            </a:r>
            <a:r>
              <a:rPr lang="fr-FR" dirty="0" smtClean="0"/>
              <a:t>(1 150 000 fiches) pour 1798 – 1859.</a:t>
            </a:r>
          </a:p>
          <a:p>
            <a:r>
              <a:rPr lang="fr-FR" sz="800" dirty="0" smtClean="0"/>
              <a:t> </a:t>
            </a:r>
          </a:p>
          <a:p>
            <a:r>
              <a:rPr lang="fr-FR" b="1" dirty="0" smtClean="0"/>
              <a:t>.</a:t>
            </a:r>
            <a:r>
              <a:rPr lang="fr-FR" dirty="0" smtClean="0"/>
              <a:t>   Explorer les </a:t>
            </a:r>
            <a:r>
              <a:rPr lang="fr-FR" b="1" dirty="0" smtClean="0"/>
              <a:t>faire-part de décès </a:t>
            </a:r>
            <a:r>
              <a:rPr lang="fr-FR" dirty="0" smtClean="0"/>
              <a:t>(1893 – 1917 pour Paris et 1860 – 1912 pour la proche banlieue).</a:t>
            </a:r>
          </a:p>
          <a:p>
            <a:endParaRPr lang="fr-FR" sz="800" dirty="0"/>
          </a:p>
          <a:p>
            <a:r>
              <a:rPr lang="fr-FR" b="1" dirty="0" smtClean="0"/>
              <a:t>.</a:t>
            </a:r>
            <a:r>
              <a:rPr lang="fr-FR" dirty="0" smtClean="0"/>
              <a:t>   Consulter les </a:t>
            </a:r>
            <a:r>
              <a:rPr lang="fr-FR" b="1" dirty="0" smtClean="0"/>
              <a:t>archives électorales </a:t>
            </a:r>
            <a:r>
              <a:rPr lang="fr-FR" dirty="0" smtClean="0"/>
              <a:t>de  Paris et quelques grandes villes de France entre 1900 et 1932.</a:t>
            </a:r>
          </a:p>
          <a:p>
            <a:r>
              <a:rPr lang="fr-FR" sz="800" dirty="0" smtClean="0"/>
              <a:t>  </a:t>
            </a:r>
            <a:endParaRPr lang="fr-FR" sz="800" dirty="0"/>
          </a:p>
          <a:p>
            <a:r>
              <a:rPr lang="fr-FR" b="1" dirty="0" smtClean="0"/>
              <a:t>.</a:t>
            </a:r>
            <a:r>
              <a:rPr lang="fr-FR" dirty="0" smtClean="0"/>
              <a:t>   Accéder à des </a:t>
            </a:r>
            <a:r>
              <a:rPr lang="fr-FR" b="1" dirty="0" smtClean="0"/>
              <a:t>bases partielles </a:t>
            </a:r>
            <a:r>
              <a:rPr lang="fr-FR" dirty="0" smtClean="0"/>
              <a:t>( </a:t>
            </a:r>
            <a:r>
              <a:rPr lang="fr-FR" b="1" dirty="0" smtClean="0"/>
              <a:t>cartes d’alimentation de Reims</a:t>
            </a:r>
            <a:r>
              <a:rPr lang="fr-FR" dirty="0" smtClean="0"/>
              <a:t>, </a:t>
            </a:r>
            <a:r>
              <a:rPr lang="fr-FR" b="1" dirty="0" err="1" smtClean="0"/>
              <a:t>Optants</a:t>
            </a:r>
            <a:r>
              <a:rPr lang="fr-FR" b="1" dirty="0" smtClean="0"/>
              <a:t> d’Alsace- Lorraine</a:t>
            </a:r>
            <a:r>
              <a:rPr lang="fr-FR" dirty="0" smtClean="0"/>
              <a:t>, archives de la </a:t>
            </a:r>
            <a:r>
              <a:rPr lang="fr-FR" b="1" dirty="0" smtClean="0"/>
              <a:t>Salpêtrière </a:t>
            </a:r>
            <a:r>
              <a:rPr lang="fr-FR" dirty="0" smtClean="0"/>
              <a:t>(1848 – 1890), </a:t>
            </a:r>
            <a:r>
              <a:rPr lang="fr-FR" b="1" dirty="0" smtClean="0"/>
              <a:t>état civil de Marseille </a:t>
            </a:r>
            <a:r>
              <a:rPr lang="fr-FR" dirty="0" smtClean="0"/>
              <a:t>(1700 – 1722)</a:t>
            </a:r>
            <a:r>
              <a:rPr lang="fr-FR" b="1" dirty="0" smtClean="0"/>
              <a:t>, d’Angers </a:t>
            </a:r>
            <a:r>
              <a:rPr lang="fr-FR" dirty="0" smtClean="0"/>
              <a:t>(1789 – 1920), </a:t>
            </a:r>
            <a:r>
              <a:rPr lang="fr-FR" b="1" dirty="0" smtClean="0"/>
              <a:t>archives du sud-est ….).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5421" y="5877272"/>
            <a:ext cx="48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Principal défaut </a:t>
            </a:r>
            <a:r>
              <a:rPr lang="fr-FR" dirty="0" smtClean="0">
                <a:solidFill>
                  <a:srgbClr val="C00000"/>
                </a:solidFill>
              </a:rPr>
              <a:t>: les informations sont payantes !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504056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Page d’accueil du site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fr-FR" sz="1800" b="1" dirty="0" smtClean="0">
                <a:hlinkClick r:id="rId2"/>
              </a:rPr>
              <a:t>http</a:t>
            </a:r>
            <a:r>
              <a:rPr lang="fr-FR" sz="1800" b="1" dirty="0">
                <a:hlinkClick r:id="rId2"/>
              </a:rPr>
              <a:t>://www.geneaservice.com</a:t>
            </a:r>
            <a:r>
              <a:rPr lang="fr-FR" sz="1800" b="1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504056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Page recherche du site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fr-FR" sz="1800" b="1" dirty="0" smtClean="0">
                <a:hlinkClick r:id="rId2"/>
              </a:rPr>
              <a:t>http</a:t>
            </a:r>
            <a:r>
              <a:rPr lang="fr-FR" sz="1800" b="1" dirty="0">
                <a:hlinkClick r:id="rId2"/>
              </a:rPr>
              <a:t>://www.geneaservice.com</a:t>
            </a:r>
            <a:r>
              <a:rPr lang="fr-FR" sz="1800" b="1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0364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504056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Page «  réponse » du site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fr-FR" sz="1800" b="1" dirty="0" smtClean="0">
                <a:hlinkClick r:id="rId2"/>
              </a:rPr>
              <a:t>http</a:t>
            </a:r>
            <a:r>
              <a:rPr lang="fr-FR" sz="1800" b="1" dirty="0">
                <a:hlinkClick r:id="rId2"/>
              </a:rPr>
              <a:t>://www.geneaservice.com</a:t>
            </a:r>
            <a:r>
              <a:rPr lang="fr-FR" sz="1800" b="1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504056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Page «  panier » du site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GENEASERVICE</a:t>
            </a:r>
            <a:r>
              <a:rPr lang="fr-F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fr-FR" sz="1800" b="1" dirty="0" smtClean="0">
                <a:hlinkClick r:id="rId2"/>
              </a:rPr>
              <a:t>http</a:t>
            </a:r>
            <a:r>
              <a:rPr lang="fr-FR" sz="1800" b="1" dirty="0">
                <a:hlinkClick r:id="rId2"/>
              </a:rPr>
              <a:t>://www.geneaservice.com</a:t>
            </a:r>
            <a:r>
              <a:rPr lang="fr-FR" sz="1800" b="1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1008112" cy="100811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Jean-Yves SALIOU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2C5-6581-4136-8C75-C229B3C7D04D}" type="slidenum">
              <a:rPr lang="fr-FR" smtClean="0"/>
              <a:t>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908"/>
            <a:ext cx="9144000" cy="50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324</Words>
  <Application>Microsoft Office PowerPoint</Application>
  <PresentationFormat>Affichage à l'écran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Le « Fonds COUTOT »</vt:lpstr>
      <vt:lpstr>Historique</vt:lpstr>
      <vt:lpstr>Maurice COUTOT     (10/01/1901 – 08/03/1985)  Avocat et homme de lettres, grand amateur d’art, il reste une grande figure de la généalogie</vt:lpstr>
      <vt:lpstr>Outils d’aide à la recherche : Fiches de saisie manuelle …</vt:lpstr>
      <vt:lpstr>Quel est l’intérêt de ce site pour nos recherches :</vt:lpstr>
      <vt:lpstr>Page d’accueil du site GENEASERVICE  http://www.geneaservice.com  </vt:lpstr>
      <vt:lpstr>Page recherche du site GENEASERVICE  http://www.geneaservice.com  </vt:lpstr>
      <vt:lpstr>Page «  réponse » du site GENEASERVICE  http://www.geneaservice.com  </vt:lpstr>
      <vt:lpstr>Page «  panier » du site GENEASERVICE  http://www.geneaservice.com  </vt:lpstr>
      <vt:lpstr>Page «  aperçu »  du site GENEASERVICE  http://www.geneaservice.com  </vt:lpstr>
      <vt:lpstr>Page « consultation »  du site GENEASERVICE  http://www.geneaservice.com  </vt:lpstr>
      <vt:lpstr>Page «  d’assistance » du site GENEASERVICE  http://www.geneaservice.com  </vt:lpstr>
      <vt:lpstr>Page d’entraide du site GENEASERVICE  http://www.geneaservice.com  </vt:lpstr>
      <vt:lpstr>Autres moyens d’accès aux informations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FONDS COUTOT</dc:title>
  <dc:creator>Jean-Yves</dc:creator>
  <cp:lastModifiedBy>Jean-Yves</cp:lastModifiedBy>
  <cp:revision>33</cp:revision>
  <dcterms:created xsi:type="dcterms:W3CDTF">2015-12-26T10:11:49Z</dcterms:created>
  <dcterms:modified xsi:type="dcterms:W3CDTF">2016-01-24T14:56:01Z</dcterms:modified>
</cp:coreProperties>
</file>