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73" r:id="rId7"/>
    <p:sldId id="261" r:id="rId8"/>
    <p:sldId id="262" r:id="rId9"/>
    <p:sldId id="263" r:id="rId10"/>
    <p:sldId id="264" r:id="rId11"/>
    <p:sldId id="266" r:id="rId12"/>
    <p:sldId id="265" r:id="rId13"/>
    <p:sldId id="267" r:id="rId14"/>
    <p:sldId id="268" r:id="rId15"/>
    <p:sldId id="269" r:id="rId16"/>
    <p:sldId id="270" r:id="rId17"/>
    <p:sldId id="274" r:id="rId18"/>
    <p:sldId id="275" r:id="rId19"/>
    <p:sldId id="271" r:id="rId20"/>
    <p:sldId id="272"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80D594-6843-4617-B4F9-329E2CC4BDA5}" type="datetimeFigureOut">
              <a:rPr lang="fr-FR" smtClean="0"/>
              <a:pPr/>
              <a:t>18/01/2022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673563-9335-4E1E-96E2-38116A2DB18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0D594-6843-4617-B4F9-329E2CC4BDA5}" type="datetimeFigureOut">
              <a:rPr lang="fr-FR" smtClean="0"/>
              <a:pPr/>
              <a:t>18/01/2022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73563-9335-4E1E-96E2-38116A2DB18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francetvinfo.fr/meteo/climat/cop21/energies-l-europe-est-dependante-du-gaz-russe-et-algerien-selon-matthieu-auzanneau_4791299.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roxy-image.jpg"/>
          <p:cNvPicPr>
            <a:picLocks noChangeAspect="1"/>
          </p:cNvPicPr>
          <p:nvPr/>
        </p:nvPicPr>
        <p:blipFill>
          <a:blip r:embed="rId2" cstate="print"/>
          <a:stretch>
            <a:fillRect/>
          </a:stretch>
        </p:blipFill>
        <p:spPr>
          <a:xfrm>
            <a:off x="467544" y="2564904"/>
            <a:ext cx="8128000" cy="1905000"/>
          </a:xfrm>
          <a:prstGeom prst="rect">
            <a:avLst/>
          </a:prstGeom>
        </p:spPr>
      </p:pic>
      <p:sp>
        <p:nvSpPr>
          <p:cNvPr id="6" name="ZoneTexte 5"/>
          <p:cNvSpPr txBox="1"/>
          <p:nvPr/>
        </p:nvSpPr>
        <p:spPr>
          <a:xfrm>
            <a:off x="0" y="980728"/>
            <a:ext cx="9036496" cy="646331"/>
          </a:xfrm>
          <a:prstGeom prst="rect">
            <a:avLst/>
          </a:prstGeom>
          <a:noFill/>
        </p:spPr>
        <p:txBody>
          <a:bodyPr wrap="square" rtlCol="0">
            <a:spAutoFit/>
          </a:bodyPr>
          <a:lstStyle/>
          <a:p>
            <a:pPr algn="ctr"/>
            <a:r>
              <a:rPr lang="fr-FR" sz="3600" b="1" dirty="0" smtClean="0">
                <a:latin typeface="Perpetua Titling MT" pitchFamily="18" charset="0"/>
              </a:rPr>
              <a:t>L'EXPÉDITION DE CRIMÉE </a:t>
            </a:r>
          </a:p>
        </p:txBody>
      </p:sp>
      <p:sp>
        <p:nvSpPr>
          <p:cNvPr id="8" name="ZoneTexte 7"/>
          <p:cNvSpPr txBox="1"/>
          <p:nvPr/>
        </p:nvSpPr>
        <p:spPr>
          <a:xfrm>
            <a:off x="0" y="4581128"/>
            <a:ext cx="9144000" cy="1692771"/>
          </a:xfrm>
          <a:prstGeom prst="rect">
            <a:avLst/>
          </a:prstGeom>
          <a:noFill/>
        </p:spPr>
        <p:txBody>
          <a:bodyPr wrap="square" rtlCol="0">
            <a:spAutoFit/>
          </a:bodyPr>
          <a:lstStyle/>
          <a:p>
            <a:pPr algn="ctr"/>
            <a:r>
              <a:rPr lang="fr-FR" sz="4000" b="1" dirty="0" err="1" smtClean="0">
                <a:latin typeface="Perpetua Titling MT" pitchFamily="18" charset="0"/>
              </a:rPr>
              <a:t>S</a:t>
            </a:r>
            <a:r>
              <a:rPr lang="fr-FR" sz="3200" b="1" dirty="0" err="1" smtClean="0">
                <a:latin typeface="Perpetua Titling MT" pitchFamily="18" charset="0"/>
              </a:rPr>
              <a:t>ezny</a:t>
            </a:r>
            <a:r>
              <a:rPr lang="fr-FR" sz="3200" b="1" dirty="0" smtClean="0">
                <a:latin typeface="Perpetua Titling MT" pitchFamily="18" charset="0"/>
              </a:rPr>
              <a:t> </a:t>
            </a:r>
            <a:r>
              <a:rPr lang="fr-FR" sz="4000" b="1" dirty="0" err="1" smtClean="0">
                <a:latin typeface="Perpetua Titling MT" pitchFamily="18" charset="0"/>
              </a:rPr>
              <a:t>A</a:t>
            </a:r>
            <a:r>
              <a:rPr lang="fr-FR" sz="3200" b="1" dirty="0" err="1" smtClean="0">
                <a:latin typeface="Perpetua Titling MT" pitchFamily="18" charset="0"/>
              </a:rPr>
              <a:t>balain</a:t>
            </a:r>
            <a:r>
              <a:rPr lang="fr-FR" sz="3200" b="1" dirty="0" smtClean="0">
                <a:latin typeface="Perpetua Titling MT" pitchFamily="18" charset="0"/>
              </a:rPr>
              <a:t> </a:t>
            </a:r>
            <a:r>
              <a:rPr lang="fr-FR" sz="2000" dirty="0" err="1" smtClean="0">
                <a:latin typeface="Perpetua Titling MT" pitchFamily="18" charset="0"/>
              </a:rPr>
              <a:t>sosa</a:t>
            </a:r>
            <a:r>
              <a:rPr lang="fr-FR" sz="2000" b="1" dirty="0" smtClean="0">
                <a:latin typeface="Perpetua Titling MT" pitchFamily="18" charset="0"/>
              </a:rPr>
              <a:t> </a:t>
            </a:r>
            <a:r>
              <a:rPr lang="fr-FR" sz="2000" dirty="0" smtClean="0">
                <a:latin typeface="Perpetua Titling MT" pitchFamily="18" charset="0"/>
              </a:rPr>
              <a:t>28</a:t>
            </a:r>
          </a:p>
          <a:p>
            <a:pPr algn="ctr"/>
            <a:r>
              <a:rPr lang="fr-FR" sz="3200" b="1" dirty="0" smtClean="0">
                <a:latin typeface="Perpetua Titling MT" pitchFamily="18" charset="0"/>
              </a:rPr>
              <a:t>À</a:t>
            </a:r>
          </a:p>
          <a:p>
            <a:pPr algn="ctr"/>
            <a:r>
              <a:rPr lang="fr-FR" sz="3200" b="1" dirty="0" err="1" smtClean="0">
                <a:latin typeface="Perpetua Titling MT" pitchFamily="18" charset="0"/>
              </a:rPr>
              <a:t>sébastopol</a:t>
            </a:r>
            <a:endParaRPr lang="fr-FR" sz="3200" b="1" dirty="0">
              <a:latin typeface="Perpetua Titling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3968" y="260649"/>
            <a:ext cx="4680520" cy="6001643"/>
          </a:xfrm>
          <a:prstGeom prst="rect">
            <a:avLst/>
          </a:prstGeom>
          <a:noFill/>
        </p:spPr>
        <p:txBody>
          <a:bodyPr wrap="square" rtlCol="0">
            <a:spAutoFit/>
          </a:bodyPr>
          <a:lstStyle/>
          <a:p>
            <a:pPr algn="just"/>
            <a:r>
              <a:rPr lang="fr-FR" sz="2400" dirty="0" smtClean="0">
                <a:latin typeface="Georgia" pitchFamily="18" charset="0"/>
              </a:rPr>
              <a:t>   Les archives du SHAT (*) décrivent </a:t>
            </a:r>
            <a:r>
              <a:rPr lang="fr-FR" sz="2400" dirty="0" err="1" smtClean="0">
                <a:latin typeface="Georgia" pitchFamily="18" charset="0"/>
              </a:rPr>
              <a:t>Sezny</a:t>
            </a:r>
            <a:r>
              <a:rPr lang="fr-FR" sz="2400" dirty="0" smtClean="0">
                <a:latin typeface="Georgia" pitchFamily="18" charset="0"/>
              </a:rPr>
              <a:t> </a:t>
            </a:r>
            <a:r>
              <a:rPr lang="fr-FR" sz="2400" dirty="0" err="1" smtClean="0">
                <a:latin typeface="Georgia" pitchFamily="18" charset="0"/>
              </a:rPr>
              <a:t>Abalain</a:t>
            </a:r>
            <a:r>
              <a:rPr lang="fr-FR" sz="2400" dirty="0" smtClean="0">
                <a:latin typeface="Georgia" pitchFamily="18" charset="0"/>
              </a:rPr>
              <a:t> appelé de la classe 1840, incorporé au 73e de ligne le 30 juillet 1841 avec le n° 2792 arrivé au corps le 7 août 1841. Taille 1,56 m, visage long, front couvert, yeux gris, nez gros relevé, bouche petite, menton rond, sourcils châtain clair, légère variole. Il est nommé voltigeur (**) le 21 mai 1843. Il est renvoyé dans ses foyers le 30 septembre 1847 avec un certificat de bonne conduite en poche pour se retirer chez sa mère à </a:t>
            </a:r>
            <a:r>
              <a:rPr lang="fr-FR" sz="2400" dirty="0" err="1" smtClean="0">
                <a:latin typeface="Georgia" pitchFamily="18" charset="0"/>
              </a:rPr>
              <a:t>Kerlouan</a:t>
            </a:r>
            <a:r>
              <a:rPr lang="fr-FR" dirty="0" smtClean="0"/>
              <a:t>. </a:t>
            </a:r>
          </a:p>
        </p:txBody>
      </p:sp>
      <p:pic>
        <p:nvPicPr>
          <p:cNvPr id="5" name="Image 4" descr="voltigeur 1859.jpg"/>
          <p:cNvPicPr>
            <a:picLocks noChangeAspect="1"/>
          </p:cNvPicPr>
          <p:nvPr/>
        </p:nvPicPr>
        <p:blipFill>
          <a:blip r:embed="rId2" cstate="print"/>
          <a:stretch>
            <a:fillRect/>
          </a:stretch>
        </p:blipFill>
        <p:spPr>
          <a:xfrm>
            <a:off x="323528" y="260647"/>
            <a:ext cx="3816424" cy="59211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332656"/>
            <a:ext cx="8352928" cy="6370975"/>
          </a:xfrm>
          <a:prstGeom prst="rect">
            <a:avLst/>
          </a:prstGeom>
          <a:noFill/>
        </p:spPr>
        <p:txBody>
          <a:bodyPr wrap="square" rtlCol="0">
            <a:spAutoFit/>
          </a:bodyPr>
          <a:lstStyle/>
          <a:p>
            <a:pPr algn="just"/>
            <a:r>
              <a:rPr lang="fr-FR" sz="2400" dirty="0" smtClean="0">
                <a:latin typeface="Georgia" pitchFamily="18" charset="0"/>
              </a:rPr>
              <a:t>   De nouveau incorporé le 21 juillet 1851 comme fusiller venant du 48</a:t>
            </a:r>
            <a:r>
              <a:rPr lang="fr-FR" dirty="0" smtClean="0">
                <a:latin typeface="Georgia" pitchFamily="18" charset="0"/>
              </a:rPr>
              <a:t>e</a:t>
            </a:r>
            <a:r>
              <a:rPr lang="fr-FR" sz="2400" dirty="0" smtClean="0">
                <a:latin typeface="Georgia" pitchFamily="18" charset="0"/>
              </a:rPr>
              <a:t> régiment d'infanterie arrivé au corps le 30 juillet. Entré au service du 48</a:t>
            </a:r>
            <a:r>
              <a:rPr lang="fr-FR" sz="1600" dirty="0" smtClean="0">
                <a:latin typeface="Georgia" pitchFamily="18" charset="0"/>
              </a:rPr>
              <a:t>e</a:t>
            </a:r>
            <a:r>
              <a:rPr lang="fr-FR" sz="2400" dirty="0" smtClean="0">
                <a:latin typeface="Georgia" pitchFamily="18" charset="0"/>
              </a:rPr>
              <a:t>  de ligne le 23 mars 1850 comme remplaçant admis par le conseil de révision du 6 juin 1849 pour le sieur Guillaume </a:t>
            </a:r>
            <a:r>
              <a:rPr lang="fr-FR" sz="2400" dirty="0" err="1" smtClean="0">
                <a:latin typeface="Georgia" pitchFamily="18" charset="0"/>
              </a:rPr>
              <a:t>Habasque</a:t>
            </a:r>
            <a:r>
              <a:rPr lang="fr-FR" sz="2400" dirty="0" smtClean="0">
                <a:latin typeface="Georgia" pitchFamily="18" charset="0"/>
              </a:rPr>
              <a:t> (***) de la classe 1848. Passé au 73</a:t>
            </a:r>
            <a:r>
              <a:rPr lang="fr-FR" dirty="0" smtClean="0">
                <a:latin typeface="Georgia" pitchFamily="18" charset="0"/>
              </a:rPr>
              <a:t>e</a:t>
            </a:r>
            <a:r>
              <a:rPr lang="fr-FR" sz="2400" dirty="0" smtClean="0">
                <a:latin typeface="Georgia" pitchFamily="18" charset="0"/>
              </a:rPr>
              <a:t> de ligne le 21 juin 1851, voltigeur le 27 avril 1852. Il sera embarqué à Toulon, le 28 mars 1855, sur le " Calcutta " pour l'Armée d'Orient.</a:t>
            </a:r>
          </a:p>
          <a:p>
            <a:pPr algn="just"/>
            <a:endParaRPr lang="fr-FR" sz="2400" dirty="0" smtClean="0">
              <a:latin typeface="Georgia" pitchFamily="18" charset="0"/>
            </a:endParaRPr>
          </a:p>
          <a:p>
            <a:pPr algn="just"/>
            <a:r>
              <a:rPr lang="fr-FR" sz="2400" dirty="0" smtClean="0">
                <a:solidFill>
                  <a:schemeClr val="tx1">
                    <a:lumMod val="95000"/>
                    <a:lumOff val="5000"/>
                  </a:schemeClr>
                </a:solidFill>
                <a:latin typeface="Georgia" pitchFamily="18" charset="0"/>
              </a:rPr>
              <a:t>   Le HMS </a:t>
            </a:r>
            <a:r>
              <a:rPr lang="fr-FR" sz="2400" dirty="0" err="1" smtClean="0">
                <a:solidFill>
                  <a:schemeClr val="tx1">
                    <a:lumMod val="95000"/>
                    <a:lumOff val="5000"/>
                  </a:schemeClr>
                </a:solidFill>
                <a:latin typeface="Georgia" pitchFamily="18" charset="0"/>
              </a:rPr>
              <a:t>Calcuta</a:t>
            </a:r>
            <a:r>
              <a:rPr lang="fr-FR" sz="2400" dirty="0" smtClean="0">
                <a:solidFill>
                  <a:schemeClr val="tx1">
                    <a:lumMod val="95000"/>
                    <a:lumOff val="5000"/>
                  </a:schemeClr>
                </a:solidFill>
                <a:latin typeface="Georgia" pitchFamily="18" charset="0"/>
              </a:rPr>
              <a:t> </a:t>
            </a:r>
            <a:r>
              <a:rPr lang="fr-FR" sz="2400" dirty="0" smtClean="0">
                <a:latin typeface="Georgia" pitchFamily="18" charset="0"/>
              </a:rPr>
              <a:t>est un vaisseau de ligne de 2</a:t>
            </a:r>
            <a:r>
              <a:rPr lang="fr-FR" sz="1600" dirty="0" smtClean="0">
                <a:latin typeface="Georgia" pitchFamily="18" charset="0"/>
              </a:rPr>
              <a:t>e</a:t>
            </a:r>
            <a:r>
              <a:rPr lang="fr-FR" sz="2400" dirty="0" smtClean="0">
                <a:latin typeface="Georgia" pitchFamily="18" charset="0"/>
              </a:rPr>
              <a:t> rang armé de 84 canons lancé en 1831. Transformé en bateau cible en 1865, il est vendu en 1908.</a:t>
            </a:r>
          </a:p>
          <a:p>
            <a:pPr algn="just"/>
            <a:r>
              <a:rPr lang="fr-FR" sz="2400" dirty="0" smtClean="0">
                <a:latin typeface="Georgia" pitchFamily="18" charset="0"/>
              </a:rPr>
              <a:t>   HMS est une abréviation qui précède le nom des navires de la flotte de guerre britannique (</a:t>
            </a:r>
            <a:r>
              <a:rPr lang="fr-FR" sz="2400" i="1" dirty="0" smtClean="0">
                <a:latin typeface="Georgia" pitchFamily="18" charset="0"/>
              </a:rPr>
              <a:t>Royal </a:t>
            </a:r>
            <a:r>
              <a:rPr lang="fr-FR" sz="2400" i="1" dirty="0" err="1" smtClean="0">
                <a:latin typeface="Georgia" pitchFamily="18" charset="0"/>
              </a:rPr>
              <a:t>Navy</a:t>
            </a:r>
            <a:r>
              <a:rPr lang="fr-FR" sz="2400" dirty="0" smtClean="0">
                <a:latin typeface="Georgia" pitchFamily="18" charset="0"/>
              </a:rPr>
              <a:t>). Elle signifie : </a:t>
            </a:r>
            <a:r>
              <a:rPr lang="fr-FR" sz="2400" i="1" dirty="0" err="1" smtClean="0">
                <a:latin typeface="Georgia" pitchFamily="18" charset="0"/>
              </a:rPr>
              <a:t>His</a:t>
            </a:r>
            <a:r>
              <a:rPr lang="fr-FR" sz="2400" dirty="0" smtClean="0">
                <a:latin typeface="Georgia" pitchFamily="18" charset="0"/>
              </a:rPr>
              <a:t> </a:t>
            </a:r>
            <a:r>
              <a:rPr lang="fr-FR" sz="2400" i="1" dirty="0" err="1" smtClean="0">
                <a:latin typeface="Georgia" pitchFamily="18" charset="0"/>
              </a:rPr>
              <a:t>Majesty's</a:t>
            </a:r>
            <a:r>
              <a:rPr lang="fr-FR" sz="2400" dirty="0" smtClean="0">
                <a:latin typeface="Georgia" pitchFamily="18" charset="0"/>
              </a:rPr>
              <a:t> </a:t>
            </a:r>
            <a:r>
              <a:rPr lang="fr-FR" sz="2400" i="1" dirty="0" err="1" smtClean="0">
                <a:latin typeface="Georgia" pitchFamily="18" charset="0"/>
              </a:rPr>
              <a:t>Ship</a:t>
            </a:r>
            <a:r>
              <a:rPr lang="fr-FR" sz="2400" dirty="0" smtClean="0">
                <a:latin typeface="Georgia" pitchFamily="18" charset="0"/>
              </a:rPr>
              <a:t> (</a:t>
            </a:r>
            <a:r>
              <a:rPr lang="fr-FR" sz="2400" i="1" dirty="0" smtClean="0">
                <a:latin typeface="Georgia" pitchFamily="18" charset="0"/>
              </a:rPr>
              <a:t>le navire de Sa Majesté</a:t>
            </a:r>
            <a:r>
              <a:rPr lang="fr-FR" sz="2400" dirty="0" smtClean="0">
                <a:latin typeface="Georgia" pitchFamily="18" charset="0"/>
              </a:rPr>
              <a:t>) ou</a:t>
            </a:r>
            <a:br>
              <a:rPr lang="fr-FR" sz="2400" dirty="0" smtClean="0">
                <a:latin typeface="Georgia" pitchFamily="18" charset="0"/>
              </a:rPr>
            </a:br>
            <a:r>
              <a:rPr lang="fr-FR" sz="2400" i="1" dirty="0" err="1" smtClean="0">
                <a:latin typeface="Georgia" pitchFamily="18" charset="0"/>
              </a:rPr>
              <a:t>Her</a:t>
            </a:r>
            <a:r>
              <a:rPr lang="fr-FR" sz="2400" i="1" dirty="0" smtClean="0">
                <a:latin typeface="Georgia" pitchFamily="18" charset="0"/>
              </a:rPr>
              <a:t> </a:t>
            </a:r>
            <a:r>
              <a:rPr lang="fr-FR" sz="2400" i="1" dirty="0" err="1" smtClean="0">
                <a:latin typeface="Georgia" pitchFamily="18" charset="0"/>
              </a:rPr>
              <a:t>Majesty's</a:t>
            </a:r>
            <a:r>
              <a:rPr lang="fr-FR" sz="2400" i="1" dirty="0" smtClean="0">
                <a:latin typeface="Georgia" pitchFamily="18" charset="0"/>
              </a:rPr>
              <a:t> </a:t>
            </a:r>
            <a:r>
              <a:rPr lang="fr-FR" sz="2400" i="1" dirty="0" err="1" smtClean="0">
                <a:latin typeface="Georgia" pitchFamily="18" charset="0"/>
              </a:rPr>
              <a:t>Ship</a:t>
            </a:r>
            <a:r>
              <a:rPr lang="fr-FR" sz="2400" dirty="0" smtClean="0">
                <a:latin typeface="Georgia" pitchFamily="18" charset="0"/>
              </a:rPr>
              <a:t> si le souverain est une reine.</a:t>
            </a:r>
          </a:p>
          <a:p>
            <a:pPr algn="just"/>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260648"/>
            <a:ext cx="8856984" cy="6370975"/>
          </a:xfrm>
          <a:prstGeom prst="rect">
            <a:avLst/>
          </a:prstGeom>
          <a:noFill/>
        </p:spPr>
        <p:txBody>
          <a:bodyPr wrap="square" rtlCol="0">
            <a:spAutoFit/>
          </a:bodyPr>
          <a:lstStyle/>
          <a:p>
            <a:pPr algn="just"/>
            <a:r>
              <a:rPr lang="fr-FR" sz="2400" dirty="0" smtClean="0">
                <a:latin typeface="Georgia" pitchFamily="18" charset="0"/>
              </a:rPr>
              <a:t>   D'autres Bretons léonards, des communes voisines, s'embarqueront sur le même bateau que lui, tels :</a:t>
            </a:r>
          </a:p>
          <a:p>
            <a:pPr algn="just"/>
            <a:r>
              <a:rPr lang="fr-FR" sz="2400" dirty="0" smtClean="0">
                <a:latin typeface="Georgia" pitchFamily="18" charset="0"/>
              </a:rPr>
              <a:t> </a:t>
            </a:r>
          </a:p>
          <a:p>
            <a:pPr algn="just"/>
            <a:r>
              <a:rPr lang="fr-FR" sz="2400" dirty="0" smtClean="0">
                <a:latin typeface="Georgia" pitchFamily="18" charset="0"/>
              </a:rPr>
              <a:t>   Pierre CREF de </a:t>
            </a:r>
            <a:r>
              <a:rPr lang="fr-FR" sz="2400" dirty="0" err="1" smtClean="0">
                <a:latin typeface="Georgia" pitchFamily="18" charset="0"/>
              </a:rPr>
              <a:t>Lanhouarneau</a:t>
            </a:r>
            <a:r>
              <a:rPr lang="fr-FR" sz="2400" dirty="0" smtClean="0">
                <a:latin typeface="Georgia" pitchFamily="18" charset="0"/>
              </a:rPr>
              <a:t>, Guillaume </a:t>
            </a:r>
            <a:r>
              <a:rPr lang="fr-FR" sz="2400" dirty="0" err="1" smtClean="0">
                <a:latin typeface="Georgia" pitchFamily="18" charset="0"/>
              </a:rPr>
              <a:t>Abgrall</a:t>
            </a:r>
            <a:r>
              <a:rPr lang="fr-FR" sz="2400" dirty="0" smtClean="0">
                <a:latin typeface="Georgia" pitchFamily="18" charset="0"/>
              </a:rPr>
              <a:t> de </a:t>
            </a:r>
            <a:r>
              <a:rPr lang="fr-FR" sz="2400" dirty="0" err="1" smtClean="0">
                <a:latin typeface="Georgia" pitchFamily="18" charset="0"/>
              </a:rPr>
              <a:t>Guiclan</a:t>
            </a:r>
            <a:r>
              <a:rPr lang="fr-FR" sz="2400" dirty="0" smtClean="0">
                <a:latin typeface="Georgia" pitchFamily="18" charset="0"/>
              </a:rPr>
              <a:t>, Hervé LEYER de </a:t>
            </a:r>
            <a:r>
              <a:rPr lang="fr-FR" sz="2400" dirty="0" err="1" smtClean="0">
                <a:latin typeface="Georgia" pitchFamily="18" charset="0"/>
              </a:rPr>
              <a:t>Tréflez</a:t>
            </a:r>
            <a:r>
              <a:rPr lang="fr-FR" sz="2400" dirty="0" smtClean="0">
                <a:latin typeface="Georgia" pitchFamily="18" charset="0"/>
              </a:rPr>
              <a:t>, le caporal Guillaume Le MENN de Plouescat tué le 20 juillet 1855, François HERRY de St.-</a:t>
            </a:r>
            <a:r>
              <a:rPr lang="fr-FR" sz="2400" dirty="0" err="1" smtClean="0">
                <a:latin typeface="Georgia" pitchFamily="18" charset="0"/>
              </a:rPr>
              <a:t>Vougay</a:t>
            </a:r>
            <a:r>
              <a:rPr lang="fr-FR" sz="2400" dirty="0" smtClean="0">
                <a:latin typeface="Georgia" pitchFamily="18" charset="0"/>
              </a:rPr>
              <a:t>, Yves MICHEL de </a:t>
            </a:r>
            <a:r>
              <a:rPr lang="fr-FR" sz="2400" dirty="0" err="1" smtClean="0">
                <a:latin typeface="Georgia" pitchFamily="18" charset="0"/>
              </a:rPr>
              <a:t>Cléder</a:t>
            </a:r>
            <a:r>
              <a:rPr lang="fr-FR" sz="2400" dirty="0" smtClean="0">
                <a:latin typeface="Georgia" pitchFamily="18" charset="0"/>
              </a:rPr>
              <a:t> mort le 18 juin 1855, Pierre MEAR de </a:t>
            </a:r>
            <a:r>
              <a:rPr lang="fr-FR" sz="2400" dirty="0" err="1" smtClean="0">
                <a:latin typeface="Georgia" pitchFamily="18" charset="0"/>
              </a:rPr>
              <a:t>Tréflaouénan</a:t>
            </a:r>
            <a:r>
              <a:rPr lang="fr-FR" sz="2400" dirty="0" smtClean="0">
                <a:latin typeface="Georgia" pitchFamily="18" charset="0"/>
              </a:rPr>
              <a:t>.</a:t>
            </a:r>
          </a:p>
          <a:p>
            <a:pPr algn="just"/>
            <a:endParaRPr lang="fr-FR" sz="2400" dirty="0" smtClean="0">
              <a:latin typeface="Georgia" pitchFamily="18" charset="0"/>
            </a:endParaRPr>
          </a:p>
          <a:p>
            <a:pPr algn="just"/>
            <a:r>
              <a:rPr lang="fr-FR" sz="2400" dirty="0" smtClean="0">
                <a:solidFill>
                  <a:schemeClr val="tx1">
                    <a:lumMod val="95000"/>
                    <a:lumOff val="5000"/>
                  </a:schemeClr>
                </a:solidFill>
                <a:latin typeface="Georgia" pitchFamily="18" charset="0"/>
              </a:rPr>
              <a:t>   Débarqué à Constantinople le 30 avril 1855. Son bataillon, le 2</a:t>
            </a:r>
            <a:r>
              <a:rPr lang="fr-FR" sz="2400" dirty="0" smtClean="0">
                <a:latin typeface="Georgia" pitchFamily="18" charset="0"/>
              </a:rPr>
              <a:t>e</a:t>
            </a:r>
            <a:r>
              <a:rPr lang="fr-FR" sz="2400" dirty="0" smtClean="0">
                <a:solidFill>
                  <a:schemeClr val="tx1">
                    <a:lumMod val="95000"/>
                    <a:lumOff val="5000"/>
                  </a:schemeClr>
                </a:solidFill>
                <a:latin typeface="Georgia" pitchFamily="18" charset="0"/>
              </a:rPr>
              <a:t>, sera dirigé sur </a:t>
            </a:r>
            <a:r>
              <a:rPr lang="fr-FR" sz="2400" dirty="0" err="1" smtClean="0">
                <a:solidFill>
                  <a:schemeClr val="tx1">
                    <a:lumMod val="95000"/>
                    <a:lumOff val="5000"/>
                  </a:schemeClr>
                </a:solidFill>
                <a:latin typeface="Georgia" pitchFamily="18" charset="0"/>
              </a:rPr>
              <a:t>Maslak</a:t>
            </a:r>
            <a:r>
              <a:rPr lang="fr-FR" sz="2400" dirty="0" smtClean="0">
                <a:solidFill>
                  <a:schemeClr val="tx1">
                    <a:lumMod val="95000"/>
                    <a:lumOff val="5000"/>
                  </a:schemeClr>
                </a:solidFill>
                <a:latin typeface="Georgia" pitchFamily="18" charset="0"/>
              </a:rPr>
              <a:t> (Turquie). Il participe à la bataille de Tchernaïa le 16 août 1855, qui fera 58 blessés et 9 tués.</a:t>
            </a:r>
          </a:p>
          <a:p>
            <a:pPr algn="just"/>
            <a:r>
              <a:rPr lang="fr-FR" sz="2400" dirty="0" smtClean="0">
                <a:solidFill>
                  <a:schemeClr val="tx1">
                    <a:lumMod val="95000"/>
                    <a:lumOff val="5000"/>
                  </a:schemeClr>
                </a:solidFill>
                <a:latin typeface="Georgia" pitchFamily="18" charset="0"/>
              </a:rPr>
              <a:t>   Les Français auront, pendant cette guerre, 95.000 morts dont 60.000 de maladies (choléra, diarrhée, dysenterie, typhus, scorbut).</a:t>
            </a:r>
          </a:p>
          <a:p>
            <a:pPr algn="just"/>
            <a:endParaRPr lang="fr-FR" sz="2400" dirty="0" smtClean="0">
              <a:solidFill>
                <a:schemeClr val="tx1">
                  <a:lumMod val="95000"/>
                  <a:lumOff val="5000"/>
                </a:schemeClr>
              </a:solidFill>
              <a:latin typeface="Georgia" pitchFamily="18" charset="0"/>
            </a:endParaRPr>
          </a:p>
          <a:p>
            <a:pPr algn="just"/>
            <a:r>
              <a:rPr lang="fr-FR" sz="2400" dirty="0" smtClean="0">
                <a:solidFill>
                  <a:schemeClr val="tx1">
                    <a:lumMod val="95000"/>
                    <a:lumOff val="5000"/>
                  </a:schemeClr>
                </a:solidFill>
                <a:latin typeface="Georgia" pitchFamily="18" charset="0"/>
              </a:rPr>
              <a:t>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16632"/>
            <a:ext cx="8928992" cy="1938992"/>
          </a:xfrm>
          <a:prstGeom prst="rect">
            <a:avLst/>
          </a:prstGeom>
          <a:noFill/>
        </p:spPr>
        <p:txBody>
          <a:bodyPr wrap="square" rtlCol="0">
            <a:spAutoFit/>
          </a:bodyPr>
          <a:lstStyle/>
          <a:p>
            <a:pPr algn="just"/>
            <a:r>
              <a:rPr lang="fr-FR" sz="2400" dirty="0" smtClean="0">
                <a:latin typeface="Georgia" pitchFamily="18" charset="0"/>
              </a:rPr>
              <a:t>   Libéré de ses obligations militaires le 12 avril 1856 avec un certificat de bonne conduite. </a:t>
            </a:r>
          </a:p>
          <a:p>
            <a:pPr algn="just"/>
            <a:r>
              <a:rPr lang="fr-FR" sz="2400" dirty="0" smtClean="0">
                <a:latin typeface="Georgia" pitchFamily="18" charset="0"/>
              </a:rPr>
              <a:t>Il est dit par la famille :</a:t>
            </a:r>
          </a:p>
          <a:p>
            <a:pPr algn="just"/>
            <a:r>
              <a:rPr lang="fr-FR" sz="2400" dirty="0" smtClean="0">
                <a:latin typeface="Georgia" pitchFamily="18" charset="0"/>
              </a:rPr>
              <a:t>" Revenu barbu, exhibant des pièces d'or, il n'avait pas été reconnu ".</a:t>
            </a:r>
          </a:p>
        </p:txBody>
      </p:sp>
      <p:pic>
        <p:nvPicPr>
          <p:cNvPr id="6" name="Image 5" descr="méab.JPG"/>
          <p:cNvPicPr>
            <a:picLocks noChangeAspect="1"/>
          </p:cNvPicPr>
          <p:nvPr/>
        </p:nvPicPr>
        <p:blipFill>
          <a:blip r:embed="rId2" cstate="print"/>
          <a:stretch>
            <a:fillRect/>
          </a:stretch>
        </p:blipFill>
        <p:spPr>
          <a:xfrm>
            <a:off x="5580112" y="1844824"/>
            <a:ext cx="3312368" cy="45723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ZoneTexte 6"/>
          <p:cNvSpPr txBox="1"/>
          <p:nvPr/>
        </p:nvSpPr>
        <p:spPr>
          <a:xfrm>
            <a:off x="251520" y="2420888"/>
            <a:ext cx="5112568" cy="3785652"/>
          </a:xfrm>
          <a:prstGeom prst="rect">
            <a:avLst/>
          </a:prstGeom>
          <a:noFill/>
        </p:spPr>
        <p:txBody>
          <a:bodyPr wrap="square" rtlCol="0">
            <a:spAutoFit/>
          </a:bodyPr>
          <a:lstStyle/>
          <a:p>
            <a:pPr algn="just"/>
            <a:r>
              <a:rPr lang="fr-FR" sz="2400" dirty="0" smtClean="0">
                <a:latin typeface="Georgia" pitchFamily="18" charset="0"/>
              </a:rPr>
              <a:t>   C'est alors qu'il se marie à </a:t>
            </a:r>
            <a:r>
              <a:rPr lang="fr-FR" sz="2400" dirty="0" err="1" smtClean="0">
                <a:latin typeface="Georgia" pitchFamily="18" charset="0"/>
              </a:rPr>
              <a:t>Plouider</a:t>
            </a:r>
            <a:r>
              <a:rPr lang="fr-FR" sz="2400" dirty="0" smtClean="0">
                <a:latin typeface="Georgia" pitchFamily="18" charset="0"/>
              </a:rPr>
              <a:t> le 14 février 1857 avec Marie-Anne SIMIER, et fait 4 enfants.</a:t>
            </a:r>
          </a:p>
          <a:p>
            <a:pPr algn="just"/>
            <a:endParaRPr lang="fr-FR" sz="2400" dirty="0" smtClean="0">
              <a:latin typeface="Georgia" pitchFamily="18" charset="0"/>
            </a:endParaRPr>
          </a:p>
          <a:p>
            <a:pPr algn="just"/>
            <a:r>
              <a:rPr lang="fr-FR" sz="2400" dirty="0" smtClean="0">
                <a:latin typeface="Georgia" pitchFamily="18" charset="0"/>
              </a:rPr>
              <a:t>  Avec cet argent, Il achète la ferme de </a:t>
            </a:r>
            <a:r>
              <a:rPr lang="fr-FR" sz="2400" dirty="0" err="1" smtClean="0">
                <a:latin typeface="Georgia" pitchFamily="18" charset="0"/>
              </a:rPr>
              <a:t>Kerilien</a:t>
            </a:r>
            <a:r>
              <a:rPr lang="fr-FR" sz="2400" dirty="0" smtClean="0">
                <a:latin typeface="Georgia" pitchFamily="18" charset="0"/>
              </a:rPr>
              <a:t>, le berceau des </a:t>
            </a:r>
            <a:r>
              <a:rPr lang="fr-FR" sz="2400" dirty="0" err="1" smtClean="0">
                <a:latin typeface="Georgia" pitchFamily="18" charset="0"/>
              </a:rPr>
              <a:t>Abalain</a:t>
            </a:r>
            <a:r>
              <a:rPr lang="fr-FR" sz="2400" dirty="0" smtClean="0">
                <a:latin typeface="Georgia" pitchFamily="18" charset="0"/>
              </a:rPr>
              <a:t> de </a:t>
            </a:r>
            <a:r>
              <a:rPr lang="fr-FR" sz="2400" dirty="0" err="1" smtClean="0">
                <a:latin typeface="Georgia" pitchFamily="18" charset="0"/>
              </a:rPr>
              <a:t>Plouider</a:t>
            </a:r>
            <a:r>
              <a:rPr lang="fr-FR" sz="2400" dirty="0" smtClean="0">
                <a:latin typeface="Georgia" pitchFamily="18" charset="0"/>
              </a:rPr>
              <a:t>.</a:t>
            </a:r>
          </a:p>
          <a:p>
            <a:pPr algn="just"/>
            <a:endParaRPr lang="fr-FR" sz="2400" dirty="0" smtClean="0">
              <a:latin typeface="Georgia" pitchFamily="18" charset="0"/>
            </a:endParaRPr>
          </a:p>
          <a:p>
            <a:pPr algn="just"/>
            <a:r>
              <a:rPr lang="fr-FR" sz="2400" dirty="0" smtClean="0">
                <a:latin typeface="Georgia" pitchFamily="18" charset="0"/>
              </a:rPr>
              <a:t>C'est toujours à </a:t>
            </a:r>
            <a:r>
              <a:rPr lang="fr-FR" sz="2400" dirty="0" err="1" smtClean="0">
                <a:latin typeface="Georgia" pitchFamily="18" charset="0"/>
              </a:rPr>
              <a:t>Kerilien</a:t>
            </a:r>
            <a:r>
              <a:rPr lang="fr-FR" sz="2400" dirty="0" smtClean="0">
                <a:latin typeface="Georgia" pitchFamily="18" charset="0"/>
              </a:rPr>
              <a:t> qu'il décède le 14 novembre 1903.</a:t>
            </a: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208883"/>
            <a:ext cx="871296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La Crimée enfin russe</a:t>
            </a:r>
            <a:endParaRPr kumimoji="0" lang="fr-FR" sz="2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303713" algn="l"/>
              </a:tabLst>
            </a:pPr>
            <a:r>
              <a:rPr kumimoji="0" lang="fr-FR"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Après bien des efforts, les Russes obtiennent du sultan ottoman, par le traité de </a:t>
            </a:r>
            <a:r>
              <a:rPr kumimoji="0" lang="fr-FR" sz="2400" b="0" i="0" u="none" strike="noStrike" cap="none" normalizeH="0" baseline="0" dirty="0" err="1" smtClean="0">
                <a:ln>
                  <a:noFill/>
                </a:ln>
                <a:solidFill>
                  <a:schemeClr val="tx1"/>
                </a:solidFill>
                <a:effectLst/>
                <a:latin typeface="Georgia" pitchFamily="18" charset="0"/>
                <a:ea typeface="Times New Roman" pitchFamily="18" charset="0"/>
                <a:cs typeface="Times New Roman" pitchFamily="18" charset="0"/>
              </a:rPr>
              <a:t>Koutchouk</a:t>
            </a:r>
            <a:r>
              <a:rPr kumimoji="0" lang="fr-FR"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Georgia" pitchFamily="18" charset="0"/>
                <a:ea typeface="Times New Roman" pitchFamily="18" charset="0"/>
                <a:cs typeface="Times New Roman" pitchFamily="18" charset="0"/>
              </a:rPr>
              <a:t>Kaïnardji</a:t>
            </a:r>
            <a:r>
              <a:rPr kumimoji="0" lang="fr-FR"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du 21 juillet 1774, qu'il leur cède la ville d'Azov, à l'embouchure du Don, et surtout renonce à sa suzeraineté sur la Crimée.</a:t>
            </a:r>
          </a:p>
          <a:p>
            <a:pPr marL="0" marR="0" lvl="0" indent="0" algn="just" defTabSz="914400" rtl="0" eaLnBrk="0" fontAlgn="base" latinLnBrk="0" hangingPunct="0">
              <a:lnSpc>
                <a:spcPct val="100000"/>
              </a:lnSpc>
              <a:spcBef>
                <a:spcPct val="0"/>
              </a:spcBef>
              <a:spcAft>
                <a:spcPct val="0"/>
              </a:spcAft>
              <a:buClrTx/>
              <a:buSzTx/>
              <a:buFontTx/>
              <a:buNone/>
              <a:tabLst>
                <a:tab pos="4303713" algn="l"/>
              </a:tabLst>
            </a:pPr>
            <a:endParaRPr kumimoji="0" lang="fr-FR" sz="2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Mais c'est seulement quelques années plus tard, en 1783, que le prince Grigori Potemkine, favori et amant de la tsarine </a:t>
            </a:r>
            <a:r>
              <a:rPr kumimoji="0" lang="fr-FR" sz="2400" b="0" i="0" u="none" strike="noStrike" cap="none" normalizeH="0" baseline="0" dirty="0" smtClean="0">
                <a:ln>
                  <a:noFill/>
                </a:ln>
                <a:solidFill>
                  <a:schemeClr val="tx1">
                    <a:lumMod val="95000"/>
                    <a:lumOff val="5000"/>
                  </a:schemeClr>
                </a:solidFill>
                <a:effectLst/>
                <a:latin typeface="Georgia" pitchFamily="18" charset="0"/>
                <a:ea typeface="Times New Roman" pitchFamily="18" charset="0"/>
                <a:cs typeface="Times New Roman" pitchFamily="18" charset="0"/>
              </a:rPr>
              <a:t>Catherine II</a:t>
            </a:r>
            <a:r>
              <a:rPr kumimoji="0" lang="fr-FR"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vient à bout du </a:t>
            </a:r>
            <a:r>
              <a:rPr kumimoji="0" lang="fr-FR" sz="2400" b="0" i="1"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khanat</a:t>
            </a:r>
            <a:r>
              <a:rPr kumimoji="0" lang="fr-FR"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tatar de Crimée. C'en est fini de ce </a:t>
            </a:r>
            <a:r>
              <a:rPr kumimoji="0" lang="fr-FR" sz="2400" b="0" i="1"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khanat</a:t>
            </a:r>
            <a:r>
              <a:rPr kumimoji="0" lang="fr-FR"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dernière survivance de la Horde d'Or mongole.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Potemkine devient le premier gouverneur russe de la région et fonde aussitôt un port militaire à la pointe de la péninsule, Sébastopol (</a:t>
            </a:r>
            <a:r>
              <a:rPr kumimoji="0" lang="fr-FR" sz="2400" b="0" i="1"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ville impériale »</a:t>
            </a:r>
            <a:r>
              <a:rPr kumimoji="0" lang="fr-FR" sz="2400"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La tsarine y effectue un voyage triomphal en 1787, en compagnie de l'empereur d'Allemagne Joseph II.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764704"/>
            <a:ext cx="8424936" cy="4708981"/>
          </a:xfrm>
          <a:prstGeom prst="rect">
            <a:avLst/>
          </a:prstGeom>
          <a:noFill/>
        </p:spPr>
        <p:txBody>
          <a:bodyPr wrap="square" rtlCol="0">
            <a:spAutoFit/>
          </a:bodyPr>
          <a:lstStyle/>
          <a:p>
            <a:pPr algn="just"/>
            <a:r>
              <a:rPr lang="fr-FR" dirty="0" smtClean="0">
                <a:latin typeface="Georgia" pitchFamily="18" charset="0"/>
                <a:ea typeface="Times New Roman" pitchFamily="18" charset="0"/>
                <a:cs typeface="Times New Roman" pitchFamily="18" charset="0"/>
              </a:rPr>
              <a:t> </a:t>
            </a:r>
            <a:r>
              <a:rPr lang="fr-FR" sz="2400" dirty="0" smtClean="0">
                <a:latin typeface="Georgia" pitchFamily="18" charset="0"/>
                <a:ea typeface="Times New Roman" pitchFamily="18" charset="0"/>
                <a:cs typeface="Times New Roman" pitchFamily="18" charset="0"/>
              </a:rPr>
              <a:t>La conquête est complétée par le traité de </a:t>
            </a:r>
            <a:r>
              <a:rPr lang="fr-FR" sz="2400" dirty="0" err="1" smtClean="0">
                <a:latin typeface="Georgia" pitchFamily="18" charset="0"/>
                <a:ea typeface="Times New Roman" pitchFamily="18" charset="0"/>
                <a:cs typeface="Times New Roman" pitchFamily="18" charset="0"/>
              </a:rPr>
              <a:t>Iassy</a:t>
            </a:r>
            <a:r>
              <a:rPr lang="fr-FR" sz="2400" dirty="0" smtClean="0">
                <a:latin typeface="Georgia" pitchFamily="18" charset="0"/>
                <a:ea typeface="Times New Roman" pitchFamily="18" charset="0"/>
                <a:cs typeface="Times New Roman" pitchFamily="18" charset="0"/>
              </a:rPr>
              <a:t>, le 9 janvier 1792, par lequel le sultan cède aux Russes le littoral compris entre le Dniestr et le Boug (Ukraine actuelle). En 1794, Catherine II y fonde un nouveau port, </a:t>
            </a:r>
            <a:r>
              <a:rPr lang="fr-FR" sz="2400" i="1" dirty="0" smtClean="0">
                <a:latin typeface="Georgia" pitchFamily="18" charset="0"/>
                <a:ea typeface="Times New Roman" pitchFamily="18" charset="0"/>
                <a:cs typeface="Times New Roman" pitchFamily="18" charset="0"/>
              </a:rPr>
              <a:t>Odessa</a:t>
            </a:r>
            <a:r>
              <a:rPr lang="fr-FR" sz="2400" dirty="0" smtClean="0">
                <a:latin typeface="Georgia" pitchFamily="18" charset="0"/>
                <a:ea typeface="Times New Roman" pitchFamily="18" charset="0"/>
                <a:cs typeface="Times New Roman" pitchFamily="18" charset="0"/>
              </a:rPr>
              <a:t> (d'après le nom grec d'Ulysse, </a:t>
            </a:r>
            <a:r>
              <a:rPr lang="fr-FR" sz="2400" i="1" dirty="0" smtClean="0">
                <a:latin typeface="Georgia" pitchFamily="18" charset="0"/>
                <a:ea typeface="Times New Roman" pitchFamily="18" charset="0"/>
                <a:cs typeface="Times New Roman" pitchFamily="18" charset="0"/>
              </a:rPr>
              <a:t>Odyssée</a:t>
            </a:r>
            <a:r>
              <a:rPr lang="fr-FR" sz="2400" dirty="0" smtClean="0">
                <a:latin typeface="Georgia" pitchFamily="18" charset="0"/>
                <a:ea typeface="Times New Roman" pitchFamily="18" charset="0"/>
                <a:cs typeface="Times New Roman" pitchFamily="18" charset="0"/>
              </a:rPr>
              <a:t> !). Elle en fera la </a:t>
            </a:r>
            <a:r>
              <a:rPr lang="fr-FR" sz="2400" i="1" dirty="0" smtClean="0">
                <a:latin typeface="Georgia" pitchFamily="18" charset="0"/>
                <a:ea typeface="Times New Roman" pitchFamily="18" charset="0"/>
                <a:cs typeface="Times New Roman" pitchFamily="18" charset="0"/>
              </a:rPr>
              <a:t>« Saint-Pétersbourg »</a:t>
            </a:r>
            <a:r>
              <a:rPr lang="fr-FR" sz="2400" dirty="0" smtClean="0">
                <a:latin typeface="Georgia" pitchFamily="18" charset="0"/>
                <a:ea typeface="Times New Roman" pitchFamily="18" charset="0"/>
                <a:cs typeface="Times New Roman" pitchFamily="18" charset="0"/>
              </a:rPr>
              <a:t> du Sud. Une grande partie des habitants musulmans de cette </a:t>
            </a:r>
            <a:r>
              <a:rPr lang="fr-FR" sz="2400" i="1" dirty="0" smtClean="0">
                <a:solidFill>
                  <a:schemeClr val="tx1">
                    <a:lumMod val="95000"/>
                    <a:lumOff val="5000"/>
                  </a:schemeClr>
                </a:solidFill>
                <a:latin typeface="Georgia" pitchFamily="18" charset="0"/>
                <a:ea typeface="Times New Roman" pitchFamily="18" charset="0"/>
                <a:cs typeface="Times New Roman" pitchFamily="18" charset="0"/>
              </a:rPr>
              <a:t> </a:t>
            </a:r>
            <a:r>
              <a:rPr lang="fr-FR" sz="2400" i="1" dirty="0" smtClean="0">
                <a:latin typeface="Georgia" pitchFamily="18" charset="0"/>
                <a:ea typeface="Times New Roman" pitchFamily="18" charset="0"/>
                <a:cs typeface="Times New Roman" pitchFamily="18" charset="0"/>
              </a:rPr>
              <a:t>«</a:t>
            </a:r>
            <a:r>
              <a:rPr lang="fr-FR" sz="2400" i="1" dirty="0" smtClean="0">
                <a:solidFill>
                  <a:schemeClr val="tx1">
                    <a:lumMod val="95000"/>
                    <a:lumOff val="5000"/>
                  </a:schemeClr>
                </a:solidFill>
                <a:latin typeface="Georgia" pitchFamily="18" charset="0"/>
                <a:ea typeface="Times New Roman" pitchFamily="18" charset="0"/>
                <a:cs typeface="Times New Roman" pitchFamily="18" charset="0"/>
              </a:rPr>
              <a:t> la nouvelle Russie » </a:t>
            </a:r>
            <a:r>
              <a:rPr lang="fr-FR" sz="2400" dirty="0" smtClean="0">
                <a:latin typeface="Georgia" pitchFamily="18" charset="0"/>
                <a:ea typeface="Times New Roman" pitchFamily="18" charset="0"/>
                <a:cs typeface="Times New Roman" pitchFamily="18" charset="0"/>
              </a:rPr>
              <a:t>Crimée incluse, refluent vers l'empire ottoman. Ils sont remplacés par des colons russes.</a:t>
            </a:r>
          </a:p>
          <a:p>
            <a:pPr algn="just"/>
            <a:endParaRPr lang="fr-FR" sz="2400" dirty="0" smtClean="0">
              <a:latin typeface="Georgia" pitchFamily="18" charset="0"/>
              <a:cs typeface="Times New Roman" pitchFamily="18" charset="0"/>
            </a:endParaRPr>
          </a:p>
          <a:p>
            <a:pPr algn="just"/>
            <a:r>
              <a:rPr lang="fr-FR" sz="2000" dirty="0" smtClean="0"/>
              <a:t>* SHAT - Service Historique des Armées de Terre (Château de Vincennes). </a:t>
            </a:r>
          </a:p>
          <a:p>
            <a:pPr algn="just"/>
            <a:r>
              <a:rPr lang="fr-FR" sz="2000" dirty="0" smtClean="0"/>
              <a:t>** Voltigeur - Soldat de certaines unités d'élite d'infanterie légère (XIX e. s.).</a:t>
            </a:r>
          </a:p>
          <a:p>
            <a:pPr algn="just"/>
            <a:r>
              <a:rPr lang="fr-FR" sz="2000" dirty="0" smtClean="0"/>
              <a:t>*** Contre une somme d’argent, il devait fournir des sacs d’orge à la mère.</a:t>
            </a:r>
            <a:endParaRPr lang="fr-F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28184" y="404665"/>
            <a:ext cx="2448272" cy="461665"/>
          </a:xfrm>
          <a:prstGeom prst="rect">
            <a:avLst/>
          </a:prstGeom>
          <a:noFill/>
        </p:spPr>
        <p:txBody>
          <a:bodyPr wrap="square" rtlCol="0">
            <a:spAutoFit/>
          </a:bodyPr>
          <a:lstStyle/>
          <a:p>
            <a:pPr algn="ctr"/>
            <a:r>
              <a:rPr lang="fr-FR" sz="2400" b="1" dirty="0" smtClean="0">
                <a:solidFill>
                  <a:schemeClr val="tx1">
                    <a:lumMod val="95000"/>
                    <a:lumOff val="5000"/>
                  </a:schemeClr>
                </a:solidFill>
                <a:latin typeface="Georgia" pitchFamily="18" charset="0"/>
              </a:rPr>
              <a:t>Hier</a:t>
            </a:r>
          </a:p>
        </p:txBody>
      </p:sp>
      <p:pic>
        <p:nvPicPr>
          <p:cNvPr id="5" name="Image 4" descr="Bataille Crimée.png"/>
          <p:cNvPicPr>
            <a:picLocks noChangeAspect="1"/>
          </p:cNvPicPr>
          <p:nvPr/>
        </p:nvPicPr>
        <p:blipFill>
          <a:blip r:embed="rId2" cstate="print"/>
          <a:stretch>
            <a:fillRect/>
          </a:stretch>
        </p:blipFill>
        <p:spPr>
          <a:xfrm>
            <a:off x="395536" y="1556792"/>
            <a:ext cx="8511199" cy="45316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rte ukraine.jpg"/>
          <p:cNvPicPr>
            <a:picLocks noChangeAspect="1"/>
          </p:cNvPicPr>
          <p:nvPr/>
        </p:nvPicPr>
        <p:blipFill>
          <a:blip r:embed="rId2" cstate="print"/>
          <a:stretch>
            <a:fillRect/>
          </a:stretch>
        </p:blipFill>
        <p:spPr>
          <a:xfrm>
            <a:off x="683568" y="260649"/>
            <a:ext cx="7632848" cy="6285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ZoneTexte 4"/>
          <p:cNvSpPr txBox="1"/>
          <p:nvPr/>
        </p:nvSpPr>
        <p:spPr>
          <a:xfrm>
            <a:off x="2411760" y="260648"/>
            <a:ext cx="3096344" cy="461665"/>
          </a:xfrm>
          <a:prstGeom prst="rect">
            <a:avLst/>
          </a:prstGeom>
          <a:noFill/>
        </p:spPr>
        <p:txBody>
          <a:bodyPr wrap="square" rtlCol="0">
            <a:spAutoFit/>
          </a:bodyPr>
          <a:lstStyle/>
          <a:p>
            <a:r>
              <a:rPr lang="fr-FR" sz="2400" b="1" dirty="0" smtClean="0">
                <a:latin typeface="Georgia" pitchFamily="18" charset="0"/>
              </a:rPr>
              <a:t>Aujourd’hui</a:t>
            </a:r>
            <a:endParaRPr lang="fr-FR" sz="2400" b="1" dirty="0">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kraine langage.jpg"/>
          <p:cNvPicPr>
            <a:picLocks noChangeAspect="1"/>
          </p:cNvPicPr>
          <p:nvPr/>
        </p:nvPicPr>
        <p:blipFill>
          <a:blip r:embed="rId2" cstate="print"/>
          <a:stretch>
            <a:fillRect/>
          </a:stretch>
        </p:blipFill>
        <p:spPr>
          <a:xfrm>
            <a:off x="539552" y="908719"/>
            <a:ext cx="8208912" cy="52801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gaz en ukraine.jpg"/>
          <p:cNvPicPr>
            <a:picLocks noChangeAspect="1"/>
          </p:cNvPicPr>
          <p:nvPr/>
        </p:nvPicPr>
        <p:blipFill>
          <a:blip r:embed="rId2" cstate="print"/>
          <a:stretch>
            <a:fillRect/>
          </a:stretch>
        </p:blipFill>
        <p:spPr>
          <a:xfrm>
            <a:off x="0" y="188640"/>
            <a:ext cx="9144000" cy="611571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3968" y="1124744"/>
            <a:ext cx="4464496" cy="4955203"/>
          </a:xfrm>
          <a:prstGeom prst="rect">
            <a:avLst/>
          </a:prstGeom>
          <a:noFill/>
        </p:spPr>
        <p:txBody>
          <a:bodyPr wrap="square" rtlCol="0">
            <a:spAutoFit/>
          </a:bodyPr>
          <a:lstStyle/>
          <a:p>
            <a:endParaRPr lang="fr-FR" dirty="0" smtClean="0"/>
          </a:p>
          <a:p>
            <a:pPr algn="just"/>
            <a:r>
              <a:rPr lang="fr-FR" dirty="0" smtClean="0"/>
              <a:t>	</a:t>
            </a:r>
            <a:r>
              <a:rPr lang="fr-FR" sz="2000" dirty="0" smtClean="0">
                <a:latin typeface="Georgia" pitchFamily="18" charset="0"/>
              </a:rPr>
              <a:t> En 1849, les troupes françaises participent au siège et à la prise de Rome. Ainsi, le Pape Pie IX, qui était réfugié à </a:t>
            </a:r>
            <a:r>
              <a:rPr lang="fr-FR" sz="2000" dirty="0" err="1" smtClean="0">
                <a:latin typeface="Georgia" pitchFamily="18" charset="0"/>
              </a:rPr>
              <a:t>Gaëte</a:t>
            </a:r>
            <a:r>
              <a:rPr lang="fr-FR" sz="2000" dirty="0" smtClean="0">
                <a:latin typeface="Georgia" pitchFamily="18" charset="0"/>
              </a:rPr>
              <a:t> dans les États du Roi de Naples, retrouve sa ville et son trône temporel. Pour manifester sa reconnaissance, il confère de nombreuses décorations aux officiers du corps expéditionnaire : Ordre de Pie IX, de Saint-Grégoire-le-Grand et créait une médaille commémorative : " la médaille du Siège de Rome ", dont le ruban est aux couleurs pontificales jaune et blanc.</a:t>
            </a:r>
          </a:p>
          <a:p>
            <a:endParaRPr lang="fr-FR" dirty="0"/>
          </a:p>
        </p:txBody>
      </p:sp>
      <p:pic>
        <p:nvPicPr>
          <p:cNvPr id="6" name="Image 5" descr="Pape Pie IX.gif"/>
          <p:cNvPicPr>
            <a:picLocks noChangeAspect="1"/>
          </p:cNvPicPr>
          <p:nvPr/>
        </p:nvPicPr>
        <p:blipFill>
          <a:blip r:embed="rId2" cstate="print"/>
          <a:stretch>
            <a:fillRect/>
          </a:stretch>
        </p:blipFill>
        <p:spPr>
          <a:xfrm>
            <a:off x="683568" y="1916832"/>
            <a:ext cx="3333750" cy="3571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04664"/>
            <a:ext cx="8352928" cy="2031325"/>
          </a:xfrm>
          <a:prstGeom prst="rect">
            <a:avLst/>
          </a:prstGeom>
          <a:noFill/>
        </p:spPr>
        <p:txBody>
          <a:bodyPr wrap="square" rtlCol="0">
            <a:spAutoFit/>
          </a:bodyPr>
          <a:lstStyle/>
          <a:p>
            <a:r>
              <a:rPr lang="fr-FR" b="1" dirty="0" smtClean="0"/>
              <a:t>Livrer l'Allemagne en contournant l'Ukraine</a:t>
            </a:r>
          </a:p>
          <a:p>
            <a:r>
              <a:rPr lang="fr-FR" dirty="0" smtClean="0"/>
              <a:t>Le tube doit permettre de doubler les livraisons de gaz russe vers l'Allemagne en contournant l'Ukraine, jusque-là pays traditionnel de transit, en conflit avec Moscou depuis 2014. Sa construction s'achève à un moment où </a:t>
            </a:r>
            <a:r>
              <a:rPr lang="fr-FR" dirty="0" smtClean="0">
                <a:hlinkClick r:id="rId2"/>
              </a:rPr>
              <a:t>les prix du gaz en Europe</a:t>
            </a:r>
            <a:r>
              <a:rPr lang="fr-FR" dirty="0" smtClean="0"/>
              <a:t> atteignent des records face à des stocks bas avant l'hiver.</a:t>
            </a:r>
          </a:p>
          <a:p>
            <a:r>
              <a:rPr lang="fr-FR" dirty="0" smtClean="0"/>
              <a:t>Ce tube d'une capacité de 55 milliards de mètres cubes de gaz suit le même trajet que son jumeau Nord Stream 1, opérationnel depuis 2012.</a:t>
            </a:r>
          </a:p>
        </p:txBody>
      </p:sp>
      <p:pic>
        <p:nvPicPr>
          <p:cNvPr id="3" name="Image 2" descr="Gazoduc 2020.jpg"/>
          <p:cNvPicPr>
            <a:picLocks noChangeAspect="1"/>
          </p:cNvPicPr>
          <p:nvPr/>
        </p:nvPicPr>
        <p:blipFill>
          <a:blip r:embed="rId3" cstate="print"/>
          <a:stretch>
            <a:fillRect/>
          </a:stretch>
        </p:blipFill>
        <p:spPr>
          <a:xfrm>
            <a:off x="2051720" y="2492896"/>
            <a:ext cx="5502277" cy="4076556"/>
          </a:xfrm>
          <a:prstGeom prst="rect">
            <a:avLst/>
          </a:prstGeom>
        </p:spPr>
      </p:pic>
      <p:sp>
        <p:nvSpPr>
          <p:cNvPr id="4" name="ZoneTexte 3"/>
          <p:cNvSpPr txBox="1"/>
          <p:nvPr/>
        </p:nvSpPr>
        <p:spPr>
          <a:xfrm>
            <a:off x="179512" y="6165305"/>
            <a:ext cx="1872208" cy="369332"/>
          </a:xfrm>
          <a:prstGeom prst="rect">
            <a:avLst/>
          </a:prstGeom>
          <a:noFill/>
        </p:spPr>
        <p:txBody>
          <a:bodyPr wrap="square" rtlCol="0">
            <a:spAutoFit/>
          </a:bodyPr>
          <a:lstStyle/>
          <a:p>
            <a:r>
              <a:rPr lang="fr-FR" dirty="0" smtClean="0"/>
              <a:t>A. THIRY 10. 2021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27984" y="548680"/>
            <a:ext cx="4248472" cy="5447645"/>
          </a:xfrm>
          <a:prstGeom prst="rect">
            <a:avLst/>
          </a:prstGeom>
          <a:noFill/>
        </p:spPr>
        <p:txBody>
          <a:bodyPr wrap="square" rtlCol="0">
            <a:spAutoFit/>
          </a:bodyPr>
          <a:lstStyle/>
          <a:p>
            <a:pPr algn="just"/>
            <a:r>
              <a:rPr lang="fr-FR" dirty="0" smtClean="0"/>
              <a:t>	</a:t>
            </a:r>
            <a:r>
              <a:rPr lang="fr-FR" sz="2000" dirty="0" smtClean="0">
                <a:latin typeface="Georgia" pitchFamily="18" charset="0"/>
              </a:rPr>
              <a:t>L'expédition suivante est la campagne d'Orient ou " Guerre de Crimée ". On récompense par la Légion d'honneur et la médaille crée en 1852, mais, on ne pouvait pas en donner à tout le monde. Là encore, ce sont nos alliés qui vont distribuer les médailles, dont la Reine Victoria qui institue une médaille commémorative ruban bleu bordé jaune avec agrafes correspondantes aux principaux combats : Alma, Balaklava, Sébastopol, une cinquième </a:t>
            </a:r>
            <a:r>
              <a:rPr lang="fr-FR" sz="2000" dirty="0" err="1" smtClean="0">
                <a:latin typeface="Georgia" pitchFamily="18" charset="0"/>
              </a:rPr>
              <a:t>Azoff</a:t>
            </a:r>
            <a:r>
              <a:rPr lang="fr-FR" sz="2000" dirty="0" smtClean="0">
                <a:latin typeface="Georgia" pitchFamily="18" charset="0"/>
              </a:rPr>
              <a:t> était réservée à la marine.</a:t>
            </a:r>
          </a:p>
          <a:p>
            <a:pPr algn="just"/>
            <a:endParaRPr lang="fr-FR" sz="2000" dirty="0">
              <a:latin typeface="Georgia" pitchFamily="18" charset="0"/>
            </a:endParaRPr>
          </a:p>
          <a:p>
            <a:pPr algn="ctr"/>
            <a:r>
              <a:rPr lang="fr-FR" sz="2800" dirty="0" smtClean="0">
                <a:latin typeface="Georgia" pitchFamily="18" charset="0"/>
              </a:rPr>
              <a:t>Pourquoi cette Guerre ?</a:t>
            </a:r>
          </a:p>
        </p:txBody>
      </p:sp>
      <p:pic>
        <p:nvPicPr>
          <p:cNvPr id="5" name="Image 4" descr="médaille crimée.jpg"/>
          <p:cNvPicPr>
            <a:picLocks noChangeAspect="1"/>
          </p:cNvPicPr>
          <p:nvPr/>
        </p:nvPicPr>
        <p:blipFill>
          <a:blip r:embed="rId2" cstate="print"/>
          <a:stretch>
            <a:fillRect/>
          </a:stretch>
        </p:blipFill>
        <p:spPr>
          <a:xfrm>
            <a:off x="251520" y="764704"/>
            <a:ext cx="4022018" cy="50996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779912" y="188640"/>
            <a:ext cx="5184576" cy="6740307"/>
          </a:xfrm>
          <a:prstGeom prst="rect">
            <a:avLst/>
          </a:prstGeom>
          <a:noFill/>
        </p:spPr>
        <p:txBody>
          <a:bodyPr wrap="square" rtlCol="0">
            <a:spAutoFit/>
          </a:bodyPr>
          <a:lstStyle/>
          <a:p>
            <a:pPr algn="just"/>
            <a:r>
              <a:rPr lang="fr-FR" sz="2400" dirty="0">
                <a:latin typeface="Georgia" pitchFamily="18" charset="0"/>
              </a:rPr>
              <a:t> </a:t>
            </a:r>
            <a:r>
              <a:rPr lang="fr-FR" sz="2400" dirty="0" smtClean="0">
                <a:latin typeface="Georgia" pitchFamily="18" charset="0"/>
              </a:rPr>
              <a:t>  La </a:t>
            </a:r>
            <a:r>
              <a:rPr lang="fr-FR" sz="2400" dirty="0">
                <a:latin typeface="Georgia" pitchFamily="18" charset="0"/>
              </a:rPr>
              <a:t>guerre de Crimée est la conséquence de la volonté de Napoléon III de diviser la coalition née de l’Europe du Congrès de Vienne (1815</a:t>
            </a:r>
            <a:r>
              <a:rPr lang="fr-FR" sz="2400" dirty="0" smtClean="0">
                <a:latin typeface="Georgia" pitchFamily="18" charset="0"/>
              </a:rPr>
              <a:t>).</a:t>
            </a:r>
          </a:p>
          <a:p>
            <a:pPr algn="just"/>
            <a:r>
              <a:rPr lang="fr-FR" sz="2400" dirty="0" smtClean="0">
                <a:latin typeface="Georgia" pitchFamily="18" charset="0"/>
              </a:rPr>
              <a:t>   Elle </a:t>
            </a:r>
            <a:r>
              <a:rPr lang="fr-FR" sz="2400" dirty="0">
                <a:latin typeface="Georgia" pitchFamily="18" charset="0"/>
              </a:rPr>
              <a:t>résulte de l’affaiblissement continuel de la Turquie, « l’homme malade de l’Europe », dans la première moitié du </a:t>
            </a:r>
            <a:r>
              <a:rPr lang="fr-FR" sz="2400" dirty="0" smtClean="0">
                <a:latin typeface="Georgia" pitchFamily="18" charset="0"/>
              </a:rPr>
              <a:t>XIX</a:t>
            </a:r>
            <a:r>
              <a:rPr lang="fr-FR" sz="2400" baseline="30000" dirty="0" smtClean="0">
                <a:latin typeface="Georgia" pitchFamily="18" charset="0"/>
              </a:rPr>
              <a:t>e</a:t>
            </a:r>
            <a:r>
              <a:rPr lang="fr-FR" sz="2000" dirty="0" smtClean="0">
                <a:latin typeface="Georgia" pitchFamily="18" charset="0"/>
              </a:rPr>
              <a:t> </a:t>
            </a:r>
            <a:r>
              <a:rPr lang="fr-FR" sz="2400" dirty="0">
                <a:latin typeface="Georgia" pitchFamily="18" charset="0"/>
              </a:rPr>
              <a:t>siècle et des ambitions du tsar Nicolas 1</a:t>
            </a:r>
            <a:r>
              <a:rPr lang="fr-FR" sz="2400" baseline="30000" dirty="0">
                <a:latin typeface="Georgia" pitchFamily="18" charset="0"/>
              </a:rPr>
              <a:t>er</a:t>
            </a:r>
            <a:r>
              <a:rPr lang="fr-FR" sz="2400" dirty="0">
                <a:latin typeface="Georgia" pitchFamily="18" charset="0"/>
              </a:rPr>
              <a:t>. Ce dernier rêve de démanteler l’Empire Ottoman afin de s’assurer un protectorat sur les peuples slaves des Balkans. Il espère également annexer Constantinople et les Détroits (Bosphore et Dardanelles) pour contrôler l’accès à la Méditerranée</a:t>
            </a:r>
            <a:r>
              <a:rPr lang="fr-FR" dirty="0" smtClean="0"/>
              <a:t>.</a:t>
            </a:r>
            <a:endParaRPr lang="fr-FR" dirty="0"/>
          </a:p>
        </p:txBody>
      </p:sp>
      <p:pic>
        <p:nvPicPr>
          <p:cNvPr id="6" name="Image 5" descr="proxy-image.gif"/>
          <p:cNvPicPr>
            <a:picLocks noChangeAspect="1"/>
          </p:cNvPicPr>
          <p:nvPr/>
        </p:nvPicPr>
        <p:blipFill>
          <a:blip r:embed="rId2" cstate="print"/>
          <a:stretch>
            <a:fillRect/>
          </a:stretch>
        </p:blipFill>
        <p:spPr>
          <a:xfrm>
            <a:off x="323528" y="980728"/>
            <a:ext cx="3359543" cy="48348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11960" y="692696"/>
            <a:ext cx="4680520" cy="4893647"/>
          </a:xfrm>
          <a:prstGeom prst="rect">
            <a:avLst/>
          </a:prstGeom>
          <a:noFill/>
        </p:spPr>
        <p:txBody>
          <a:bodyPr wrap="square" rtlCol="0">
            <a:spAutoFit/>
          </a:bodyPr>
          <a:lstStyle/>
          <a:p>
            <a:pPr algn="just"/>
            <a:r>
              <a:rPr lang="fr-FR" sz="2400" dirty="0" smtClean="0">
                <a:latin typeface="Georgia" pitchFamily="18" charset="0"/>
              </a:rPr>
              <a:t>   En </a:t>
            </a:r>
            <a:r>
              <a:rPr lang="fr-FR" sz="2400" dirty="0">
                <a:latin typeface="Georgia" pitchFamily="18" charset="0"/>
              </a:rPr>
              <a:t>1853, Le tsar invoque le premier prétexte venu, la préférence donnée par le Sultan aux moines latins sur les moines orthodoxes pour la protection des lieux saints, pour adresser un ultimatum à l’Empire Ottoman. Le sultan refuse de se soumettre au protectorat russe. Nicolas 1</a:t>
            </a:r>
            <a:r>
              <a:rPr lang="fr-FR" sz="2400" baseline="30000" dirty="0">
                <a:latin typeface="Georgia" pitchFamily="18" charset="0"/>
              </a:rPr>
              <a:t>er</a:t>
            </a:r>
            <a:r>
              <a:rPr lang="fr-FR" sz="2400" dirty="0">
                <a:latin typeface="Georgia" pitchFamily="18" charset="0"/>
              </a:rPr>
              <a:t> fait alors entrer ses troupes dans les provinces roumaines de l’Empire Ottoman (Moldavie et Valachie</a:t>
            </a:r>
            <a:r>
              <a:rPr lang="fr-FR" sz="2400" dirty="0" smtClean="0">
                <a:latin typeface="Georgia" pitchFamily="18" charset="0"/>
              </a:rPr>
              <a:t>).</a:t>
            </a:r>
            <a:endParaRPr lang="fr-FR" sz="2400" dirty="0">
              <a:latin typeface="Georgia" pitchFamily="18" charset="0"/>
            </a:endParaRPr>
          </a:p>
        </p:txBody>
      </p:sp>
      <p:pic>
        <p:nvPicPr>
          <p:cNvPr id="6" name="Image 5" descr="Nicolas 1er.jpg"/>
          <p:cNvPicPr>
            <a:picLocks noChangeAspect="1"/>
          </p:cNvPicPr>
          <p:nvPr/>
        </p:nvPicPr>
        <p:blipFill>
          <a:blip r:embed="rId2" cstate="print"/>
          <a:stretch>
            <a:fillRect/>
          </a:stretch>
        </p:blipFill>
        <p:spPr>
          <a:xfrm>
            <a:off x="539552" y="764703"/>
            <a:ext cx="3600400" cy="50176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ZoneTexte 4"/>
          <p:cNvSpPr txBox="1"/>
          <p:nvPr/>
        </p:nvSpPr>
        <p:spPr>
          <a:xfrm>
            <a:off x="1475656" y="5949280"/>
            <a:ext cx="6912768" cy="461665"/>
          </a:xfrm>
          <a:prstGeom prst="rect">
            <a:avLst/>
          </a:prstGeom>
          <a:noFill/>
        </p:spPr>
        <p:txBody>
          <a:bodyPr wrap="square" rtlCol="0">
            <a:spAutoFit/>
          </a:bodyPr>
          <a:lstStyle/>
          <a:p>
            <a:pPr algn="ctr"/>
            <a:r>
              <a:rPr lang="fr-FR" sz="2400" b="1" dirty="0" smtClean="0">
                <a:latin typeface="Georgia" pitchFamily="18" charset="0"/>
              </a:rPr>
              <a:t>Un retour sur l’histoire russe</a:t>
            </a:r>
            <a:r>
              <a:rPr lang="fr-FR" sz="2400" dirty="0" smtClean="0">
                <a:latin typeface="Georgia" pitchFamily="18" charset="0"/>
              </a:rPr>
              <a:t>.</a:t>
            </a:r>
            <a:endParaRPr lang="fr-F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476672"/>
            <a:ext cx="8280920" cy="6186309"/>
          </a:xfrm>
          <a:prstGeom prst="rect">
            <a:avLst/>
          </a:prstGeom>
          <a:noFill/>
        </p:spPr>
        <p:txBody>
          <a:bodyPr wrap="square" rtlCol="0">
            <a:spAutoFit/>
          </a:bodyPr>
          <a:lstStyle/>
          <a:p>
            <a:pPr algn="ctr"/>
            <a:r>
              <a:rPr lang="fr-FR" sz="2400" b="1" dirty="0" smtClean="0">
                <a:latin typeface="Georgia" pitchFamily="18" charset="0"/>
              </a:rPr>
              <a:t>De Kiev à Moscou, naissance d'un peuple</a:t>
            </a:r>
            <a:endParaRPr lang="fr-FR" sz="2400" dirty="0" smtClean="0">
              <a:latin typeface="Georgia" pitchFamily="18" charset="0"/>
            </a:endParaRPr>
          </a:p>
          <a:p>
            <a:endParaRPr lang="fr-FR" dirty="0" smtClean="0"/>
          </a:p>
          <a:p>
            <a:pPr algn="just"/>
            <a:r>
              <a:rPr lang="fr-FR" dirty="0" smtClean="0"/>
              <a:t>	</a:t>
            </a:r>
            <a:r>
              <a:rPr lang="fr-FR" sz="2400" dirty="0" smtClean="0">
                <a:latin typeface="Georgia" pitchFamily="18" charset="0"/>
              </a:rPr>
              <a:t>La Russie, l'Ukraine et la Biélorussie sont les trois États héritiers de la nation russe, laquelle est née il y a un peu plus de mille ans de la réunion des Slaves orientaux sous la bannière du christianisme orthodoxe.</a:t>
            </a:r>
          </a:p>
          <a:p>
            <a:pPr algn="just"/>
            <a:r>
              <a:rPr lang="fr-FR" sz="2400" dirty="0" smtClean="0">
                <a:latin typeface="Georgia" pitchFamily="18" charset="0"/>
              </a:rPr>
              <a:t>	Les aléas qui ont conduit à la formation de ces États n'enlèvent rien à leur très grande proximité, tant linguistique que politique et culturelle.</a:t>
            </a:r>
          </a:p>
          <a:p>
            <a:pPr algn="just"/>
            <a:endParaRPr lang="fr-FR" sz="2400" dirty="0" smtClean="0">
              <a:latin typeface="Georgia" pitchFamily="18" charset="0"/>
            </a:endParaRPr>
          </a:p>
          <a:p>
            <a:pPr algn="just"/>
            <a:r>
              <a:rPr lang="fr-FR" sz="2400" dirty="0" smtClean="0">
                <a:latin typeface="Georgia" pitchFamily="18" charset="0"/>
              </a:rPr>
              <a:t>    La Russie (capitale : Moscou) compte 140 millions d'habitants .</a:t>
            </a:r>
          </a:p>
          <a:p>
            <a:pPr algn="just"/>
            <a:r>
              <a:rPr lang="fr-FR" sz="2400" dirty="0" smtClean="0">
                <a:latin typeface="Georgia" pitchFamily="18" charset="0"/>
              </a:rPr>
              <a:t>    L'Ukraine, aussi appelée </a:t>
            </a:r>
            <a:r>
              <a:rPr lang="fr-FR" sz="2400" i="1" dirty="0" smtClean="0">
                <a:latin typeface="Georgia" pitchFamily="18" charset="0"/>
              </a:rPr>
              <a:t>« petite Russie »</a:t>
            </a:r>
            <a:r>
              <a:rPr lang="fr-FR" sz="2400" dirty="0" smtClean="0">
                <a:latin typeface="Georgia" pitchFamily="18" charset="0"/>
              </a:rPr>
              <a:t> (capitale : Kiev), a 45 millions .</a:t>
            </a:r>
          </a:p>
          <a:p>
            <a:pPr algn="just"/>
            <a:r>
              <a:rPr lang="fr-FR" sz="2400" dirty="0" smtClean="0">
                <a:latin typeface="Georgia" pitchFamily="18" charset="0"/>
              </a:rPr>
              <a:t>    La Biélorussie, ou </a:t>
            </a:r>
            <a:r>
              <a:rPr lang="fr-FR" sz="2400" i="1" dirty="0" smtClean="0">
                <a:latin typeface="Georgia" pitchFamily="18" charset="0"/>
              </a:rPr>
              <a:t>« Russie blanche »</a:t>
            </a:r>
            <a:r>
              <a:rPr lang="fr-FR" sz="2400" dirty="0" smtClean="0">
                <a:latin typeface="Georgia" pitchFamily="18" charset="0"/>
              </a:rPr>
              <a:t> (capitale : Minsk), compte 9 millions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260648"/>
            <a:ext cx="8712968" cy="6001643"/>
          </a:xfrm>
          <a:prstGeom prst="rect">
            <a:avLst/>
          </a:prstGeom>
          <a:noFill/>
        </p:spPr>
        <p:txBody>
          <a:bodyPr wrap="square" rtlCol="0">
            <a:spAutoFit/>
          </a:bodyPr>
          <a:lstStyle/>
          <a:p>
            <a:pPr algn="just"/>
            <a:r>
              <a:rPr lang="fr-FR" sz="2400" dirty="0" smtClean="0">
                <a:latin typeface="Georgia" pitchFamily="18" charset="0"/>
              </a:rPr>
              <a:t>Comment </a:t>
            </a:r>
            <a:r>
              <a:rPr lang="fr-FR" sz="2400" dirty="0" err="1" smtClean="0">
                <a:latin typeface="Georgia" pitchFamily="18" charset="0"/>
              </a:rPr>
              <a:t>Sezny</a:t>
            </a:r>
            <a:r>
              <a:rPr lang="fr-FR" sz="2400" dirty="0" smtClean="0">
                <a:latin typeface="Georgia" pitchFamily="18" charset="0"/>
              </a:rPr>
              <a:t> </a:t>
            </a:r>
            <a:r>
              <a:rPr lang="fr-FR" sz="2400" dirty="0" err="1" smtClean="0">
                <a:latin typeface="Georgia" pitchFamily="18" charset="0"/>
              </a:rPr>
              <a:t>Abalain</a:t>
            </a:r>
            <a:r>
              <a:rPr lang="fr-FR" sz="2400" dirty="0" smtClean="0">
                <a:latin typeface="Georgia" pitchFamily="18" charset="0"/>
              </a:rPr>
              <a:t> se retrouve</a:t>
            </a:r>
          </a:p>
          <a:p>
            <a:pPr algn="ctr"/>
            <a:r>
              <a:rPr lang="fr-FR" sz="2400" dirty="0" smtClean="0">
                <a:latin typeface="Georgia" pitchFamily="18" charset="0"/>
              </a:rPr>
              <a:t>au siège de Sébastopol en Crimée</a:t>
            </a:r>
          </a:p>
          <a:p>
            <a:pPr algn="just"/>
            <a:endParaRPr lang="fr-FR" sz="2400" dirty="0" smtClean="0">
              <a:latin typeface="Georgia" pitchFamily="18" charset="0"/>
            </a:endParaRPr>
          </a:p>
          <a:p>
            <a:pPr algn="just"/>
            <a:r>
              <a:rPr lang="fr-FR" sz="2400" dirty="0" smtClean="0">
                <a:latin typeface="Georgia" pitchFamily="18" charset="0"/>
              </a:rPr>
              <a:t>   En Septembre 1854, les Alliés (France, Angleterre, Piémont-Sardaigne) débarquent un corps expéditionnaire franco-britannique (185 000 hommes) à Varna sur la mer Noire.</a:t>
            </a:r>
          </a:p>
          <a:p>
            <a:pPr algn="just"/>
            <a:endParaRPr lang="fr-FR" sz="2400" dirty="0" smtClean="0">
              <a:latin typeface="Georgia" pitchFamily="18" charset="0"/>
            </a:endParaRPr>
          </a:p>
          <a:p>
            <a:pPr algn="just"/>
            <a:r>
              <a:rPr lang="fr-FR" sz="2400" dirty="0" smtClean="0">
                <a:latin typeface="Georgia" pitchFamily="18" charset="0"/>
              </a:rPr>
              <a:t>   Le maréchal français Achille Leroy de Saint-Arnaud installe ses hommes devant Sébastopol. Commence alors l’interminable siège de la ville : Les alliés hivernent dans une région désertique, marécageuse et malsaine, battue par les vents et la neige. Les hommes, mal équipés, souffrent des rigueurs du froid et des fatigues des travaux de tranchée. De plus, le choléra (qui emporte Saint-Arnaud) le typhus et la dysenterie frappent les soldats sous-alimenté en raison des défaillance de l’intendance.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260648"/>
            <a:ext cx="8784976" cy="1569660"/>
          </a:xfrm>
          <a:prstGeom prst="rect">
            <a:avLst/>
          </a:prstGeom>
          <a:noFill/>
        </p:spPr>
        <p:txBody>
          <a:bodyPr wrap="square" rtlCol="0">
            <a:spAutoFit/>
          </a:bodyPr>
          <a:lstStyle/>
          <a:p>
            <a:pPr algn="just"/>
            <a:r>
              <a:rPr lang="fr-FR" sz="2400" dirty="0" smtClean="0">
                <a:latin typeface="Georgia" pitchFamily="18" charset="0"/>
              </a:rPr>
              <a:t>   C’est l’hécatombe : Après un an de siège (Sébastopol se rend le 9 septembre 1855) on compte 20 000 hommes tués au combat ou morts de leurs blessures, 75 000 décès dans les hôpitaux et au cours des épidémies, 12 000 évacués en urgence...</a:t>
            </a:r>
            <a:endParaRPr lang="fr-FR" sz="2400" dirty="0">
              <a:latin typeface="Georgia" pitchFamily="18" charset="0"/>
            </a:endParaRPr>
          </a:p>
        </p:txBody>
      </p:sp>
      <p:pic>
        <p:nvPicPr>
          <p:cNvPr id="6" name="Image 5" descr="sébastopol.JPG"/>
          <p:cNvPicPr>
            <a:picLocks noChangeAspect="1"/>
          </p:cNvPicPr>
          <p:nvPr/>
        </p:nvPicPr>
        <p:blipFill>
          <a:blip r:embed="rId2" cstate="print"/>
          <a:stretch>
            <a:fillRect/>
          </a:stretch>
        </p:blipFill>
        <p:spPr>
          <a:xfrm>
            <a:off x="517540" y="1916832"/>
            <a:ext cx="3334379" cy="48022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 6" descr="La Crimée 2.jpg"/>
          <p:cNvPicPr>
            <a:picLocks noChangeAspect="1"/>
          </p:cNvPicPr>
          <p:nvPr/>
        </p:nvPicPr>
        <p:blipFill>
          <a:blip r:embed="rId3" cstate="print"/>
          <a:stretch>
            <a:fillRect/>
          </a:stretch>
        </p:blipFill>
        <p:spPr>
          <a:xfrm>
            <a:off x="4139952" y="2636912"/>
            <a:ext cx="4778377" cy="34335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260648"/>
            <a:ext cx="8712968" cy="646331"/>
          </a:xfrm>
          <a:prstGeom prst="rect">
            <a:avLst/>
          </a:prstGeom>
          <a:noFill/>
        </p:spPr>
        <p:txBody>
          <a:bodyPr wrap="square" rtlCol="0">
            <a:spAutoFit/>
          </a:bodyPr>
          <a:lstStyle/>
          <a:p>
            <a:r>
              <a:rPr lang="fr-FR" dirty="0" smtClean="0"/>
              <a:t>Qui était </a:t>
            </a:r>
            <a:r>
              <a:rPr lang="fr-FR" dirty="0" err="1" smtClean="0"/>
              <a:t>Sezny</a:t>
            </a:r>
            <a:r>
              <a:rPr lang="fr-FR" dirty="0" smtClean="0"/>
              <a:t> ?</a:t>
            </a:r>
          </a:p>
          <a:p>
            <a:r>
              <a:rPr lang="fr-FR" dirty="0" smtClean="0"/>
              <a:t>L’arrière grand-père de mon épouse.</a:t>
            </a:r>
            <a:endParaRPr lang="fr-FR" dirty="0"/>
          </a:p>
        </p:txBody>
      </p:sp>
      <p:pic>
        <p:nvPicPr>
          <p:cNvPr id="6" name="Image 5" descr="S. Abalain 2.JPG"/>
          <p:cNvPicPr>
            <a:picLocks noChangeAspect="1"/>
          </p:cNvPicPr>
          <p:nvPr/>
        </p:nvPicPr>
        <p:blipFill>
          <a:blip r:embed="rId2" cstate="print"/>
          <a:stretch>
            <a:fillRect/>
          </a:stretch>
        </p:blipFill>
        <p:spPr>
          <a:xfrm>
            <a:off x="628650" y="1138237"/>
            <a:ext cx="7886700" cy="45815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608</Words>
  <Application>Microsoft Office PowerPoint</Application>
  <PresentationFormat>Affichage à l'écran (4:3)</PresentationFormat>
  <Paragraphs>68</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THIRY</dc:creator>
  <cp:lastModifiedBy>THIRY</cp:lastModifiedBy>
  <cp:revision>52</cp:revision>
  <dcterms:created xsi:type="dcterms:W3CDTF">2021-10-10T07:39:20Z</dcterms:created>
  <dcterms:modified xsi:type="dcterms:W3CDTF">2022-01-18T16:51:51Z</dcterms:modified>
</cp:coreProperties>
</file>