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5" r:id="rId7"/>
    <p:sldId id="266" r:id="rId8"/>
    <p:sldId id="273" r:id="rId9"/>
    <p:sldId id="262" r:id="rId10"/>
    <p:sldId id="263" r:id="rId11"/>
    <p:sldId id="267" r:id="rId12"/>
    <p:sldId id="268" r:id="rId13"/>
    <p:sldId id="271" r:id="rId14"/>
    <p:sldId id="272" r:id="rId15"/>
    <p:sldId id="269" r:id="rId16"/>
    <p:sldId id="270"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9" autoAdjust="0"/>
    <p:restoredTop sz="94660"/>
  </p:normalViewPr>
  <p:slideViewPr>
    <p:cSldViewPr>
      <p:cViewPr varScale="1">
        <p:scale>
          <a:sx n="87" d="100"/>
          <a:sy n="87" d="100"/>
        </p:scale>
        <p:origin x="-145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D5CC82E-139F-4DCB-9CA0-5995117CDE5A}" type="datetimeFigureOut">
              <a:rPr lang="fr-FR" smtClean="0"/>
              <a:pPr/>
              <a:t>18/10/2017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CDAEEFD-9920-4E4E-9276-963807E9F6EC}"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5CC82E-139F-4DCB-9CA0-5995117CDE5A}" type="datetimeFigureOut">
              <a:rPr lang="fr-FR" smtClean="0"/>
              <a:pPr/>
              <a:t>18/10/2017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CDAEEFD-9920-4E4E-9276-963807E9F6EC}"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5CC82E-139F-4DCB-9CA0-5995117CDE5A}" type="datetimeFigureOut">
              <a:rPr lang="fr-FR" smtClean="0"/>
              <a:pPr/>
              <a:t>18/10/2017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CDAEEFD-9920-4E4E-9276-963807E9F6EC}"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5CC82E-139F-4DCB-9CA0-5995117CDE5A}" type="datetimeFigureOut">
              <a:rPr lang="fr-FR" smtClean="0"/>
              <a:pPr/>
              <a:t>18/10/2017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CDAEEFD-9920-4E4E-9276-963807E9F6EC}"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D5CC82E-139F-4DCB-9CA0-5995117CDE5A}" type="datetimeFigureOut">
              <a:rPr lang="fr-FR" smtClean="0"/>
              <a:pPr/>
              <a:t>18/10/2017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CDAEEFD-9920-4E4E-9276-963807E9F6EC}"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D5CC82E-139F-4DCB-9CA0-5995117CDE5A}" type="datetimeFigureOut">
              <a:rPr lang="fr-FR" smtClean="0"/>
              <a:pPr/>
              <a:t>18/10/2017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CDAEEFD-9920-4E4E-9276-963807E9F6EC}"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D5CC82E-139F-4DCB-9CA0-5995117CDE5A}" type="datetimeFigureOut">
              <a:rPr lang="fr-FR" smtClean="0"/>
              <a:pPr/>
              <a:t>18/10/2017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CDAEEFD-9920-4E4E-9276-963807E9F6EC}"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D5CC82E-139F-4DCB-9CA0-5995117CDE5A}" type="datetimeFigureOut">
              <a:rPr lang="fr-FR" smtClean="0"/>
              <a:pPr/>
              <a:t>18/10/2017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CDAEEFD-9920-4E4E-9276-963807E9F6EC}"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D5CC82E-139F-4DCB-9CA0-5995117CDE5A}" type="datetimeFigureOut">
              <a:rPr lang="fr-FR" smtClean="0"/>
              <a:pPr/>
              <a:t>18/10/2017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CDAEEFD-9920-4E4E-9276-963807E9F6EC}"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D5CC82E-139F-4DCB-9CA0-5995117CDE5A}" type="datetimeFigureOut">
              <a:rPr lang="fr-FR" smtClean="0"/>
              <a:pPr/>
              <a:t>18/10/2017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CDAEEFD-9920-4E4E-9276-963807E9F6EC}"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D5CC82E-139F-4DCB-9CA0-5995117CDE5A}" type="datetimeFigureOut">
              <a:rPr lang="fr-FR" smtClean="0"/>
              <a:pPr/>
              <a:t>18/10/2017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CDAEEFD-9920-4E4E-9276-963807E9F6EC}"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CC82E-139F-4DCB-9CA0-5995117CDE5A}" type="datetimeFigureOut">
              <a:rPr lang="fr-FR" smtClean="0"/>
              <a:pPr/>
              <a:t>18/10/2017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AEEFD-9920-4E4E-9276-963807E9F6EC}"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476672"/>
            <a:ext cx="8928992" cy="1384995"/>
          </a:xfrm>
          <a:prstGeom prst="rect">
            <a:avLst/>
          </a:prstGeom>
          <a:noFill/>
        </p:spPr>
        <p:txBody>
          <a:bodyPr wrap="square" rtlCol="0">
            <a:spAutoFit/>
          </a:bodyPr>
          <a:lstStyle/>
          <a:p>
            <a:pPr algn="ctr"/>
            <a:r>
              <a:rPr lang="fr-FR" sz="4000" b="1" spc="300" dirty="0" smtClean="0">
                <a:latin typeface="Palatino Linotype" pitchFamily="18" charset="0"/>
              </a:rPr>
              <a:t>2) LES OFFENSIVES INUTILES</a:t>
            </a:r>
          </a:p>
          <a:p>
            <a:pPr algn="ctr"/>
            <a:r>
              <a:rPr lang="fr-FR" sz="4400" b="1" spc="300" dirty="0" smtClean="0">
                <a:latin typeface="Palatino Linotype" pitchFamily="18" charset="0"/>
              </a:rPr>
              <a:t>--------------------------</a:t>
            </a:r>
          </a:p>
        </p:txBody>
      </p:sp>
      <p:sp>
        <p:nvSpPr>
          <p:cNvPr id="5" name="ZoneTexte 4"/>
          <p:cNvSpPr txBox="1"/>
          <p:nvPr/>
        </p:nvSpPr>
        <p:spPr>
          <a:xfrm>
            <a:off x="179512" y="1772816"/>
            <a:ext cx="8784976" cy="5016758"/>
          </a:xfrm>
          <a:prstGeom prst="rect">
            <a:avLst/>
          </a:prstGeom>
          <a:noFill/>
        </p:spPr>
        <p:txBody>
          <a:bodyPr wrap="square" rtlCol="0">
            <a:spAutoFit/>
          </a:bodyPr>
          <a:lstStyle/>
          <a:p>
            <a:r>
              <a:rPr lang="fr-FR" sz="3200" dirty="0" smtClean="0">
                <a:latin typeface="Palatino Linotype" pitchFamily="18" charset="0"/>
              </a:rPr>
              <a:t>L'offensive </a:t>
            </a:r>
            <a:r>
              <a:rPr lang="fr-FR" sz="3200" dirty="0" smtClean="0">
                <a:latin typeface="Palatino Linotype" pitchFamily="18" charset="0"/>
              </a:rPr>
              <a:t>désastreuse</a:t>
            </a:r>
          </a:p>
          <a:p>
            <a:r>
              <a:rPr lang="fr-FR" sz="3200" dirty="0" smtClean="0">
                <a:latin typeface="Palatino Linotype" pitchFamily="18" charset="0"/>
              </a:rPr>
              <a:t>menée </a:t>
            </a:r>
            <a:r>
              <a:rPr lang="fr-FR" sz="3200" dirty="0" smtClean="0">
                <a:latin typeface="Palatino Linotype" pitchFamily="18" charset="0"/>
              </a:rPr>
              <a:t>par le général Nivelle</a:t>
            </a:r>
          </a:p>
          <a:p>
            <a:r>
              <a:rPr lang="fr-FR" sz="3200" dirty="0" smtClean="0">
                <a:latin typeface="Palatino Linotype" pitchFamily="18" charset="0"/>
              </a:rPr>
              <a:t>le 16 avril 1917.</a:t>
            </a:r>
          </a:p>
          <a:p>
            <a:pPr algn="just"/>
            <a:endParaRPr lang="fr-FR" sz="3200" dirty="0" smtClean="0">
              <a:latin typeface="Palatino Linotype" pitchFamily="18" charset="0"/>
            </a:endParaRPr>
          </a:p>
          <a:p>
            <a:pPr algn="just"/>
            <a:r>
              <a:rPr lang="fr-FR" sz="3200" dirty="0" smtClean="0">
                <a:latin typeface="Palatino Linotype" pitchFamily="18" charset="0"/>
              </a:rPr>
              <a:t>Le </a:t>
            </a:r>
            <a:r>
              <a:rPr lang="fr-FR" sz="3200" dirty="0" smtClean="0">
                <a:latin typeface="Palatino Linotype" pitchFamily="18" charset="0"/>
              </a:rPr>
              <a:t>nouveau commandant en chef des armées, qui a remplacé Joffre, est persuadé de pouvoir rompre les lignes allemandes au Chemin des Dames en quelques jours. Malgré les réticences du ministre de la guerre Lyautey et de certains généraux dont Pétain.</a:t>
            </a:r>
            <a:endParaRPr lang="fr-FR" sz="3200" dirty="0"/>
          </a:p>
        </p:txBody>
      </p:sp>
      <p:pic>
        <p:nvPicPr>
          <p:cNvPr id="6" name="Image 5" descr="132229.jpg"/>
          <p:cNvPicPr>
            <a:picLocks noChangeAspect="1"/>
          </p:cNvPicPr>
          <p:nvPr/>
        </p:nvPicPr>
        <p:blipFill>
          <a:blip r:embed="rId2" cstate="print"/>
          <a:stretch>
            <a:fillRect/>
          </a:stretch>
        </p:blipFill>
        <p:spPr>
          <a:xfrm>
            <a:off x="6588224" y="1268760"/>
            <a:ext cx="1584176" cy="22970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9512" y="260648"/>
            <a:ext cx="8712968" cy="1200329"/>
          </a:xfrm>
          <a:prstGeom prst="rect">
            <a:avLst/>
          </a:prstGeom>
          <a:noFill/>
        </p:spPr>
        <p:txBody>
          <a:bodyPr wrap="square" rtlCol="0">
            <a:spAutoFit/>
          </a:bodyPr>
          <a:lstStyle/>
          <a:p>
            <a:r>
              <a:rPr lang="fr-FR" sz="2400" dirty="0" smtClean="0"/>
              <a:t>Une des grandes chansons du siècle passé, une chanson de douleur, longtemps censurée... forgée par un soldat inconnu dans les tranchées du Chemin des Dames en février 1917. </a:t>
            </a:r>
          </a:p>
        </p:txBody>
      </p:sp>
      <p:pic>
        <p:nvPicPr>
          <p:cNvPr id="7" name="Image 6" descr="ob_521e70_ob-1d3a79-chanson-craonne1-1.jpg"/>
          <p:cNvPicPr>
            <a:picLocks noChangeAspect="1"/>
          </p:cNvPicPr>
          <p:nvPr/>
        </p:nvPicPr>
        <p:blipFill>
          <a:blip r:embed="rId2" cstate="print"/>
          <a:stretch>
            <a:fillRect/>
          </a:stretch>
        </p:blipFill>
        <p:spPr>
          <a:xfrm>
            <a:off x="1115616" y="1556792"/>
            <a:ext cx="7344816" cy="512826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404664"/>
            <a:ext cx="8208912" cy="584775"/>
          </a:xfrm>
          <a:prstGeom prst="rect">
            <a:avLst/>
          </a:prstGeom>
          <a:noFill/>
        </p:spPr>
        <p:txBody>
          <a:bodyPr wrap="square" rtlCol="0">
            <a:spAutoFit/>
          </a:bodyPr>
          <a:lstStyle/>
          <a:p>
            <a:pPr algn="ctr"/>
            <a:r>
              <a:rPr lang="fr-FR" sz="3200" b="1" dirty="0" smtClean="0"/>
              <a:t>LES FUSILLÉS POUR L'EXEMPLE</a:t>
            </a:r>
            <a:endParaRPr lang="fr-FR" sz="3200" b="1" dirty="0"/>
          </a:p>
        </p:txBody>
      </p:sp>
      <p:pic>
        <p:nvPicPr>
          <p:cNvPr id="7" name="Image 6" descr="Les-fusilles-de-1914-18-ne-seront-pas-des-oublies-de-l-Histoire_article_main.jpg"/>
          <p:cNvPicPr>
            <a:picLocks noChangeAspect="1"/>
          </p:cNvPicPr>
          <p:nvPr/>
        </p:nvPicPr>
        <p:blipFill>
          <a:blip r:embed="rId2" cstate="print"/>
          <a:stretch>
            <a:fillRect/>
          </a:stretch>
        </p:blipFill>
        <p:spPr>
          <a:xfrm>
            <a:off x="1763688" y="1052736"/>
            <a:ext cx="5806432" cy="54010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fusillé pour l'exemple.jpg"/>
          <p:cNvPicPr>
            <a:picLocks noChangeAspect="1"/>
          </p:cNvPicPr>
          <p:nvPr/>
        </p:nvPicPr>
        <p:blipFill>
          <a:blip r:embed="rId2" cstate="print"/>
          <a:stretch>
            <a:fillRect/>
          </a:stretch>
        </p:blipFill>
        <p:spPr>
          <a:xfrm>
            <a:off x="107504" y="188640"/>
            <a:ext cx="3888432" cy="2778863"/>
          </a:xfrm>
          <a:prstGeom prst="rect">
            <a:avLst/>
          </a:prstGeom>
        </p:spPr>
      </p:pic>
      <p:pic>
        <p:nvPicPr>
          <p:cNvPr id="6" name="Image 5" descr="fusillé.jpg"/>
          <p:cNvPicPr>
            <a:picLocks noChangeAspect="1"/>
          </p:cNvPicPr>
          <p:nvPr/>
        </p:nvPicPr>
        <p:blipFill>
          <a:blip r:embed="rId3" cstate="print"/>
          <a:stretch>
            <a:fillRect/>
          </a:stretch>
        </p:blipFill>
        <p:spPr>
          <a:xfrm>
            <a:off x="6732240" y="2996952"/>
            <a:ext cx="2048256" cy="3511296"/>
          </a:xfrm>
          <a:prstGeom prst="rect">
            <a:avLst/>
          </a:prstGeom>
        </p:spPr>
      </p:pic>
      <p:pic>
        <p:nvPicPr>
          <p:cNvPr id="7" name="Image 6" descr="300 flirey fusile pour exemple.JPG"/>
          <p:cNvPicPr>
            <a:picLocks noChangeAspect="1"/>
          </p:cNvPicPr>
          <p:nvPr/>
        </p:nvPicPr>
        <p:blipFill>
          <a:blip r:embed="rId4" cstate="print"/>
          <a:stretch>
            <a:fillRect/>
          </a:stretch>
        </p:blipFill>
        <p:spPr>
          <a:xfrm>
            <a:off x="3742944" y="188640"/>
            <a:ext cx="5401056" cy="2712720"/>
          </a:xfrm>
          <a:prstGeom prst="rect">
            <a:avLst/>
          </a:prstGeom>
        </p:spPr>
      </p:pic>
      <p:pic>
        <p:nvPicPr>
          <p:cNvPr id="8" name="Image 7" descr="888112.jpg"/>
          <p:cNvPicPr>
            <a:picLocks noChangeAspect="1"/>
          </p:cNvPicPr>
          <p:nvPr/>
        </p:nvPicPr>
        <p:blipFill>
          <a:blip r:embed="rId5" cstate="print"/>
          <a:stretch>
            <a:fillRect/>
          </a:stretch>
        </p:blipFill>
        <p:spPr>
          <a:xfrm>
            <a:off x="611560" y="3068960"/>
            <a:ext cx="5669430" cy="352839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51520" y="332656"/>
            <a:ext cx="8352928" cy="2523768"/>
          </a:xfrm>
          <a:prstGeom prst="rect">
            <a:avLst/>
          </a:prstGeom>
          <a:noFill/>
        </p:spPr>
        <p:txBody>
          <a:bodyPr wrap="square" rtlCol="0">
            <a:spAutoFit/>
          </a:bodyPr>
          <a:lstStyle/>
          <a:p>
            <a:r>
              <a:rPr lang="fr-FR" sz="2800" dirty="0" smtClean="0"/>
              <a:t>Le 20 avril 1916, les premiers soldats du corps expéditionnaire russe débarquaient à Marseille. Pendant la Première Guerre mondiale, quatre brigades sont venues prêter main forte à l'armée française. Une histoire qui s'est révélée très mouvementée.</a:t>
            </a:r>
          </a:p>
          <a:p>
            <a:endParaRPr lang="fr-FR" dirty="0"/>
          </a:p>
        </p:txBody>
      </p:sp>
      <p:pic>
        <p:nvPicPr>
          <p:cNvPr id="10" name="Image 9" descr="courtine-web_1493213564683-jpg.jpg"/>
          <p:cNvPicPr>
            <a:picLocks noChangeAspect="1"/>
          </p:cNvPicPr>
          <p:nvPr/>
        </p:nvPicPr>
        <p:blipFill>
          <a:blip r:embed="rId2" cstate="print"/>
          <a:stretch>
            <a:fillRect/>
          </a:stretch>
        </p:blipFill>
        <p:spPr>
          <a:xfrm>
            <a:off x="323528" y="2636912"/>
            <a:ext cx="5831210" cy="4010078"/>
          </a:xfrm>
          <a:prstGeom prst="rect">
            <a:avLst/>
          </a:prstGeom>
        </p:spPr>
      </p:pic>
      <p:sp>
        <p:nvSpPr>
          <p:cNvPr id="11" name="ZoneTexte 10"/>
          <p:cNvSpPr txBox="1"/>
          <p:nvPr/>
        </p:nvSpPr>
        <p:spPr>
          <a:xfrm>
            <a:off x="6516216" y="3717032"/>
            <a:ext cx="2304256" cy="830997"/>
          </a:xfrm>
          <a:prstGeom prst="rect">
            <a:avLst/>
          </a:prstGeom>
          <a:noFill/>
        </p:spPr>
        <p:txBody>
          <a:bodyPr wrap="square" rtlCol="0">
            <a:spAutoFit/>
          </a:bodyPr>
          <a:lstStyle/>
          <a:p>
            <a:pPr algn="ctr"/>
            <a:r>
              <a:rPr lang="fr-FR" sz="2400" dirty="0" smtClean="0"/>
              <a:t>Les troupes russe à Marseille</a:t>
            </a:r>
            <a:endParaRPr lang="fr-F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76672"/>
            <a:ext cx="8784976" cy="1384995"/>
          </a:xfrm>
          <a:prstGeom prst="rect">
            <a:avLst/>
          </a:prstGeom>
          <a:noFill/>
        </p:spPr>
        <p:txBody>
          <a:bodyPr wrap="square" rtlCol="0">
            <a:spAutoFit/>
          </a:bodyPr>
          <a:lstStyle/>
          <a:p>
            <a:pPr lvl="0" fontAlgn="base">
              <a:spcBef>
                <a:spcPct val="0"/>
              </a:spcBef>
              <a:spcAft>
                <a:spcPct val="0"/>
              </a:spcAft>
            </a:pPr>
            <a:r>
              <a:rPr lang="fr-FR" sz="2800" dirty="0" smtClean="0">
                <a:ea typeface="Times New Roman" pitchFamily="18" charset="0"/>
                <a:cs typeface="Times New Roman" pitchFamily="18" charset="0"/>
              </a:rPr>
              <a:t>les brigades sont rattachées à  l ’armée de Nivelle et vont participer à la sanglante bataille du Chemin des Dames en 1917 .  938 hommes y laisseront la vie, 3924 seront blessés. </a:t>
            </a:r>
            <a:endParaRPr lang="fr-FR" sz="2800" dirty="0" smtClean="0">
              <a:cs typeface="Arial" pitchFamily="34" charset="0"/>
            </a:endParaRPr>
          </a:p>
        </p:txBody>
      </p:sp>
      <p:sp>
        <p:nvSpPr>
          <p:cNvPr id="6" name="Rectangle 5"/>
          <p:cNvSpPr/>
          <p:nvPr/>
        </p:nvSpPr>
        <p:spPr>
          <a:xfrm>
            <a:off x="251520" y="1844825"/>
            <a:ext cx="2664296" cy="4401205"/>
          </a:xfrm>
          <a:prstGeom prst="rect">
            <a:avLst/>
          </a:prstGeom>
        </p:spPr>
        <p:txBody>
          <a:bodyPr wrap="square">
            <a:spAutoFit/>
          </a:bodyPr>
          <a:lstStyle/>
          <a:p>
            <a:pPr algn="r"/>
            <a:r>
              <a:rPr lang="fr-FR" sz="2800" dirty="0" smtClean="0"/>
              <a:t>La mutinerie de 10.300 soldats russes à La Courtine et à Felletin, survenue en septembre 1917, suscite toujours des interrogations. </a:t>
            </a:r>
          </a:p>
        </p:txBody>
      </p:sp>
      <p:pic>
        <p:nvPicPr>
          <p:cNvPr id="7" name="Image 6" descr="k1C7ab5xFddpOjsRCUQtlZighYg.jpg"/>
          <p:cNvPicPr>
            <a:picLocks noChangeAspect="1"/>
          </p:cNvPicPr>
          <p:nvPr/>
        </p:nvPicPr>
        <p:blipFill>
          <a:blip r:embed="rId2" cstate="print"/>
          <a:stretch>
            <a:fillRect/>
          </a:stretch>
        </p:blipFill>
        <p:spPr>
          <a:xfrm>
            <a:off x="2915816" y="2492896"/>
            <a:ext cx="6055770" cy="34063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raonnelle.jpg"/>
          <p:cNvPicPr>
            <a:picLocks noChangeAspect="1"/>
          </p:cNvPicPr>
          <p:nvPr/>
        </p:nvPicPr>
        <p:blipFill>
          <a:blip r:embed="rId2" cstate="print"/>
          <a:stretch>
            <a:fillRect/>
          </a:stretch>
        </p:blipFill>
        <p:spPr>
          <a:xfrm>
            <a:off x="3491880" y="3140968"/>
            <a:ext cx="5401056" cy="3450336"/>
          </a:xfrm>
          <a:prstGeom prst="rect">
            <a:avLst/>
          </a:prstGeom>
        </p:spPr>
      </p:pic>
      <p:pic>
        <p:nvPicPr>
          <p:cNvPr id="7" name="Image 6" descr="Plateau Craonne.jpg"/>
          <p:cNvPicPr>
            <a:picLocks noChangeAspect="1"/>
          </p:cNvPicPr>
          <p:nvPr/>
        </p:nvPicPr>
        <p:blipFill>
          <a:blip r:embed="rId3" cstate="print"/>
          <a:stretch>
            <a:fillRect/>
          </a:stretch>
        </p:blipFill>
        <p:spPr>
          <a:xfrm>
            <a:off x="179512" y="188640"/>
            <a:ext cx="5399532" cy="362102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erry-au-Bac nécropole.jpg"/>
          <p:cNvPicPr>
            <a:picLocks noChangeAspect="1"/>
          </p:cNvPicPr>
          <p:nvPr/>
        </p:nvPicPr>
        <p:blipFill>
          <a:blip r:embed="rId2" cstate="print"/>
          <a:stretch>
            <a:fillRect/>
          </a:stretch>
        </p:blipFill>
        <p:spPr>
          <a:xfrm>
            <a:off x="3419872" y="476672"/>
            <a:ext cx="5544616" cy="4308564"/>
          </a:xfrm>
          <a:prstGeom prst="rect">
            <a:avLst/>
          </a:prstGeom>
        </p:spPr>
      </p:pic>
      <p:pic>
        <p:nvPicPr>
          <p:cNvPr id="5" name="Image 4" descr="1920px-Cerny-en-Laonnois-FR-02-A-04.JPG"/>
          <p:cNvPicPr>
            <a:picLocks noChangeAspect="1"/>
          </p:cNvPicPr>
          <p:nvPr/>
        </p:nvPicPr>
        <p:blipFill>
          <a:blip r:embed="rId3" cstate="print"/>
          <a:stretch>
            <a:fillRect/>
          </a:stretch>
        </p:blipFill>
        <p:spPr>
          <a:xfrm>
            <a:off x="395536" y="3645024"/>
            <a:ext cx="5419433" cy="2880320"/>
          </a:xfrm>
          <a:prstGeom prst="rect">
            <a:avLst/>
          </a:prstGeom>
        </p:spPr>
      </p:pic>
      <p:pic>
        <p:nvPicPr>
          <p:cNvPr id="6" name="Image 5" descr="Friedhof_Cerny.jpg"/>
          <p:cNvPicPr>
            <a:picLocks noChangeAspect="1"/>
          </p:cNvPicPr>
          <p:nvPr/>
        </p:nvPicPr>
        <p:blipFill>
          <a:blip r:embed="rId4" cstate="print"/>
          <a:stretch>
            <a:fillRect/>
          </a:stretch>
        </p:blipFill>
        <p:spPr>
          <a:xfrm>
            <a:off x="395536" y="1340768"/>
            <a:ext cx="3563862" cy="2673651"/>
          </a:xfrm>
          <a:prstGeom prst="rect">
            <a:avLst/>
          </a:prstGeom>
        </p:spPr>
      </p:pic>
      <p:sp>
        <p:nvSpPr>
          <p:cNvPr id="9" name="ZoneTexte 8"/>
          <p:cNvSpPr txBox="1"/>
          <p:nvPr/>
        </p:nvSpPr>
        <p:spPr>
          <a:xfrm>
            <a:off x="251520" y="188640"/>
            <a:ext cx="8892480" cy="1200329"/>
          </a:xfrm>
          <a:prstGeom prst="rect">
            <a:avLst/>
          </a:prstGeom>
          <a:noFill/>
        </p:spPr>
        <p:txBody>
          <a:bodyPr wrap="square" rtlCol="0">
            <a:spAutoFit/>
          </a:bodyPr>
          <a:lstStyle/>
          <a:p>
            <a:r>
              <a:rPr lang="fr-FR" sz="2400" dirty="0" smtClean="0"/>
              <a:t>Le cimetière militaire allemand se situe sur le territoire de </a:t>
            </a:r>
            <a:r>
              <a:rPr lang="fr-FR" sz="2400" dirty="0" err="1" smtClean="0"/>
              <a:t>Cerny</a:t>
            </a:r>
            <a:r>
              <a:rPr lang="fr-FR" sz="2400" dirty="0" smtClean="0"/>
              <a:t>-en-Laonnois, à proximité du mémorial du Chemin des Dames.</a:t>
            </a:r>
          </a:p>
          <a:p>
            <a:r>
              <a:rPr lang="fr-FR" sz="2400" dirty="0" smtClean="0"/>
              <a:t>Il contient 7 526 corps et jouxte la nécropole de </a:t>
            </a:r>
            <a:r>
              <a:rPr lang="fr-FR" sz="2400" dirty="0" err="1" smtClean="0"/>
              <a:t>Cerny</a:t>
            </a:r>
            <a:r>
              <a:rPr lang="fr-FR" sz="2400" smtClean="0"/>
              <a:t>-en-Laonnois</a:t>
            </a:r>
            <a:r>
              <a:rPr lang="fr-FR" smtClean="0"/>
              <a:t>.</a:t>
            </a:r>
            <a:endParaRPr lang="fr-FR" u="sng" dirty="0" smtClean="0"/>
          </a:p>
        </p:txBody>
      </p:sp>
      <p:sp>
        <p:nvSpPr>
          <p:cNvPr id="10" name="ZoneTexte 9"/>
          <p:cNvSpPr txBox="1"/>
          <p:nvPr/>
        </p:nvSpPr>
        <p:spPr>
          <a:xfrm>
            <a:off x="5868144" y="4725144"/>
            <a:ext cx="3096344" cy="1938992"/>
          </a:xfrm>
          <a:prstGeom prst="rect">
            <a:avLst/>
          </a:prstGeom>
          <a:noFill/>
        </p:spPr>
        <p:txBody>
          <a:bodyPr wrap="square" rtlCol="0">
            <a:spAutoFit/>
          </a:bodyPr>
          <a:lstStyle/>
          <a:p>
            <a:r>
              <a:rPr lang="fr-FR" sz="2000" dirty="0" smtClean="0"/>
              <a:t>Le cimetière militaire de abrite 5 204 corps de soldats, 5 150 français dont 2 386 corps en ossuaires. Parmi eux se trouvent les corps de 54 soldats russes</a:t>
            </a:r>
            <a:endParaRPr lang="fr-F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lan chem.-dames.jpg"/>
          <p:cNvPicPr>
            <a:picLocks noChangeAspect="1"/>
          </p:cNvPicPr>
          <p:nvPr/>
        </p:nvPicPr>
        <p:blipFill>
          <a:blip r:embed="rId2" cstate="print"/>
          <a:stretch>
            <a:fillRect/>
          </a:stretch>
        </p:blipFill>
        <p:spPr>
          <a:xfrm>
            <a:off x="179512" y="2276872"/>
            <a:ext cx="8766788" cy="4248472"/>
          </a:xfrm>
          <a:prstGeom prst="rect">
            <a:avLst/>
          </a:prstGeom>
        </p:spPr>
      </p:pic>
      <p:sp>
        <p:nvSpPr>
          <p:cNvPr id="6" name="ZoneTexte 5"/>
          <p:cNvSpPr txBox="1"/>
          <p:nvPr/>
        </p:nvSpPr>
        <p:spPr>
          <a:xfrm>
            <a:off x="395536" y="332656"/>
            <a:ext cx="8352928" cy="1754326"/>
          </a:xfrm>
          <a:prstGeom prst="rect">
            <a:avLst/>
          </a:prstGeom>
          <a:noFill/>
        </p:spPr>
        <p:txBody>
          <a:bodyPr wrap="square" rtlCol="0">
            <a:spAutoFit/>
          </a:bodyPr>
          <a:lstStyle/>
          <a:p>
            <a:pPr algn="ctr"/>
            <a:r>
              <a:rPr lang="fr-FR" sz="3600" dirty="0" smtClean="0">
                <a:latin typeface="Palatino Linotype" pitchFamily="18" charset="0"/>
              </a:rPr>
              <a:t>LE CENTENAIRE</a:t>
            </a:r>
          </a:p>
          <a:p>
            <a:pPr algn="ctr"/>
            <a:r>
              <a:rPr lang="fr-FR" sz="3600" dirty="0" smtClean="0">
                <a:latin typeface="Palatino Linotype" pitchFamily="18" charset="0"/>
              </a:rPr>
              <a:t>DU CHEMIN DES DAMES</a:t>
            </a:r>
            <a:br>
              <a:rPr lang="fr-FR" sz="3600" dirty="0" smtClean="0">
                <a:latin typeface="Palatino Linotype" pitchFamily="18" charset="0"/>
              </a:rPr>
            </a:br>
            <a:r>
              <a:rPr lang="fr-FR" sz="3600" dirty="0" smtClean="0">
                <a:latin typeface="Palatino Linotype" pitchFamily="18" charset="0"/>
              </a:rPr>
              <a:t>ET DE CRAONNE</a:t>
            </a:r>
            <a:endParaRPr lang="fr-FR"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hemin_des_Dames._Borne_0001.jpg"/>
          <p:cNvPicPr>
            <a:picLocks noChangeAspect="1"/>
          </p:cNvPicPr>
          <p:nvPr/>
        </p:nvPicPr>
        <p:blipFill>
          <a:blip r:embed="rId2" cstate="print"/>
          <a:stretch>
            <a:fillRect/>
          </a:stretch>
        </p:blipFill>
        <p:spPr>
          <a:xfrm>
            <a:off x="395536" y="332656"/>
            <a:ext cx="3025617" cy="2016224"/>
          </a:xfrm>
          <a:prstGeom prst="rect">
            <a:avLst/>
          </a:prstGeom>
        </p:spPr>
      </p:pic>
      <p:pic>
        <p:nvPicPr>
          <p:cNvPr id="5" name="Image 4" descr="en route Ch. des Dames.jpg"/>
          <p:cNvPicPr>
            <a:picLocks noChangeAspect="1"/>
          </p:cNvPicPr>
          <p:nvPr/>
        </p:nvPicPr>
        <p:blipFill>
          <a:blip r:embed="rId3" cstate="print"/>
          <a:stretch>
            <a:fillRect/>
          </a:stretch>
        </p:blipFill>
        <p:spPr>
          <a:xfrm>
            <a:off x="3995936" y="188640"/>
            <a:ext cx="4824536" cy="2761546"/>
          </a:xfrm>
          <a:prstGeom prst="rect">
            <a:avLst/>
          </a:prstGeom>
        </p:spPr>
      </p:pic>
      <p:pic>
        <p:nvPicPr>
          <p:cNvPr id="7" name="Image 6" descr="troupes-allemandes-sur-le-chemin-des-dames-pendant-la-premiere-guerre-mondiale.jpg"/>
          <p:cNvPicPr>
            <a:picLocks noChangeAspect="1"/>
          </p:cNvPicPr>
          <p:nvPr/>
        </p:nvPicPr>
        <p:blipFill>
          <a:blip r:embed="rId4" cstate="print"/>
          <a:stretch>
            <a:fillRect/>
          </a:stretch>
        </p:blipFill>
        <p:spPr>
          <a:xfrm>
            <a:off x="1043608" y="3284984"/>
            <a:ext cx="5340085" cy="3003798"/>
          </a:xfrm>
          <a:prstGeom prst="rect">
            <a:avLst/>
          </a:prstGeom>
        </p:spPr>
      </p:pic>
      <p:sp>
        <p:nvSpPr>
          <p:cNvPr id="8" name="ZoneTexte 7"/>
          <p:cNvSpPr txBox="1"/>
          <p:nvPr/>
        </p:nvSpPr>
        <p:spPr>
          <a:xfrm>
            <a:off x="6012160" y="3356992"/>
            <a:ext cx="2736304" cy="646331"/>
          </a:xfrm>
          <a:prstGeom prst="rect">
            <a:avLst/>
          </a:prstGeom>
          <a:noFill/>
        </p:spPr>
        <p:txBody>
          <a:bodyPr wrap="square" rtlCol="0">
            <a:spAutoFit/>
          </a:bodyPr>
          <a:lstStyle/>
          <a:p>
            <a:pPr algn="r"/>
            <a:r>
              <a:rPr lang="fr-FR" dirty="0" smtClean="0"/>
              <a:t>Les troupes allemandes aux Chemin des Dames</a:t>
            </a:r>
            <a:endParaRPr lang="fr-FR" dirty="0"/>
          </a:p>
        </p:txBody>
      </p:sp>
      <p:sp>
        <p:nvSpPr>
          <p:cNvPr id="9" name="ZoneTexte 8"/>
          <p:cNvSpPr txBox="1"/>
          <p:nvPr/>
        </p:nvSpPr>
        <p:spPr>
          <a:xfrm>
            <a:off x="1979712" y="2348880"/>
            <a:ext cx="2448272" cy="646331"/>
          </a:xfrm>
          <a:prstGeom prst="rect">
            <a:avLst/>
          </a:prstGeom>
          <a:noFill/>
        </p:spPr>
        <p:txBody>
          <a:bodyPr wrap="square" rtlCol="0">
            <a:spAutoFit/>
          </a:bodyPr>
          <a:lstStyle/>
          <a:p>
            <a:r>
              <a:rPr lang="fr-FR" dirty="0" smtClean="0"/>
              <a:t>En route pour le Chemin des Dames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irailleurs sénégalais.jpg"/>
          <p:cNvPicPr>
            <a:picLocks noChangeAspect="1"/>
          </p:cNvPicPr>
          <p:nvPr/>
        </p:nvPicPr>
        <p:blipFill>
          <a:blip r:embed="rId2" cstate="print"/>
          <a:stretch>
            <a:fillRect/>
          </a:stretch>
        </p:blipFill>
        <p:spPr>
          <a:xfrm>
            <a:off x="251520" y="3645024"/>
            <a:ext cx="4536504" cy="2953914"/>
          </a:xfrm>
          <a:prstGeom prst="rect">
            <a:avLst/>
          </a:prstGeom>
        </p:spPr>
      </p:pic>
      <p:pic>
        <p:nvPicPr>
          <p:cNvPr id="6" name="Image 5" descr="10524122513438.jpg"/>
          <p:cNvPicPr>
            <a:picLocks noChangeAspect="1"/>
          </p:cNvPicPr>
          <p:nvPr/>
        </p:nvPicPr>
        <p:blipFill>
          <a:blip r:embed="rId3" cstate="print"/>
          <a:stretch>
            <a:fillRect/>
          </a:stretch>
        </p:blipFill>
        <p:spPr>
          <a:xfrm>
            <a:off x="4788024" y="3717032"/>
            <a:ext cx="4181593" cy="2736304"/>
          </a:xfrm>
          <a:prstGeom prst="rect">
            <a:avLst/>
          </a:prstGeom>
        </p:spPr>
      </p:pic>
      <p:pic>
        <p:nvPicPr>
          <p:cNvPr id="7" name="Image 6" descr="tirailleurs-senegalais.jpg"/>
          <p:cNvPicPr>
            <a:picLocks noChangeAspect="1"/>
          </p:cNvPicPr>
          <p:nvPr/>
        </p:nvPicPr>
        <p:blipFill>
          <a:blip r:embed="rId4" cstate="print"/>
          <a:stretch>
            <a:fillRect/>
          </a:stretch>
        </p:blipFill>
        <p:spPr>
          <a:xfrm>
            <a:off x="5796136" y="404664"/>
            <a:ext cx="2767339" cy="2952328"/>
          </a:xfrm>
          <a:prstGeom prst="rect">
            <a:avLst/>
          </a:prstGeom>
        </p:spPr>
      </p:pic>
      <p:sp>
        <p:nvSpPr>
          <p:cNvPr id="8" name="ZoneTexte 7"/>
          <p:cNvSpPr txBox="1"/>
          <p:nvPr/>
        </p:nvSpPr>
        <p:spPr>
          <a:xfrm>
            <a:off x="251520" y="404664"/>
            <a:ext cx="5328592" cy="2954655"/>
          </a:xfrm>
          <a:prstGeom prst="rect">
            <a:avLst/>
          </a:prstGeom>
          <a:noFill/>
        </p:spPr>
        <p:txBody>
          <a:bodyPr wrap="square" rtlCol="0">
            <a:spAutoFit/>
          </a:bodyPr>
          <a:lstStyle/>
          <a:p>
            <a:pPr algn="r"/>
            <a:r>
              <a:rPr lang="fr-FR" sz="2800" dirty="0" smtClean="0"/>
              <a:t>En une dizaine de jours, l'offensive n'est toujours pas terminée, les combats ont entraîné la mort de 30 000 soldats français dont 7 500 tirailleurs sénégalais, soit environ 45% des effectifs. </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ssaut-chemin-des-dames.jpg"/>
          <p:cNvPicPr>
            <a:picLocks noChangeAspect="1"/>
          </p:cNvPicPr>
          <p:nvPr/>
        </p:nvPicPr>
        <p:blipFill>
          <a:blip r:embed="rId2" cstate="print"/>
          <a:stretch>
            <a:fillRect/>
          </a:stretch>
        </p:blipFill>
        <p:spPr>
          <a:xfrm>
            <a:off x="3131840" y="188640"/>
            <a:ext cx="5401056" cy="2560320"/>
          </a:xfrm>
          <a:prstGeom prst="rect">
            <a:avLst/>
          </a:prstGeom>
        </p:spPr>
      </p:pic>
      <p:pic>
        <p:nvPicPr>
          <p:cNvPr id="6" name="Image 5" descr="chemin-des-dames-premiere-guerre-mondiale-site-histoire-historyweb-1.jpg"/>
          <p:cNvPicPr>
            <a:picLocks noChangeAspect="1"/>
          </p:cNvPicPr>
          <p:nvPr/>
        </p:nvPicPr>
        <p:blipFill>
          <a:blip r:embed="rId3" cstate="print"/>
          <a:stretch>
            <a:fillRect/>
          </a:stretch>
        </p:blipFill>
        <p:spPr>
          <a:xfrm>
            <a:off x="179512" y="1772816"/>
            <a:ext cx="4860006" cy="2736583"/>
          </a:xfrm>
          <a:prstGeom prst="rect">
            <a:avLst/>
          </a:prstGeom>
        </p:spPr>
      </p:pic>
      <p:pic>
        <p:nvPicPr>
          <p:cNvPr id="7" name="Image 6" descr="chemin-des-dames-premiere-guerre-mondiale-site-histoire-historyweb-9.jpg"/>
          <p:cNvPicPr>
            <a:picLocks noChangeAspect="1"/>
          </p:cNvPicPr>
          <p:nvPr/>
        </p:nvPicPr>
        <p:blipFill>
          <a:blip r:embed="rId4" cstate="print"/>
          <a:stretch>
            <a:fillRect/>
          </a:stretch>
        </p:blipFill>
        <p:spPr>
          <a:xfrm>
            <a:off x="3995936" y="3789040"/>
            <a:ext cx="4897000" cy="2752490"/>
          </a:xfrm>
          <a:prstGeom prst="rect">
            <a:avLst/>
          </a:prstGeom>
        </p:spPr>
      </p:pic>
      <p:sp>
        <p:nvSpPr>
          <p:cNvPr id="8" name="ZoneTexte 7"/>
          <p:cNvSpPr txBox="1"/>
          <p:nvPr/>
        </p:nvSpPr>
        <p:spPr>
          <a:xfrm>
            <a:off x="2771800" y="260648"/>
            <a:ext cx="1728192" cy="369332"/>
          </a:xfrm>
          <a:prstGeom prst="rect">
            <a:avLst/>
          </a:prstGeom>
          <a:noFill/>
        </p:spPr>
        <p:txBody>
          <a:bodyPr wrap="square" rtlCol="0">
            <a:spAutoFit/>
          </a:bodyPr>
          <a:lstStyle/>
          <a:p>
            <a:r>
              <a:rPr lang="fr-FR" dirty="0" smtClean="0"/>
              <a:t>L’assaut</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260648"/>
            <a:ext cx="3528392" cy="2308324"/>
          </a:xfrm>
          <a:prstGeom prst="rect">
            <a:avLst/>
          </a:prstGeom>
          <a:noFill/>
        </p:spPr>
        <p:txBody>
          <a:bodyPr wrap="square" rtlCol="0">
            <a:spAutoFit/>
          </a:bodyPr>
          <a:lstStyle/>
          <a:p>
            <a:pPr algn="r"/>
            <a:r>
              <a:rPr lang="fr-FR" dirty="0" smtClean="0"/>
              <a:t>Il y a exactement 100 ans, le premier char d'assaut français participait à un combat de la bataille du chemin des Dames.</a:t>
            </a:r>
          </a:p>
          <a:p>
            <a:pPr algn="r"/>
            <a:r>
              <a:rPr lang="fr-FR" dirty="0" smtClean="0"/>
              <a:t> Une bataille où 128 chars Schneider ont été </a:t>
            </a:r>
            <a:r>
              <a:rPr lang="fr-FR" dirty="0" smtClean="0"/>
              <a:t>déployés</a:t>
            </a:r>
            <a:r>
              <a:rPr lang="fr-FR" dirty="0" smtClean="0"/>
              <a:t>. Sans grand succès.</a:t>
            </a:r>
          </a:p>
          <a:p>
            <a:endParaRPr lang="fr-FR" dirty="0"/>
          </a:p>
        </p:txBody>
      </p:sp>
      <p:pic>
        <p:nvPicPr>
          <p:cNvPr id="5" name="Image 4" descr="ob_996b32_char-schneider-ca1.jpg"/>
          <p:cNvPicPr>
            <a:picLocks noChangeAspect="1"/>
          </p:cNvPicPr>
          <p:nvPr/>
        </p:nvPicPr>
        <p:blipFill>
          <a:blip r:embed="rId2" cstate="print"/>
          <a:stretch>
            <a:fillRect/>
          </a:stretch>
        </p:blipFill>
        <p:spPr>
          <a:xfrm>
            <a:off x="5364088" y="3717032"/>
            <a:ext cx="3598164" cy="2171700"/>
          </a:xfrm>
          <a:prstGeom prst="rect">
            <a:avLst/>
          </a:prstGeom>
        </p:spPr>
      </p:pic>
      <p:pic>
        <p:nvPicPr>
          <p:cNvPr id="6" name="Image 5" descr="British_Mark_I_male_tank_Somme_25_September_1916.jpg"/>
          <p:cNvPicPr>
            <a:picLocks noChangeAspect="1"/>
          </p:cNvPicPr>
          <p:nvPr/>
        </p:nvPicPr>
        <p:blipFill>
          <a:blip r:embed="rId3" cstate="print"/>
          <a:stretch>
            <a:fillRect/>
          </a:stretch>
        </p:blipFill>
        <p:spPr>
          <a:xfrm>
            <a:off x="4860032" y="0"/>
            <a:ext cx="4166101" cy="3312368"/>
          </a:xfrm>
          <a:prstGeom prst="rect">
            <a:avLst/>
          </a:prstGeom>
        </p:spPr>
      </p:pic>
      <p:pic>
        <p:nvPicPr>
          <p:cNvPr id="7" name="Image 6" descr="fin de char.jpg"/>
          <p:cNvPicPr>
            <a:picLocks noChangeAspect="1"/>
          </p:cNvPicPr>
          <p:nvPr/>
        </p:nvPicPr>
        <p:blipFill>
          <a:blip r:embed="rId4" cstate="print"/>
          <a:stretch>
            <a:fillRect/>
          </a:stretch>
        </p:blipFill>
        <p:spPr>
          <a:xfrm>
            <a:off x="251520" y="2499360"/>
            <a:ext cx="5256584" cy="424205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707206"/>
            <a:ext cx="8568952" cy="5016758"/>
          </a:xfrm>
          <a:prstGeom prst="rect">
            <a:avLst/>
          </a:prstGeom>
          <a:noFill/>
        </p:spPr>
        <p:txBody>
          <a:bodyPr wrap="square" rtlCol="0">
            <a:spAutoFit/>
          </a:bodyPr>
          <a:lstStyle/>
          <a:p>
            <a:pPr algn="just"/>
            <a:r>
              <a:rPr lang="fr-FR" sz="4000" b="1" dirty="0" smtClean="0"/>
              <a:t>Au printemps 1917 cette morosité passe subitement au refus catégorique d’aller à l’assaut : la désobéissance gagne rapidement les deux tiers des divisions françaises et certains soldats tentent même d’aller à Paris rencontrer les députés pour les informer de leur sort</a:t>
            </a:r>
            <a:r>
              <a:rPr lang="fr-FR" sz="4000" b="1" dirty="0" smtClean="0"/>
              <a:t>.</a:t>
            </a:r>
            <a:endParaRPr lang="fr-FR"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88640"/>
            <a:ext cx="8568952" cy="6555641"/>
          </a:xfrm>
          <a:prstGeom prst="rect">
            <a:avLst/>
          </a:prstGeom>
          <a:noFill/>
        </p:spPr>
        <p:txBody>
          <a:bodyPr wrap="square" rtlCol="0">
            <a:spAutoFit/>
          </a:bodyPr>
          <a:lstStyle/>
          <a:p>
            <a:pPr algn="just"/>
            <a:r>
              <a:rPr lang="fr-FR" sz="2800" b="1" u="sng" dirty="0" smtClean="0"/>
              <a:t>Les mutineries :</a:t>
            </a:r>
          </a:p>
          <a:p>
            <a:pPr algn="just"/>
            <a:endParaRPr lang="fr-FR" sz="2800" b="1" dirty="0" smtClean="0"/>
          </a:p>
          <a:p>
            <a:pPr algn="just"/>
            <a:r>
              <a:rPr lang="fr-FR" sz="2800" b="1" dirty="0" smtClean="0"/>
              <a:t>On parle bien souvent des mutineries de 1917 mais il ne faut pas donner à son sens une expression trop </a:t>
            </a:r>
            <a:r>
              <a:rPr lang="fr-FR" sz="2800" b="1" dirty="0" smtClean="0"/>
              <a:t>forte.</a:t>
            </a:r>
          </a:p>
          <a:p>
            <a:pPr algn="just"/>
            <a:r>
              <a:rPr lang="fr-FR" sz="2800" b="1" dirty="0" smtClean="0"/>
              <a:t>Les </a:t>
            </a:r>
            <a:r>
              <a:rPr lang="fr-FR" sz="2800" b="1" dirty="0" smtClean="0"/>
              <a:t>soldats français ne refusent pas la guerre mais un certain type de guerre : une guerre inutilement sanglante, un assaut dont on sait à l'avance qu'il ne mènera à aucune possession </a:t>
            </a:r>
            <a:r>
              <a:rPr lang="fr-FR" sz="2800" b="1" dirty="0" smtClean="0"/>
              <a:t>supplémentaire.</a:t>
            </a:r>
          </a:p>
          <a:p>
            <a:pPr algn="just"/>
            <a:r>
              <a:rPr lang="fr-FR" sz="2800" b="1" dirty="0" smtClean="0"/>
              <a:t>A </a:t>
            </a:r>
            <a:r>
              <a:rPr lang="fr-FR" sz="2800" b="1" dirty="0" smtClean="0"/>
              <a:t>cette première revendication, s’ajoute la volonté de voir s'améliorer leurs conditions d’hygiène et de bénéficier de permissions plus nombreuses. A long terme, ces mutineries auraient pu être néfastes si quelques officiers n’avaient pas compris la situation inédite que cette nouvelle guerre engendre. Philippe Pétain est l’un d’entre eux</a:t>
            </a:r>
            <a:endParaRPr lang="fr-FR"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mutins pétition.jpg"/>
          <p:cNvPicPr>
            <a:picLocks noChangeAspect="1"/>
          </p:cNvPicPr>
          <p:nvPr/>
        </p:nvPicPr>
        <p:blipFill>
          <a:blip r:embed="rId2" cstate="print"/>
          <a:stretch>
            <a:fillRect/>
          </a:stretch>
        </p:blipFill>
        <p:spPr>
          <a:xfrm>
            <a:off x="4860032" y="332655"/>
            <a:ext cx="4215194" cy="5688633"/>
          </a:xfrm>
          <a:prstGeom prst="rect">
            <a:avLst/>
          </a:prstGeom>
        </p:spPr>
      </p:pic>
      <p:sp>
        <p:nvSpPr>
          <p:cNvPr id="7" name="ZoneTexte 6"/>
          <p:cNvSpPr txBox="1"/>
          <p:nvPr/>
        </p:nvSpPr>
        <p:spPr>
          <a:xfrm>
            <a:off x="1691680" y="6093296"/>
            <a:ext cx="2448272" cy="369332"/>
          </a:xfrm>
          <a:prstGeom prst="rect">
            <a:avLst/>
          </a:prstGeom>
          <a:noFill/>
        </p:spPr>
        <p:txBody>
          <a:bodyPr wrap="square" rtlCol="0">
            <a:spAutoFit/>
          </a:bodyPr>
          <a:lstStyle/>
          <a:p>
            <a:pPr algn="r"/>
            <a:r>
              <a:rPr lang="fr-FR" b="1" dirty="0" smtClean="0">
                <a:solidFill>
                  <a:srgbClr val="FF0000"/>
                </a:solidFill>
              </a:rPr>
              <a:t>Une pétition de mutins</a:t>
            </a:r>
            <a:endParaRPr lang="fr-FR" b="1" dirty="0">
              <a:solidFill>
                <a:srgbClr val="FF0000"/>
              </a:solidFill>
            </a:endParaRPr>
          </a:p>
        </p:txBody>
      </p:sp>
      <p:sp>
        <p:nvSpPr>
          <p:cNvPr id="5" name="ZoneTexte 4"/>
          <p:cNvSpPr txBox="1"/>
          <p:nvPr/>
        </p:nvSpPr>
        <p:spPr>
          <a:xfrm>
            <a:off x="251520" y="188640"/>
            <a:ext cx="4464496" cy="6433111"/>
          </a:xfrm>
          <a:prstGeom prst="rect">
            <a:avLst/>
          </a:prstGeom>
          <a:noFill/>
        </p:spPr>
        <p:txBody>
          <a:bodyPr wrap="square" rtlCol="0">
            <a:spAutoFit/>
          </a:bodyPr>
          <a:lstStyle/>
          <a:p>
            <a:pPr algn="just"/>
            <a:r>
              <a:rPr lang="fr-FR" sz="2000" dirty="0" smtClean="0"/>
              <a:t>A monsieur l’officier commandant la </a:t>
            </a:r>
            <a:r>
              <a:rPr lang="fr-FR" sz="2000" dirty="0" smtClean="0"/>
              <a:t>15ème </a:t>
            </a:r>
            <a:r>
              <a:rPr lang="fr-FR" sz="2000" dirty="0" smtClean="0"/>
              <a:t>Compagnie</a:t>
            </a:r>
          </a:p>
          <a:p>
            <a:pPr algn="just"/>
            <a:r>
              <a:rPr lang="fr-FR" sz="2000" dirty="0" smtClean="0"/>
              <a:t>Les </a:t>
            </a:r>
            <a:r>
              <a:rPr lang="fr-FR" sz="2000" dirty="0" smtClean="0"/>
              <a:t>soussignés </a:t>
            </a:r>
            <a:r>
              <a:rPr lang="fr-FR" sz="2000" dirty="0" smtClean="0"/>
              <a:t>sous-officiers caporaux et soldats vous prient de soumettre au Colonel du 298e </a:t>
            </a:r>
            <a:r>
              <a:rPr lang="fr-FR" sz="2000" dirty="0" err="1" smtClean="0"/>
              <a:t>Regnt</a:t>
            </a:r>
            <a:r>
              <a:rPr lang="fr-FR" sz="2000" dirty="0" smtClean="0"/>
              <a:t> d’</a:t>
            </a:r>
            <a:r>
              <a:rPr lang="fr-FR" sz="2000" dirty="0" err="1" smtClean="0"/>
              <a:t>Infie</a:t>
            </a:r>
            <a:r>
              <a:rPr lang="fr-FR" sz="2000" dirty="0" smtClean="0"/>
              <a:t> leur </a:t>
            </a:r>
            <a:r>
              <a:rPr lang="fr-FR" sz="2000" u="sng" dirty="0" smtClean="0"/>
              <a:t>intention bien déterminée de ne plus retourner aux tranchées dans le cas éventuel </a:t>
            </a:r>
            <a:r>
              <a:rPr lang="fr-FR" sz="2000" dirty="0" smtClean="0"/>
              <a:t>où vous auriez reçu des instructions nous y obligeant. Tous nous sommes solidaires les uns des autres car nous nous rendons compte que la continuation de la guerre qui a déjà fait verser le sang de millions de victimes n’est plus qu’une duperie sans aucun profit pour la France et moins pour ceux qui la font réellement et espérons par notre </a:t>
            </a:r>
            <a:r>
              <a:rPr lang="fr-FR" sz="2000" dirty="0" smtClean="0"/>
              <a:t>attitude </a:t>
            </a:r>
            <a:r>
              <a:rPr lang="fr-FR" sz="2000" dirty="0" smtClean="0"/>
              <a:t>qui n’est pas isolée amener nos gouvernants pendant qu’il est temps encore à une paix honorable</a:t>
            </a:r>
            <a:r>
              <a:rPr lang="fr-FR" dirty="0" smtClean="0"/>
              <a:t>.</a:t>
            </a:r>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421</Words>
  <Application>Microsoft Office PowerPoint</Application>
  <PresentationFormat>Affichage à l'écran (4:3)</PresentationFormat>
  <Paragraphs>33</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THIRY</dc:creator>
  <cp:lastModifiedBy>Castelgom</cp:lastModifiedBy>
  <cp:revision>47</cp:revision>
  <dcterms:created xsi:type="dcterms:W3CDTF">2017-09-07T13:40:32Z</dcterms:created>
  <dcterms:modified xsi:type="dcterms:W3CDTF">2017-10-18T04:41:18Z</dcterms:modified>
</cp:coreProperties>
</file>