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76" r:id="rId5"/>
    <p:sldId id="259" r:id="rId6"/>
    <p:sldId id="260" r:id="rId7"/>
    <p:sldId id="273" r:id="rId8"/>
    <p:sldId id="263" r:id="rId9"/>
    <p:sldId id="262" r:id="rId10"/>
    <p:sldId id="261" r:id="rId11"/>
    <p:sldId id="264" r:id="rId12"/>
    <p:sldId id="265" r:id="rId13"/>
    <p:sldId id="266" r:id="rId14"/>
    <p:sldId id="267" r:id="rId15"/>
    <p:sldId id="268" r:id="rId16"/>
    <p:sldId id="269" r:id="rId17"/>
    <p:sldId id="270" r:id="rId18"/>
    <p:sldId id="274" r:id="rId19"/>
    <p:sldId id="275" r:id="rId20"/>
    <p:sldId id="272" r:id="rId21"/>
    <p:sldId id="271" r:id="rId22"/>
  </p:sldIdLst>
  <p:sldSz cx="9144000" cy="6858000" type="screen4x3"/>
  <p:notesSz cx="6864350" cy="999648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46"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0AAF4833-8E02-4FC6-A66B-199200842041}" type="datetimeFigureOut">
              <a:rPr lang="fr-FR" smtClean="0"/>
              <a:pPr/>
              <a:t>25/11/2017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C5BCF6D1-52A7-429B-AB97-1140BD1D123E}" type="slidenum">
              <a:rPr lang="fr-FR" smtClean="0"/>
              <a:pPr/>
              <a:t>‹N°›</a:t>
            </a:fld>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AAF4833-8E02-4FC6-A66B-199200842041}" type="datetimeFigureOut">
              <a:rPr lang="fr-FR" smtClean="0"/>
              <a:pPr/>
              <a:t>25/11/2017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C5BCF6D1-52A7-429B-AB97-1140BD1D123E}" type="slidenum">
              <a:rPr lang="fr-FR" smtClean="0"/>
              <a:pPr/>
              <a:t>‹N°›</a:t>
            </a:fld>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AAF4833-8E02-4FC6-A66B-199200842041}" type="datetimeFigureOut">
              <a:rPr lang="fr-FR" smtClean="0"/>
              <a:pPr/>
              <a:t>25/11/2017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C5BCF6D1-52A7-429B-AB97-1140BD1D123E}" type="slidenum">
              <a:rPr lang="fr-FR" smtClean="0"/>
              <a:pPr/>
              <a:t>‹N°›</a:t>
            </a:fld>
            <a:endParaRPr 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AAF4833-8E02-4FC6-A66B-199200842041}" type="datetimeFigureOut">
              <a:rPr lang="fr-FR" smtClean="0"/>
              <a:pPr/>
              <a:t>25/11/2017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C5BCF6D1-52A7-429B-AB97-1140BD1D123E}" type="slidenum">
              <a:rPr lang="fr-FR" smtClean="0"/>
              <a:pPr/>
              <a:t>‹N°›</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0AAF4833-8E02-4FC6-A66B-199200842041}" type="datetimeFigureOut">
              <a:rPr lang="fr-FR" smtClean="0"/>
              <a:pPr/>
              <a:t>25/11/2017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C5BCF6D1-52A7-429B-AB97-1140BD1D123E}" type="slidenum">
              <a:rPr lang="fr-FR" smtClean="0"/>
              <a:pPr/>
              <a:t>‹N°›</a:t>
            </a:fld>
            <a:endParaRPr lang="fr-F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AAF4833-8E02-4FC6-A66B-199200842041}" type="datetimeFigureOut">
              <a:rPr lang="fr-FR" smtClean="0"/>
              <a:pPr/>
              <a:t>25/11/2017</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C5BCF6D1-52A7-429B-AB97-1140BD1D123E}" type="slidenum">
              <a:rPr lang="fr-FR" smtClean="0"/>
              <a:pPr/>
              <a:t>‹N°›</a:t>
            </a:fld>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AAF4833-8E02-4FC6-A66B-199200842041}" type="datetimeFigureOut">
              <a:rPr lang="fr-FR" smtClean="0"/>
              <a:pPr/>
              <a:t>25/11/2017</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C5BCF6D1-52A7-429B-AB97-1140BD1D123E}" type="slidenum">
              <a:rPr lang="fr-FR" smtClean="0"/>
              <a:pPr/>
              <a:t>‹N°›</a:t>
            </a:fld>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0AAF4833-8E02-4FC6-A66B-199200842041}" type="datetimeFigureOut">
              <a:rPr lang="fr-FR" smtClean="0"/>
              <a:pPr/>
              <a:t>25/11/2017</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C5BCF6D1-52A7-429B-AB97-1140BD1D123E}" type="slidenum">
              <a:rPr lang="fr-FR" smtClean="0"/>
              <a:pPr/>
              <a:t>‹N°›</a:t>
            </a:fld>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AAF4833-8E02-4FC6-A66B-199200842041}" type="datetimeFigureOut">
              <a:rPr lang="fr-FR" smtClean="0"/>
              <a:pPr/>
              <a:t>25/11/2017</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C5BCF6D1-52A7-429B-AB97-1140BD1D123E}" type="slidenum">
              <a:rPr lang="fr-FR" smtClean="0"/>
              <a:pPr/>
              <a:t>‹N°›</a:t>
            </a:fld>
            <a:endParaRPr lang="fr-F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AAF4833-8E02-4FC6-A66B-199200842041}" type="datetimeFigureOut">
              <a:rPr lang="fr-FR" smtClean="0"/>
              <a:pPr/>
              <a:t>25/11/2017</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C5BCF6D1-52A7-429B-AB97-1140BD1D123E}" type="slidenum">
              <a:rPr lang="fr-FR" smtClean="0"/>
              <a:pPr/>
              <a:t>‹N°›</a:t>
            </a:fld>
            <a:endParaRPr lang="fr-F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AAF4833-8E02-4FC6-A66B-199200842041}" type="datetimeFigureOut">
              <a:rPr lang="fr-FR" smtClean="0"/>
              <a:pPr/>
              <a:t>25/11/2017</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C5BCF6D1-52A7-429B-AB97-1140BD1D123E}" type="slidenum">
              <a:rPr lang="fr-FR" smtClean="0"/>
              <a:pPr/>
              <a:t>‹N°›</a:t>
            </a:fld>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AF4833-8E02-4FC6-A66B-199200842041}" type="datetimeFigureOut">
              <a:rPr lang="fr-FR" smtClean="0"/>
              <a:pPr/>
              <a:t>25/11/2017</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BCF6D1-52A7-429B-AB97-1140BD1D123E}" type="slidenum">
              <a:rPr lang="fr-FR" smtClean="0"/>
              <a:pPr/>
              <a:t>‹N°›</a:t>
            </a:fld>
            <a:endParaRPr lang="fr-FR"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332656"/>
            <a:ext cx="9144000" cy="769441"/>
          </a:xfrm>
          <a:prstGeom prst="rect">
            <a:avLst/>
          </a:prstGeom>
          <a:noFill/>
        </p:spPr>
        <p:txBody>
          <a:bodyPr wrap="square" rtlCol="0">
            <a:spAutoFit/>
          </a:bodyPr>
          <a:lstStyle/>
          <a:p>
            <a:pPr algn="ctr"/>
            <a:r>
              <a:rPr lang="fr-FR" sz="4400" dirty="0" smtClean="0"/>
              <a:t>LEVER L’ÉNIGME  </a:t>
            </a:r>
            <a:r>
              <a:rPr lang="fr-FR" sz="3200" dirty="0" smtClean="0"/>
              <a:t>?</a:t>
            </a:r>
            <a:endParaRPr lang="fr-FR" sz="3200" dirty="0"/>
          </a:p>
        </p:txBody>
      </p:sp>
      <p:sp>
        <p:nvSpPr>
          <p:cNvPr id="5" name="ZoneTexte 4"/>
          <p:cNvSpPr txBox="1"/>
          <p:nvPr/>
        </p:nvSpPr>
        <p:spPr>
          <a:xfrm>
            <a:off x="179512" y="1412776"/>
            <a:ext cx="8784976" cy="1754326"/>
          </a:xfrm>
          <a:prstGeom prst="rect">
            <a:avLst/>
          </a:prstGeom>
          <a:noFill/>
        </p:spPr>
        <p:txBody>
          <a:bodyPr wrap="square" rtlCol="0">
            <a:spAutoFit/>
          </a:bodyPr>
          <a:lstStyle/>
          <a:p>
            <a:pPr algn="just"/>
            <a:r>
              <a:rPr lang="fr-FR" sz="3600" dirty="0" smtClean="0"/>
              <a:t>À Gometz-le-Châtel, sur le monument aux morts de la Grande Guerre (1914 – 1918)</a:t>
            </a:r>
          </a:p>
          <a:p>
            <a:pPr algn="just"/>
            <a:r>
              <a:rPr lang="fr-FR" sz="3600" dirty="0" smtClean="0"/>
              <a:t> </a:t>
            </a:r>
            <a:endParaRPr lang="fr-FR" sz="3600" dirty="0"/>
          </a:p>
        </p:txBody>
      </p:sp>
      <p:pic>
        <p:nvPicPr>
          <p:cNvPr id="6" name="Image 5" descr="gomonument.JPG"/>
          <p:cNvPicPr>
            <a:picLocks noChangeAspect="1"/>
          </p:cNvPicPr>
          <p:nvPr/>
        </p:nvPicPr>
        <p:blipFill>
          <a:blip r:embed="rId2" cstate="print"/>
          <a:stretch>
            <a:fillRect/>
          </a:stretch>
        </p:blipFill>
        <p:spPr>
          <a:xfrm>
            <a:off x="3275856" y="2852936"/>
            <a:ext cx="5508104" cy="3662303"/>
          </a:xfrm>
          <a:prstGeom prst="rect">
            <a:avLst/>
          </a:prstGeom>
        </p:spPr>
      </p:pic>
      <p:sp>
        <p:nvSpPr>
          <p:cNvPr id="7" name="ZoneTexte 6"/>
          <p:cNvSpPr txBox="1"/>
          <p:nvPr/>
        </p:nvSpPr>
        <p:spPr>
          <a:xfrm>
            <a:off x="0" y="3140968"/>
            <a:ext cx="3131840" cy="3416320"/>
          </a:xfrm>
          <a:prstGeom prst="rect">
            <a:avLst/>
          </a:prstGeom>
          <a:noFill/>
        </p:spPr>
        <p:txBody>
          <a:bodyPr wrap="square" rtlCol="0">
            <a:spAutoFit/>
          </a:bodyPr>
          <a:lstStyle/>
          <a:p>
            <a:pPr algn="r"/>
            <a:r>
              <a:rPr lang="fr-FR" sz="3600" dirty="0" smtClean="0"/>
              <a:t>il y a 27 noms identifiés, un ne figure pas sur le registre d’état civil</a:t>
            </a:r>
          </a:p>
          <a:p>
            <a:pPr algn="r"/>
            <a:r>
              <a:rPr lang="fr-FR" sz="3600" dirty="0" smtClean="0"/>
              <a:t>Jack CRESSON.</a:t>
            </a:r>
            <a:endParaRPr lang="fr-FR" sz="3600" dirty="0"/>
          </a:p>
        </p:txBody>
      </p:sp>
      <p:pic>
        <p:nvPicPr>
          <p:cNvPr id="8" name="Image 7" descr="détective 2.gif"/>
          <p:cNvPicPr>
            <a:picLocks noChangeAspect="1"/>
          </p:cNvPicPr>
          <p:nvPr/>
        </p:nvPicPr>
        <p:blipFill>
          <a:blip r:embed="rId3" cstate="print"/>
          <a:stretch>
            <a:fillRect/>
          </a:stretch>
        </p:blipFill>
        <p:spPr>
          <a:xfrm>
            <a:off x="6948264" y="116632"/>
            <a:ext cx="1728192" cy="147863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M des H Cresson.jpg"/>
          <p:cNvPicPr>
            <a:picLocks noChangeAspect="1"/>
          </p:cNvPicPr>
          <p:nvPr/>
        </p:nvPicPr>
        <p:blipFill>
          <a:blip r:embed="rId2" cstate="print"/>
          <a:stretch>
            <a:fillRect/>
          </a:stretch>
        </p:blipFill>
        <p:spPr>
          <a:xfrm>
            <a:off x="179512" y="188640"/>
            <a:ext cx="3700258" cy="5733256"/>
          </a:xfrm>
          <a:prstGeom prst="rect">
            <a:avLst/>
          </a:prstGeom>
        </p:spPr>
      </p:pic>
      <p:sp>
        <p:nvSpPr>
          <p:cNvPr id="5" name="ZoneTexte 4"/>
          <p:cNvSpPr txBox="1"/>
          <p:nvPr/>
        </p:nvSpPr>
        <p:spPr>
          <a:xfrm>
            <a:off x="4139952" y="4653136"/>
            <a:ext cx="4752528" cy="369332"/>
          </a:xfrm>
          <a:prstGeom prst="rect">
            <a:avLst/>
          </a:prstGeom>
          <a:noFill/>
        </p:spPr>
        <p:txBody>
          <a:bodyPr wrap="square" rtlCol="0">
            <a:spAutoFit/>
          </a:bodyPr>
          <a:lstStyle/>
          <a:p>
            <a:r>
              <a:rPr lang="fr-FR" dirty="0" smtClean="0"/>
              <a:t>Une autre écriture inscrit :</a:t>
            </a:r>
            <a:endParaRPr lang="fr-FR" dirty="0"/>
          </a:p>
        </p:txBody>
      </p:sp>
      <p:pic>
        <p:nvPicPr>
          <p:cNvPr id="6" name="Image 5" descr="Capture extrait Havre.JPG"/>
          <p:cNvPicPr>
            <a:picLocks noChangeAspect="1"/>
          </p:cNvPicPr>
          <p:nvPr/>
        </p:nvPicPr>
        <p:blipFill>
          <a:blip r:embed="rId3" cstate="print"/>
          <a:stretch>
            <a:fillRect/>
          </a:stretch>
        </p:blipFill>
        <p:spPr>
          <a:xfrm>
            <a:off x="3347864" y="5085184"/>
            <a:ext cx="5399532" cy="1613916"/>
          </a:xfrm>
          <a:prstGeom prst="rect">
            <a:avLst/>
          </a:prstGeom>
        </p:spPr>
      </p:pic>
      <p:pic>
        <p:nvPicPr>
          <p:cNvPr id="7" name="Image 6" descr="Houilles Rue de Paris.jpg"/>
          <p:cNvPicPr>
            <a:picLocks noChangeAspect="1"/>
          </p:cNvPicPr>
          <p:nvPr/>
        </p:nvPicPr>
        <p:blipFill>
          <a:blip r:embed="rId4" cstate="print"/>
          <a:stretch>
            <a:fillRect/>
          </a:stretch>
        </p:blipFill>
        <p:spPr>
          <a:xfrm>
            <a:off x="3995936" y="764704"/>
            <a:ext cx="4968552" cy="3270211"/>
          </a:xfrm>
          <a:prstGeom prst="rect">
            <a:avLst/>
          </a:prstGeom>
        </p:spPr>
      </p:pic>
      <p:sp>
        <p:nvSpPr>
          <p:cNvPr id="8" name="ZoneTexte 7"/>
          <p:cNvSpPr txBox="1"/>
          <p:nvPr/>
        </p:nvSpPr>
        <p:spPr>
          <a:xfrm>
            <a:off x="4067944" y="260648"/>
            <a:ext cx="4896544" cy="523220"/>
          </a:xfrm>
          <a:prstGeom prst="rect">
            <a:avLst/>
          </a:prstGeom>
          <a:noFill/>
        </p:spPr>
        <p:txBody>
          <a:bodyPr wrap="square" rtlCol="0">
            <a:spAutoFit/>
          </a:bodyPr>
          <a:lstStyle/>
          <a:p>
            <a:r>
              <a:rPr lang="fr-FR" sz="2800" dirty="0" smtClean="0"/>
              <a:t>Fiche Mémoire des Hommes</a:t>
            </a:r>
            <a:endParaRPr lang="fr-FR" sz="2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transcrition havre 2.JPG"/>
          <p:cNvPicPr>
            <a:picLocks noChangeAspect="1"/>
          </p:cNvPicPr>
          <p:nvPr/>
        </p:nvPicPr>
        <p:blipFill>
          <a:blip r:embed="rId2" cstate="print"/>
          <a:stretch>
            <a:fillRect/>
          </a:stretch>
        </p:blipFill>
        <p:spPr>
          <a:xfrm>
            <a:off x="1547664" y="260648"/>
            <a:ext cx="7414368" cy="5013176"/>
          </a:xfrm>
          <a:prstGeom prst="rect">
            <a:avLst/>
          </a:prstGeom>
        </p:spPr>
      </p:pic>
      <p:pic>
        <p:nvPicPr>
          <p:cNvPr id="6" name="Image 5" descr="-875.-bourges.-l-hopital-militaire.-entree-carte-postale-5fi-bourges-366_img.jpg"/>
          <p:cNvPicPr>
            <a:picLocks noChangeAspect="1"/>
          </p:cNvPicPr>
          <p:nvPr/>
        </p:nvPicPr>
        <p:blipFill>
          <a:blip r:embed="rId3" cstate="print"/>
          <a:stretch>
            <a:fillRect/>
          </a:stretch>
        </p:blipFill>
        <p:spPr>
          <a:xfrm>
            <a:off x="179512" y="4312200"/>
            <a:ext cx="3672408" cy="2381934"/>
          </a:xfrm>
          <a:prstGeom prst="rect">
            <a:avLst/>
          </a:prstGeom>
        </p:spPr>
      </p:pic>
      <p:sp>
        <p:nvSpPr>
          <p:cNvPr id="7" name="ZoneTexte 6"/>
          <p:cNvSpPr txBox="1"/>
          <p:nvPr/>
        </p:nvSpPr>
        <p:spPr>
          <a:xfrm>
            <a:off x="179512" y="2060848"/>
            <a:ext cx="2952328" cy="1384995"/>
          </a:xfrm>
          <a:prstGeom prst="rect">
            <a:avLst/>
          </a:prstGeom>
          <a:noFill/>
        </p:spPr>
        <p:txBody>
          <a:bodyPr wrap="square" rtlCol="0">
            <a:spAutoFit/>
          </a:bodyPr>
          <a:lstStyle/>
          <a:p>
            <a:pPr algn="r"/>
            <a:r>
              <a:rPr lang="fr-FR" sz="2800" dirty="0" smtClean="0"/>
              <a:t>Pourquoi la retranscription de décès au Havre ?</a:t>
            </a:r>
            <a:endParaRPr lang="fr-FR" sz="2800" dirty="0"/>
          </a:p>
        </p:txBody>
      </p:sp>
      <p:sp>
        <p:nvSpPr>
          <p:cNvPr id="8" name="ZoneTexte 7"/>
          <p:cNvSpPr txBox="1"/>
          <p:nvPr/>
        </p:nvSpPr>
        <p:spPr>
          <a:xfrm>
            <a:off x="3923928" y="5805264"/>
            <a:ext cx="5040560" cy="584775"/>
          </a:xfrm>
          <a:prstGeom prst="rect">
            <a:avLst/>
          </a:prstGeom>
          <a:noFill/>
        </p:spPr>
        <p:txBody>
          <a:bodyPr wrap="square" rtlCol="0">
            <a:spAutoFit/>
          </a:bodyPr>
          <a:lstStyle/>
          <a:p>
            <a:r>
              <a:rPr lang="fr-FR" sz="3200" dirty="0" smtClean="0"/>
              <a:t>L’hôpital militaire de Bourges</a:t>
            </a:r>
            <a:endParaRPr lang="fr-FR" sz="32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e Havre Rond-Point.jpg"/>
          <p:cNvPicPr>
            <a:picLocks noChangeAspect="1"/>
          </p:cNvPicPr>
          <p:nvPr/>
        </p:nvPicPr>
        <p:blipFill>
          <a:blip r:embed="rId2" cstate="print"/>
          <a:stretch>
            <a:fillRect/>
          </a:stretch>
        </p:blipFill>
        <p:spPr>
          <a:xfrm>
            <a:off x="1373300" y="476672"/>
            <a:ext cx="6234020" cy="3816424"/>
          </a:xfrm>
          <a:prstGeom prst="rect">
            <a:avLst/>
          </a:prstGeom>
        </p:spPr>
      </p:pic>
      <p:sp>
        <p:nvSpPr>
          <p:cNvPr id="5" name="ZoneTexte 4"/>
          <p:cNvSpPr txBox="1"/>
          <p:nvPr/>
        </p:nvSpPr>
        <p:spPr>
          <a:xfrm>
            <a:off x="0" y="4437112"/>
            <a:ext cx="9144000" cy="2369880"/>
          </a:xfrm>
          <a:prstGeom prst="rect">
            <a:avLst/>
          </a:prstGeom>
          <a:noFill/>
        </p:spPr>
        <p:txBody>
          <a:bodyPr wrap="square" rtlCol="0">
            <a:spAutoFit/>
          </a:bodyPr>
          <a:lstStyle/>
          <a:p>
            <a:pPr algn="ctr"/>
            <a:r>
              <a:rPr lang="fr-FR" sz="2400" dirty="0" smtClean="0"/>
              <a:t>Son dernier domicile avant de partir faire son service militaire en 1913</a:t>
            </a:r>
          </a:p>
          <a:p>
            <a:pPr algn="ctr"/>
            <a:endParaRPr lang="fr-FR" sz="2400" dirty="0" smtClean="0"/>
          </a:p>
          <a:p>
            <a:pPr algn="ctr"/>
            <a:r>
              <a:rPr lang="fr-FR" sz="2400" dirty="0" smtClean="0"/>
              <a:t>Il est déjà soldat au moment de la guerre,  il habitait :</a:t>
            </a:r>
          </a:p>
          <a:p>
            <a:pPr algn="ctr"/>
            <a:endParaRPr lang="fr-FR" sz="2400" dirty="0" smtClean="0"/>
          </a:p>
          <a:p>
            <a:pPr algn="ctr"/>
            <a:r>
              <a:rPr lang="fr-FR" sz="2400" dirty="0" smtClean="0"/>
              <a:t>11, Cour de la République Le Havre</a:t>
            </a:r>
          </a:p>
          <a:p>
            <a:endParaRPr lang="fr-FR" sz="2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23528" y="260648"/>
            <a:ext cx="8640960" cy="6648554"/>
          </a:xfrm>
          <a:prstGeom prst="rect">
            <a:avLst/>
          </a:prstGeom>
          <a:noFill/>
        </p:spPr>
        <p:txBody>
          <a:bodyPr wrap="square" rtlCol="0">
            <a:spAutoFit/>
          </a:bodyPr>
          <a:lstStyle/>
          <a:p>
            <a:r>
              <a:rPr lang="fr-FR" sz="2800" dirty="0" smtClean="0"/>
              <a:t>M</a:t>
            </a:r>
            <a:r>
              <a:rPr lang="fr-FR" sz="2800" dirty="0" smtClean="0"/>
              <a:t>ais </a:t>
            </a:r>
            <a:r>
              <a:rPr lang="fr-FR" sz="2800" dirty="0" smtClean="0"/>
              <a:t>pourquoi Jack Cresson à Gometz-le-Châtel ?</a:t>
            </a:r>
          </a:p>
          <a:p>
            <a:endParaRPr lang="fr-FR" sz="2400" dirty="0" smtClean="0"/>
          </a:p>
          <a:p>
            <a:r>
              <a:rPr lang="fr-FR" sz="2400" dirty="0" smtClean="0"/>
              <a:t>L’état civil recèle des Cresson :</a:t>
            </a:r>
          </a:p>
          <a:p>
            <a:endParaRPr lang="fr-FR" sz="2400" dirty="0" smtClean="0"/>
          </a:p>
          <a:p>
            <a:r>
              <a:rPr lang="fr-FR" sz="2400" dirty="0" smtClean="0"/>
              <a:t>Date : 07/04/1888</a:t>
            </a:r>
          </a:p>
          <a:p>
            <a:r>
              <a:rPr lang="fr-FR" sz="2400" dirty="0" smtClean="0"/>
              <a:t>Nom époux : FRANCOIS</a:t>
            </a:r>
          </a:p>
          <a:p>
            <a:r>
              <a:rPr lang="fr-FR" sz="2400" dirty="0" smtClean="0"/>
              <a:t>Prénoms époux : Emilien Eugène 26 ans Profession : domestique</a:t>
            </a:r>
          </a:p>
          <a:p>
            <a:r>
              <a:rPr lang="fr-FR" sz="2400" dirty="0" smtClean="0"/>
              <a:t>Prénoms père époux : Alphonse + Casimir </a:t>
            </a:r>
          </a:p>
          <a:p>
            <a:r>
              <a:rPr lang="fr-FR" sz="2400" dirty="0" smtClean="0"/>
              <a:t>Nom mère époux : ROUYAC Véronique Julienne journalière</a:t>
            </a:r>
          </a:p>
          <a:p>
            <a:r>
              <a:rPr lang="fr-FR" sz="2400" dirty="0" smtClean="0"/>
              <a:t>SCHWOB Jean Baptiste, journalier, 22, beauf époux, GC</a:t>
            </a:r>
          </a:p>
          <a:p>
            <a:endParaRPr lang="fr-FR" sz="2400" dirty="0" smtClean="0"/>
          </a:p>
          <a:p>
            <a:r>
              <a:rPr lang="fr-FR" sz="2400" dirty="0" smtClean="0"/>
              <a:t>Nom épouse : </a:t>
            </a:r>
            <a:r>
              <a:rPr lang="fr-FR" sz="2400" b="1" dirty="0" smtClean="0"/>
              <a:t>CRESSON Léonce Clémence </a:t>
            </a:r>
            <a:r>
              <a:rPr lang="fr-FR" sz="2400" dirty="0" smtClean="0"/>
              <a:t>couturière</a:t>
            </a:r>
          </a:p>
          <a:p>
            <a:r>
              <a:rPr lang="fr-FR" sz="2400" dirty="0" smtClean="0"/>
              <a:t>Prénoms père épouse : XXXXXXXX </a:t>
            </a:r>
          </a:p>
          <a:p>
            <a:r>
              <a:rPr lang="fr-FR" sz="2400" dirty="0" smtClean="0"/>
              <a:t>Nom mère épouse : </a:t>
            </a:r>
            <a:r>
              <a:rPr lang="fr-FR" sz="2400" b="1" dirty="0" smtClean="0"/>
              <a:t>Clémence Angélina </a:t>
            </a:r>
            <a:r>
              <a:rPr lang="fr-FR" sz="2400" dirty="0" smtClean="0"/>
              <a:t>journalière 37 ans, GC</a:t>
            </a:r>
          </a:p>
          <a:p>
            <a:r>
              <a:rPr lang="fr-FR" sz="2400" dirty="0" smtClean="0"/>
              <a:t>Informations sur le témoin :</a:t>
            </a:r>
          </a:p>
          <a:p>
            <a:r>
              <a:rPr lang="fr-FR" sz="2400" dirty="0" smtClean="0"/>
              <a:t>SIMON Prosper Alexis, journalier, 47n oncle épouse, GC</a:t>
            </a:r>
          </a:p>
          <a:p>
            <a:endParaRPr lang="fr-FR" sz="2400"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23528" y="332656"/>
            <a:ext cx="8424936" cy="6186309"/>
          </a:xfrm>
          <a:prstGeom prst="rect">
            <a:avLst/>
          </a:prstGeom>
          <a:noFill/>
        </p:spPr>
        <p:txBody>
          <a:bodyPr wrap="square" rtlCol="0">
            <a:spAutoFit/>
          </a:bodyPr>
          <a:lstStyle/>
          <a:p>
            <a:r>
              <a:rPr lang="fr-FR" dirty="0" smtClean="0"/>
              <a:t>Date : 27/09/1873</a:t>
            </a:r>
          </a:p>
          <a:p>
            <a:r>
              <a:rPr lang="fr-FR" dirty="0" smtClean="0"/>
              <a:t>Nom époux : </a:t>
            </a:r>
            <a:r>
              <a:rPr lang="fr-FR" b="1" dirty="0" smtClean="0"/>
              <a:t>SIMON</a:t>
            </a:r>
          </a:p>
          <a:p>
            <a:r>
              <a:rPr lang="fr-FR" dirty="0" smtClean="0"/>
              <a:t>Prénoms époux : </a:t>
            </a:r>
            <a:r>
              <a:rPr lang="fr-FR" b="1" dirty="0" smtClean="0"/>
              <a:t>Prosper Alexis </a:t>
            </a:r>
          </a:p>
          <a:p>
            <a:r>
              <a:rPr lang="fr-FR" dirty="0" smtClean="0"/>
              <a:t>Naissance époux : 19/06/1841 GC </a:t>
            </a:r>
            <a:r>
              <a:rPr lang="fr-FR" dirty="0" err="1" smtClean="0"/>
              <a:t>vf</a:t>
            </a:r>
            <a:r>
              <a:rPr lang="fr-FR" dirty="0" smtClean="0"/>
              <a:t> CRESSON Clémentine Léontine (†) 17/12/1872 GC</a:t>
            </a:r>
          </a:p>
          <a:p>
            <a:r>
              <a:rPr lang="fr-FR" dirty="0" smtClean="0"/>
              <a:t>Profession : Journalier</a:t>
            </a:r>
          </a:p>
          <a:p>
            <a:r>
              <a:rPr lang="fr-FR" dirty="0" smtClean="0"/>
              <a:t>Prénoms père époux : Jean aimé 62 ans charretier </a:t>
            </a:r>
          </a:p>
          <a:p>
            <a:r>
              <a:rPr lang="fr-FR" dirty="0" smtClean="0"/>
              <a:t>Nom mère époux : SORIEUL Victoire désirée 66 ans </a:t>
            </a:r>
          </a:p>
          <a:p>
            <a:endParaRPr lang="fr-FR" dirty="0" smtClean="0"/>
          </a:p>
          <a:p>
            <a:r>
              <a:rPr lang="fr-FR" dirty="0" smtClean="0"/>
              <a:t>Nom épouse :</a:t>
            </a:r>
          </a:p>
          <a:p>
            <a:r>
              <a:rPr lang="fr-FR" b="1" dirty="0" smtClean="0"/>
              <a:t>CRESSON</a:t>
            </a:r>
          </a:p>
          <a:p>
            <a:r>
              <a:rPr lang="fr-FR" dirty="0" smtClean="0"/>
              <a:t>Prénoms épouse : </a:t>
            </a:r>
            <a:r>
              <a:rPr lang="fr-FR" b="1" dirty="0" smtClean="0"/>
              <a:t>Clémence Angélina </a:t>
            </a:r>
          </a:p>
          <a:p>
            <a:r>
              <a:rPr lang="fr-FR" dirty="0" smtClean="0"/>
              <a:t>Naissance épouse : 01/09/1850 St Jean de Beauregard</a:t>
            </a:r>
          </a:p>
          <a:p>
            <a:r>
              <a:rPr lang="fr-FR" dirty="0" smtClean="0"/>
              <a:t>Prénoms père épouse : (†)François Frédéric 05/02/1860 GV </a:t>
            </a:r>
          </a:p>
          <a:p>
            <a:r>
              <a:rPr lang="fr-FR" dirty="0" smtClean="0"/>
              <a:t>Nom mère épouse : SIMON Marie Marguerite 57 ans dom GV </a:t>
            </a:r>
          </a:p>
          <a:p>
            <a:r>
              <a:rPr lang="fr-FR" dirty="0" smtClean="0"/>
              <a:t>Informations sur le témoin :</a:t>
            </a:r>
          </a:p>
          <a:p>
            <a:r>
              <a:rPr lang="fr-FR" dirty="0" smtClean="0"/>
              <a:t>mariage autorisé par dispense de degré accordé par le Président de la République en date du 7/09/1873 (Belle sœur)</a:t>
            </a:r>
          </a:p>
          <a:p>
            <a:r>
              <a:rPr lang="fr-FR" dirty="0" smtClean="0"/>
              <a:t>Informations sur le témoin :</a:t>
            </a:r>
          </a:p>
          <a:p>
            <a:r>
              <a:rPr lang="fr-FR" dirty="0" smtClean="0"/>
              <a:t>SIMON François, 34 ans, journalier, frère de l'époux, GC</a:t>
            </a:r>
          </a:p>
          <a:p>
            <a:r>
              <a:rPr lang="fr-FR" dirty="0" smtClean="0"/>
              <a:t>Informations sur le témoin :</a:t>
            </a:r>
          </a:p>
          <a:p>
            <a:r>
              <a:rPr lang="fr-FR" dirty="0" smtClean="0"/>
              <a:t>HANTON Désiré, 37 ans, journalier, beau frère de l'époux, GC</a:t>
            </a:r>
          </a:p>
          <a:p>
            <a:endParaRPr lang="fr-F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1520" y="260648"/>
            <a:ext cx="8424936" cy="369332"/>
          </a:xfrm>
          <a:prstGeom prst="rect">
            <a:avLst/>
          </a:prstGeom>
          <a:noFill/>
        </p:spPr>
        <p:txBody>
          <a:bodyPr wrap="square" rtlCol="0">
            <a:spAutoFit/>
          </a:bodyPr>
          <a:lstStyle/>
          <a:p>
            <a:r>
              <a:rPr lang="fr-FR" u="sng" dirty="0" smtClean="0"/>
              <a:t>Consultons les recensements :</a:t>
            </a:r>
          </a:p>
        </p:txBody>
      </p:sp>
      <p:pic>
        <p:nvPicPr>
          <p:cNvPr id="6" name="Image 5" descr="recens.1896 gom.JPG"/>
          <p:cNvPicPr>
            <a:picLocks noChangeAspect="1"/>
          </p:cNvPicPr>
          <p:nvPr/>
        </p:nvPicPr>
        <p:blipFill>
          <a:blip r:embed="rId2" cstate="print"/>
          <a:stretch>
            <a:fillRect/>
          </a:stretch>
        </p:blipFill>
        <p:spPr>
          <a:xfrm>
            <a:off x="467544" y="620688"/>
            <a:ext cx="8278371" cy="1584176"/>
          </a:xfrm>
          <a:prstGeom prst="rect">
            <a:avLst/>
          </a:prstGeom>
        </p:spPr>
      </p:pic>
      <p:sp>
        <p:nvSpPr>
          <p:cNvPr id="7" name="ZoneTexte 6"/>
          <p:cNvSpPr txBox="1"/>
          <p:nvPr/>
        </p:nvSpPr>
        <p:spPr>
          <a:xfrm>
            <a:off x="467544" y="2276872"/>
            <a:ext cx="8208912" cy="646331"/>
          </a:xfrm>
          <a:prstGeom prst="rect">
            <a:avLst/>
          </a:prstGeom>
          <a:noFill/>
        </p:spPr>
        <p:txBody>
          <a:bodyPr wrap="square" rtlCol="0">
            <a:spAutoFit/>
          </a:bodyPr>
          <a:lstStyle/>
          <a:p>
            <a:r>
              <a:rPr lang="fr-FR" dirty="0" smtClean="0"/>
              <a:t>Gometz année 1896, apparaît notre Jack Cresson chez ses grands-parents au 69 rue du village, puis en 1901.</a:t>
            </a:r>
            <a:endParaRPr lang="fr-FR" dirty="0"/>
          </a:p>
        </p:txBody>
      </p:sp>
      <p:pic>
        <p:nvPicPr>
          <p:cNvPr id="8" name="Image 7" descr="rece gom 1901.JPG"/>
          <p:cNvPicPr>
            <a:picLocks noChangeAspect="1"/>
          </p:cNvPicPr>
          <p:nvPr/>
        </p:nvPicPr>
        <p:blipFill>
          <a:blip r:embed="rId3" cstate="print"/>
          <a:stretch>
            <a:fillRect/>
          </a:stretch>
        </p:blipFill>
        <p:spPr>
          <a:xfrm>
            <a:off x="251520" y="2924944"/>
            <a:ext cx="8568952" cy="1414021"/>
          </a:xfrm>
          <a:prstGeom prst="rect">
            <a:avLst/>
          </a:prstGeom>
        </p:spPr>
      </p:pic>
      <p:pic>
        <p:nvPicPr>
          <p:cNvPr id="11" name="Image 10" descr="recen.gom 1906.JPG"/>
          <p:cNvPicPr>
            <a:picLocks noChangeAspect="1"/>
          </p:cNvPicPr>
          <p:nvPr/>
        </p:nvPicPr>
        <p:blipFill>
          <a:blip r:embed="rId4" cstate="print"/>
          <a:stretch>
            <a:fillRect/>
          </a:stretch>
        </p:blipFill>
        <p:spPr>
          <a:xfrm>
            <a:off x="251520" y="5013176"/>
            <a:ext cx="8654707" cy="1531612"/>
          </a:xfrm>
          <a:prstGeom prst="rect">
            <a:avLst/>
          </a:prstGeom>
        </p:spPr>
      </p:pic>
      <p:sp>
        <p:nvSpPr>
          <p:cNvPr id="12" name="ZoneTexte 11"/>
          <p:cNvSpPr txBox="1"/>
          <p:nvPr/>
        </p:nvSpPr>
        <p:spPr>
          <a:xfrm>
            <a:off x="179512" y="4509120"/>
            <a:ext cx="8964488" cy="369332"/>
          </a:xfrm>
          <a:prstGeom prst="rect">
            <a:avLst/>
          </a:prstGeom>
          <a:noFill/>
        </p:spPr>
        <p:txBody>
          <a:bodyPr wrap="square" rtlCol="0">
            <a:spAutoFit/>
          </a:bodyPr>
          <a:lstStyle/>
          <a:p>
            <a:pPr algn="ctr"/>
            <a:r>
              <a:rPr lang="fr-FR" dirty="0" smtClean="0"/>
              <a:t>Au recensement de 1906, toujours en nourrice chez ses grands-parents mais </a:t>
            </a:r>
            <a:r>
              <a:rPr lang="fr-FR" b="1" dirty="0" smtClean="0"/>
              <a:t>GASTON</a:t>
            </a:r>
            <a:endParaRPr lang="fr-FR"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95536" y="332656"/>
            <a:ext cx="4464496" cy="369332"/>
          </a:xfrm>
          <a:prstGeom prst="rect">
            <a:avLst/>
          </a:prstGeom>
          <a:noFill/>
        </p:spPr>
        <p:txBody>
          <a:bodyPr wrap="square" rtlCol="0">
            <a:spAutoFit/>
          </a:bodyPr>
          <a:lstStyle/>
          <a:p>
            <a:r>
              <a:rPr lang="fr-FR" dirty="0" smtClean="0"/>
              <a:t>Naissance de la mère de Gaston – Jack :</a:t>
            </a:r>
            <a:endParaRPr lang="fr-FR" dirty="0"/>
          </a:p>
        </p:txBody>
      </p:sp>
      <p:pic>
        <p:nvPicPr>
          <p:cNvPr id="5" name="Image 4" descr="Nais Camille cresson.JPG"/>
          <p:cNvPicPr>
            <a:picLocks noChangeAspect="1"/>
          </p:cNvPicPr>
          <p:nvPr/>
        </p:nvPicPr>
        <p:blipFill>
          <a:blip r:embed="rId2" cstate="print"/>
          <a:stretch>
            <a:fillRect/>
          </a:stretch>
        </p:blipFill>
        <p:spPr>
          <a:xfrm>
            <a:off x="0" y="764704"/>
            <a:ext cx="5401056" cy="4986528"/>
          </a:xfrm>
          <a:prstGeom prst="rect">
            <a:avLst/>
          </a:prstGeom>
        </p:spPr>
      </p:pic>
      <p:sp>
        <p:nvSpPr>
          <p:cNvPr id="6" name="ZoneTexte 5"/>
          <p:cNvSpPr txBox="1"/>
          <p:nvPr/>
        </p:nvSpPr>
        <p:spPr>
          <a:xfrm>
            <a:off x="5724128" y="1268760"/>
            <a:ext cx="3312368" cy="1154162"/>
          </a:xfrm>
          <a:prstGeom prst="rect">
            <a:avLst/>
          </a:prstGeom>
          <a:noFill/>
        </p:spPr>
        <p:txBody>
          <a:bodyPr wrap="square" rtlCol="0">
            <a:spAutoFit/>
          </a:bodyPr>
          <a:lstStyle/>
          <a:p>
            <a:r>
              <a:rPr lang="fr-FR" sz="2300" dirty="0" smtClean="0"/>
              <a:t>Née à Gometz-la-Ville</a:t>
            </a:r>
          </a:p>
          <a:p>
            <a:r>
              <a:rPr lang="fr-FR" sz="2300" dirty="0" smtClean="0"/>
              <a:t>le 11 10 1871</a:t>
            </a:r>
          </a:p>
          <a:p>
            <a:r>
              <a:rPr lang="fr-FR" sz="2300" dirty="0" smtClean="0"/>
              <a:t>(enfant naturel). </a:t>
            </a:r>
          </a:p>
        </p:txBody>
      </p:sp>
      <p:pic>
        <p:nvPicPr>
          <p:cNvPr id="7" name="Image 6" descr="Nais Camille.JPG"/>
          <p:cNvPicPr>
            <a:picLocks noChangeAspect="1"/>
          </p:cNvPicPr>
          <p:nvPr/>
        </p:nvPicPr>
        <p:blipFill>
          <a:blip r:embed="rId3" cstate="print"/>
          <a:stretch>
            <a:fillRect/>
          </a:stretch>
        </p:blipFill>
        <p:spPr>
          <a:xfrm>
            <a:off x="3563888" y="4581128"/>
            <a:ext cx="5399532" cy="177393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260648"/>
            <a:ext cx="4427984" cy="1569660"/>
          </a:xfrm>
          <a:prstGeom prst="rect">
            <a:avLst/>
          </a:prstGeom>
          <a:noFill/>
        </p:spPr>
        <p:txBody>
          <a:bodyPr wrap="square" rtlCol="0">
            <a:spAutoFit/>
          </a:bodyPr>
          <a:lstStyle/>
          <a:p>
            <a:pPr algn="ctr"/>
            <a:r>
              <a:rPr lang="fr-FR" sz="2400" dirty="0" smtClean="0"/>
              <a:t>Camille Clémentine Cresson</a:t>
            </a:r>
          </a:p>
          <a:p>
            <a:pPr algn="ctr"/>
            <a:r>
              <a:rPr lang="fr-FR" sz="2400" dirty="0" smtClean="0"/>
              <a:t>se marie le</a:t>
            </a:r>
          </a:p>
          <a:p>
            <a:pPr algn="ctr"/>
            <a:r>
              <a:rPr lang="fr-FR" sz="2400" dirty="0" smtClean="0"/>
              <a:t>19 mai 1900 à Paris XVII arr.</a:t>
            </a:r>
          </a:p>
          <a:p>
            <a:pPr algn="ctr"/>
            <a:r>
              <a:rPr lang="fr-FR" sz="2400" dirty="0" smtClean="0"/>
              <a:t>avec Albert Louis Duclos</a:t>
            </a:r>
            <a:endParaRPr lang="fr-FR" sz="2400" dirty="0"/>
          </a:p>
        </p:txBody>
      </p:sp>
      <p:pic>
        <p:nvPicPr>
          <p:cNvPr id="5" name="Image 4" descr="mariage Camille Cresson.JPG"/>
          <p:cNvPicPr>
            <a:picLocks noChangeAspect="1"/>
          </p:cNvPicPr>
          <p:nvPr/>
        </p:nvPicPr>
        <p:blipFill>
          <a:blip r:embed="rId2" cstate="print"/>
          <a:stretch>
            <a:fillRect/>
          </a:stretch>
        </p:blipFill>
        <p:spPr>
          <a:xfrm>
            <a:off x="4155948" y="116632"/>
            <a:ext cx="4988052" cy="5477256"/>
          </a:xfrm>
          <a:prstGeom prst="rect">
            <a:avLst/>
          </a:prstGeom>
        </p:spPr>
      </p:pic>
      <p:pic>
        <p:nvPicPr>
          <p:cNvPr id="6" name="Image 5" descr="Mar. C Cresson 2.jpg"/>
          <p:cNvPicPr>
            <a:picLocks noChangeAspect="1"/>
          </p:cNvPicPr>
          <p:nvPr/>
        </p:nvPicPr>
        <p:blipFill>
          <a:blip r:embed="rId3" cstate="print"/>
          <a:stretch>
            <a:fillRect/>
          </a:stretch>
        </p:blipFill>
        <p:spPr>
          <a:xfrm>
            <a:off x="179512" y="4221088"/>
            <a:ext cx="7729608" cy="2393432"/>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79512" y="260648"/>
            <a:ext cx="4392488" cy="3785652"/>
          </a:xfrm>
          <a:prstGeom prst="rect">
            <a:avLst/>
          </a:prstGeom>
          <a:noFill/>
        </p:spPr>
        <p:txBody>
          <a:bodyPr wrap="square" rtlCol="0">
            <a:spAutoFit/>
          </a:bodyPr>
          <a:lstStyle/>
          <a:p>
            <a:r>
              <a:rPr lang="fr-FR" sz="2400" dirty="0" smtClean="0"/>
              <a:t>Mort à Bourges, recherche d’un Cresson dans les cimetières de Bourges, rien.</a:t>
            </a:r>
          </a:p>
          <a:p>
            <a:r>
              <a:rPr lang="fr-FR" sz="2400" dirty="0" smtClean="0"/>
              <a:t>Retour à la mairie de Gometz-le-Châtel, consultation du registre du cimetière.</a:t>
            </a:r>
          </a:p>
          <a:p>
            <a:r>
              <a:rPr lang="fr-FR" sz="2400" dirty="0" smtClean="0"/>
              <a:t>Découverte d’une demande de concession perpétuelle de la grand-mère le 19.09.1916 pour son couple et Gaston Cresson</a:t>
            </a:r>
            <a:endParaRPr lang="fr-FR" sz="2400" dirty="0"/>
          </a:p>
        </p:txBody>
      </p:sp>
      <p:pic>
        <p:nvPicPr>
          <p:cNvPr id="6" name="Image 5" descr="concession Gom.jpg"/>
          <p:cNvPicPr>
            <a:picLocks noChangeAspect="1"/>
          </p:cNvPicPr>
          <p:nvPr/>
        </p:nvPicPr>
        <p:blipFill>
          <a:blip r:embed="rId2" cstate="print"/>
          <a:stretch>
            <a:fillRect/>
          </a:stretch>
        </p:blipFill>
        <p:spPr>
          <a:xfrm>
            <a:off x="4283968" y="260648"/>
            <a:ext cx="4662980" cy="6301737"/>
          </a:xfrm>
          <a:prstGeom prst="rect">
            <a:avLst/>
          </a:prstGeom>
        </p:spPr>
      </p:pic>
      <p:pic>
        <p:nvPicPr>
          <p:cNvPr id="7" name="Image 6" descr="concession 2.JPG"/>
          <p:cNvPicPr>
            <a:picLocks noChangeAspect="1"/>
          </p:cNvPicPr>
          <p:nvPr/>
        </p:nvPicPr>
        <p:blipFill>
          <a:blip r:embed="rId3" cstate="print"/>
          <a:stretch>
            <a:fillRect/>
          </a:stretch>
        </p:blipFill>
        <p:spPr>
          <a:xfrm>
            <a:off x="107504" y="4077073"/>
            <a:ext cx="5400600" cy="266429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39552" y="548680"/>
            <a:ext cx="7632848" cy="369332"/>
          </a:xfrm>
          <a:prstGeom prst="rect">
            <a:avLst/>
          </a:prstGeom>
          <a:noFill/>
        </p:spPr>
        <p:txBody>
          <a:bodyPr wrap="square" rtlCol="0">
            <a:spAutoFit/>
          </a:bodyPr>
          <a:lstStyle/>
          <a:p>
            <a:r>
              <a:rPr lang="fr-FR" dirty="0" smtClean="0"/>
              <a:t>Recherche dans le cimetière</a:t>
            </a:r>
            <a:endParaRPr lang="fr-FR" dirty="0"/>
          </a:p>
        </p:txBody>
      </p:sp>
      <p:pic>
        <p:nvPicPr>
          <p:cNvPr id="5" name="Image 4" descr="IMG_9403.JPG"/>
          <p:cNvPicPr>
            <a:picLocks noChangeAspect="1"/>
          </p:cNvPicPr>
          <p:nvPr/>
        </p:nvPicPr>
        <p:blipFill>
          <a:blip r:embed="rId2" cstate="print"/>
          <a:stretch>
            <a:fillRect/>
          </a:stretch>
        </p:blipFill>
        <p:spPr>
          <a:xfrm>
            <a:off x="467544" y="1052736"/>
            <a:ext cx="8136396" cy="542426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Monument aux morts 002.jpg"/>
          <p:cNvPicPr>
            <a:picLocks noChangeAspect="1"/>
          </p:cNvPicPr>
          <p:nvPr/>
        </p:nvPicPr>
        <p:blipFill>
          <a:blip r:embed="rId2" cstate="print"/>
          <a:stretch>
            <a:fillRect/>
          </a:stretch>
        </p:blipFill>
        <p:spPr>
          <a:xfrm>
            <a:off x="251520" y="332656"/>
            <a:ext cx="5183113" cy="3888432"/>
          </a:xfrm>
          <a:prstGeom prst="rect">
            <a:avLst/>
          </a:prstGeom>
        </p:spPr>
      </p:pic>
      <p:pic>
        <p:nvPicPr>
          <p:cNvPr id="5" name="Image 4" descr="cresson jack.JPG"/>
          <p:cNvPicPr>
            <a:picLocks noChangeAspect="1"/>
          </p:cNvPicPr>
          <p:nvPr/>
        </p:nvPicPr>
        <p:blipFill>
          <a:blip r:embed="rId3" cstate="print"/>
          <a:stretch>
            <a:fillRect/>
          </a:stretch>
        </p:blipFill>
        <p:spPr>
          <a:xfrm>
            <a:off x="539552" y="4293096"/>
            <a:ext cx="5399532" cy="1197864"/>
          </a:xfrm>
          <a:prstGeom prst="rect">
            <a:avLst/>
          </a:prstGeom>
        </p:spPr>
      </p:pic>
      <p:pic>
        <p:nvPicPr>
          <p:cNvPr id="6" name="Image 5" descr="Brement.jpg"/>
          <p:cNvPicPr>
            <a:picLocks noChangeAspect="1"/>
          </p:cNvPicPr>
          <p:nvPr/>
        </p:nvPicPr>
        <p:blipFill>
          <a:blip r:embed="rId4" cstate="print"/>
          <a:stretch>
            <a:fillRect/>
          </a:stretch>
        </p:blipFill>
        <p:spPr>
          <a:xfrm>
            <a:off x="5796136" y="404664"/>
            <a:ext cx="1498512" cy="1772816"/>
          </a:xfrm>
          <a:prstGeom prst="rect">
            <a:avLst/>
          </a:prstGeom>
        </p:spPr>
      </p:pic>
      <p:pic>
        <p:nvPicPr>
          <p:cNvPr id="7" name="Image 6" descr="Deuil Raymond 1.jpg"/>
          <p:cNvPicPr>
            <a:picLocks noChangeAspect="1"/>
          </p:cNvPicPr>
          <p:nvPr/>
        </p:nvPicPr>
        <p:blipFill>
          <a:blip r:embed="rId5" cstate="print"/>
          <a:stretch>
            <a:fillRect/>
          </a:stretch>
        </p:blipFill>
        <p:spPr>
          <a:xfrm>
            <a:off x="7452320" y="764703"/>
            <a:ext cx="1440160" cy="1875463"/>
          </a:xfrm>
          <a:prstGeom prst="rect">
            <a:avLst/>
          </a:prstGeom>
        </p:spPr>
      </p:pic>
      <p:pic>
        <p:nvPicPr>
          <p:cNvPr id="8" name="Image 7" descr="E Blondé 2.jpg"/>
          <p:cNvPicPr>
            <a:picLocks noChangeAspect="1"/>
          </p:cNvPicPr>
          <p:nvPr/>
        </p:nvPicPr>
        <p:blipFill>
          <a:blip r:embed="rId6" cstate="print"/>
          <a:stretch>
            <a:fillRect/>
          </a:stretch>
        </p:blipFill>
        <p:spPr>
          <a:xfrm>
            <a:off x="6876256" y="3429000"/>
            <a:ext cx="1898865" cy="3166116"/>
          </a:xfrm>
          <a:prstGeom prst="rect">
            <a:avLst/>
          </a:prstGeom>
        </p:spPr>
      </p:pic>
      <p:sp>
        <p:nvSpPr>
          <p:cNvPr id="9" name="ZoneTexte 8"/>
          <p:cNvSpPr txBox="1"/>
          <p:nvPr/>
        </p:nvSpPr>
        <p:spPr>
          <a:xfrm>
            <a:off x="5508104" y="2132856"/>
            <a:ext cx="2016224" cy="369332"/>
          </a:xfrm>
          <a:prstGeom prst="rect">
            <a:avLst/>
          </a:prstGeom>
          <a:noFill/>
        </p:spPr>
        <p:txBody>
          <a:bodyPr wrap="square" rtlCol="0">
            <a:spAutoFit/>
          </a:bodyPr>
          <a:lstStyle/>
          <a:p>
            <a:pPr algn="ctr"/>
            <a:r>
              <a:rPr lang="fr-FR" dirty="0" smtClean="0">
                <a:solidFill>
                  <a:schemeClr val="tx1">
                    <a:lumMod val="95000"/>
                    <a:lumOff val="5000"/>
                  </a:schemeClr>
                </a:solidFill>
              </a:rPr>
              <a:t>BRÉMENT Henri</a:t>
            </a:r>
            <a:endParaRPr lang="fr-FR" dirty="0">
              <a:solidFill>
                <a:schemeClr val="tx1">
                  <a:lumMod val="95000"/>
                  <a:lumOff val="5000"/>
                </a:schemeClr>
              </a:solidFill>
            </a:endParaRPr>
          </a:p>
        </p:txBody>
      </p:sp>
      <p:sp>
        <p:nvSpPr>
          <p:cNvPr id="10" name="ZoneTexte 9"/>
          <p:cNvSpPr txBox="1"/>
          <p:nvPr/>
        </p:nvSpPr>
        <p:spPr>
          <a:xfrm>
            <a:off x="7164288" y="2924945"/>
            <a:ext cx="1728192" cy="369332"/>
          </a:xfrm>
          <a:prstGeom prst="rect">
            <a:avLst/>
          </a:prstGeom>
          <a:noFill/>
        </p:spPr>
        <p:txBody>
          <a:bodyPr wrap="square" rtlCol="0">
            <a:spAutoFit/>
          </a:bodyPr>
          <a:lstStyle/>
          <a:p>
            <a:r>
              <a:rPr lang="fr-FR" dirty="0" smtClean="0">
                <a:solidFill>
                  <a:schemeClr val="tx1">
                    <a:lumMod val="95000"/>
                    <a:lumOff val="5000"/>
                  </a:schemeClr>
                </a:solidFill>
              </a:rPr>
              <a:t>DEUIL Raymond</a:t>
            </a:r>
          </a:p>
        </p:txBody>
      </p:sp>
      <p:sp>
        <p:nvSpPr>
          <p:cNvPr id="11" name="ZoneTexte 10"/>
          <p:cNvSpPr txBox="1"/>
          <p:nvPr/>
        </p:nvSpPr>
        <p:spPr>
          <a:xfrm>
            <a:off x="6948264" y="6165305"/>
            <a:ext cx="2016224" cy="369332"/>
          </a:xfrm>
          <a:prstGeom prst="rect">
            <a:avLst/>
          </a:prstGeom>
          <a:noFill/>
        </p:spPr>
        <p:txBody>
          <a:bodyPr wrap="square" rtlCol="0">
            <a:spAutoFit/>
          </a:bodyPr>
          <a:lstStyle/>
          <a:p>
            <a:pPr algn="ctr"/>
            <a:r>
              <a:rPr lang="fr-FR" dirty="0" smtClean="0">
                <a:solidFill>
                  <a:schemeClr val="bg1"/>
                </a:solidFill>
              </a:rPr>
              <a:t>BLONDÉ Eugène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563888" y="476672"/>
            <a:ext cx="5328592" cy="1569660"/>
          </a:xfrm>
          <a:prstGeom prst="rect">
            <a:avLst/>
          </a:prstGeom>
          <a:noFill/>
        </p:spPr>
        <p:txBody>
          <a:bodyPr wrap="square" rtlCol="0">
            <a:spAutoFit/>
          </a:bodyPr>
          <a:lstStyle/>
          <a:p>
            <a:pPr algn="ctr"/>
            <a:r>
              <a:rPr lang="fr-FR" sz="2400" b="1" dirty="0" smtClean="0"/>
              <a:t>À GOMETZ-LE-CHÂTEL</a:t>
            </a:r>
          </a:p>
          <a:p>
            <a:pPr algn="ctr"/>
            <a:r>
              <a:rPr lang="fr-FR" sz="2400" b="1" dirty="0" smtClean="0"/>
              <a:t>DANS LE CIMETIÈRE DE L’ÉGLISE</a:t>
            </a:r>
          </a:p>
          <a:p>
            <a:pPr algn="ctr"/>
            <a:r>
              <a:rPr lang="fr-FR" sz="2400" b="1" dirty="0" smtClean="0"/>
              <a:t>UNE TOMBE SANS NOM DE FAMILLE, MAIS UNE PLAQUE</a:t>
            </a:r>
            <a:endParaRPr lang="fr-FR" sz="2400" b="1" dirty="0"/>
          </a:p>
        </p:txBody>
      </p:sp>
      <p:pic>
        <p:nvPicPr>
          <p:cNvPr id="5" name="Image 4" descr="tombe cresson 2.jpg"/>
          <p:cNvPicPr>
            <a:picLocks noChangeAspect="1"/>
          </p:cNvPicPr>
          <p:nvPr/>
        </p:nvPicPr>
        <p:blipFill>
          <a:blip r:embed="rId2" cstate="print"/>
          <a:stretch>
            <a:fillRect/>
          </a:stretch>
        </p:blipFill>
        <p:spPr>
          <a:xfrm>
            <a:off x="251520" y="620688"/>
            <a:ext cx="3167458" cy="2376264"/>
          </a:xfrm>
          <a:prstGeom prst="rect">
            <a:avLst/>
          </a:prstGeom>
        </p:spPr>
      </p:pic>
      <p:pic>
        <p:nvPicPr>
          <p:cNvPr id="6" name="Image 5" descr="tombe cresson.jpg"/>
          <p:cNvPicPr>
            <a:picLocks noChangeAspect="1"/>
          </p:cNvPicPr>
          <p:nvPr/>
        </p:nvPicPr>
        <p:blipFill>
          <a:blip r:embed="rId3" cstate="print"/>
          <a:stretch>
            <a:fillRect/>
          </a:stretch>
        </p:blipFill>
        <p:spPr>
          <a:xfrm>
            <a:off x="179512" y="3429000"/>
            <a:ext cx="3839343" cy="2880320"/>
          </a:xfrm>
          <a:prstGeom prst="rect">
            <a:avLst/>
          </a:prstGeom>
        </p:spPr>
      </p:pic>
      <p:sp>
        <p:nvSpPr>
          <p:cNvPr id="2049" name="Rectangle 1"/>
          <p:cNvSpPr>
            <a:spLocks noChangeArrowheads="1"/>
          </p:cNvSpPr>
          <p:nvPr/>
        </p:nvSpPr>
        <p:spPr bwMode="auto">
          <a:xfrm>
            <a:off x="3923928" y="4683603"/>
            <a:ext cx="504056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fr-FR"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r>
            <a:br>
              <a:rPr kumimoji="0" lang="fr-FR"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endParaRPr kumimoji="0" lang="fr-FR"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ZoneTexte 8"/>
          <p:cNvSpPr txBox="1"/>
          <p:nvPr/>
        </p:nvSpPr>
        <p:spPr>
          <a:xfrm>
            <a:off x="4211960" y="2132856"/>
            <a:ext cx="4824536" cy="4739759"/>
          </a:xfrm>
          <a:prstGeom prst="rect">
            <a:avLst/>
          </a:prstGeom>
          <a:noFill/>
        </p:spPr>
        <p:txBody>
          <a:bodyPr wrap="square" rtlCol="0">
            <a:spAutoFit/>
          </a:bodyPr>
          <a:lstStyle/>
          <a:p>
            <a:pPr algn="ctr"/>
            <a:r>
              <a:rPr lang="fr-FR" sz="2000" dirty="0" smtClean="0"/>
              <a:t>" A LA MEMOIRE DE MON</a:t>
            </a:r>
            <a:br>
              <a:rPr lang="fr-FR" sz="2000" dirty="0" smtClean="0"/>
            </a:br>
            <a:r>
              <a:rPr lang="fr-FR" sz="2000" dirty="0" smtClean="0"/>
              <a:t>CHER PETIT JACQUES REGRETTE</a:t>
            </a:r>
            <a:br>
              <a:rPr lang="fr-FR" sz="2000" dirty="0" smtClean="0"/>
            </a:br>
            <a:r>
              <a:rPr lang="fr-FR" sz="2000" dirty="0" smtClean="0"/>
              <a:t>SERGENT AU 167 D'I</a:t>
            </a:r>
            <a:r>
              <a:rPr lang="fr-FR" sz="2000" baseline="30000" dirty="0" smtClean="0"/>
              <a:t>E</a:t>
            </a:r>
            <a:br>
              <a:rPr lang="fr-FR" sz="2000" baseline="30000" dirty="0" smtClean="0"/>
            </a:br>
            <a:r>
              <a:rPr lang="fr-FR" sz="2000" dirty="0" smtClean="0"/>
              <a:t>CROIX DE GUERRE 3 DECORATIONS</a:t>
            </a:r>
            <a:br>
              <a:rPr lang="fr-FR" sz="2000" dirty="0" smtClean="0"/>
            </a:br>
            <a:r>
              <a:rPr lang="fr-FR" sz="2000" dirty="0" smtClean="0"/>
              <a:t>MORT POUR LA FRANCE BOURGES (Cher)</a:t>
            </a:r>
            <a:br>
              <a:rPr lang="fr-FR" sz="2000" dirty="0" smtClean="0"/>
            </a:br>
            <a:r>
              <a:rPr lang="fr-FR" sz="2000" dirty="0" smtClean="0"/>
              <a:t>LE 18 JUILLET 1916 ÂGÉ DE 26 ANS « </a:t>
            </a:r>
          </a:p>
          <a:p>
            <a:pPr algn="ctr"/>
            <a:r>
              <a:rPr lang="fr-FR" sz="2000" dirty="0" smtClean="0"/>
              <a:t/>
            </a:r>
            <a:br>
              <a:rPr lang="fr-FR" sz="2000" dirty="0" smtClean="0"/>
            </a:br>
            <a:r>
              <a:rPr lang="fr-FR" sz="2400" dirty="0" smtClean="0"/>
              <a:t>Il repose avec  sa grand-mère dans une concession perpétuelle</a:t>
            </a:r>
          </a:p>
          <a:p>
            <a:pPr algn="ctr"/>
            <a:r>
              <a:rPr lang="fr-FR" sz="2400" dirty="0" smtClean="0"/>
              <a:t>(sept. 1916)</a:t>
            </a:r>
            <a:br>
              <a:rPr lang="fr-FR" sz="2400" dirty="0" smtClean="0"/>
            </a:br>
            <a:r>
              <a:rPr lang="fr-FR" sz="2400" dirty="0" smtClean="0"/>
              <a:t>mais il y a 3 erreurs </a:t>
            </a:r>
            <a:br>
              <a:rPr lang="fr-FR" sz="2400" dirty="0" smtClean="0"/>
            </a:br>
            <a:r>
              <a:rPr lang="fr-FR" sz="2400" dirty="0" smtClean="0"/>
              <a:t>Jacques et non Gaston</a:t>
            </a:r>
            <a:br>
              <a:rPr lang="fr-FR" sz="2400" dirty="0" smtClean="0"/>
            </a:br>
            <a:r>
              <a:rPr lang="fr-FR" sz="2400" dirty="0" smtClean="0"/>
              <a:t>décédé le - </a:t>
            </a:r>
            <a:r>
              <a:rPr lang="fr-FR" sz="2400" b="1" dirty="0" smtClean="0"/>
              <a:t>26</a:t>
            </a:r>
            <a:r>
              <a:rPr lang="fr-FR" sz="2400" dirty="0" smtClean="0"/>
              <a:t> juillet  et à </a:t>
            </a:r>
            <a:r>
              <a:rPr lang="fr-FR" sz="2400" b="1" dirty="0" smtClean="0"/>
              <a:t>23</a:t>
            </a:r>
            <a:r>
              <a:rPr lang="fr-FR" sz="2400" dirty="0" smtClean="0"/>
              <a:t> ans</a:t>
            </a:r>
          </a:p>
          <a:p>
            <a:endParaRPr lang="fr-F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can.jpg"/>
          <p:cNvPicPr>
            <a:picLocks noChangeAspect="1"/>
          </p:cNvPicPr>
          <p:nvPr/>
        </p:nvPicPr>
        <p:blipFill>
          <a:blip r:embed="rId2" cstate="print"/>
          <a:stretch>
            <a:fillRect/>
          </a:stretch>
        </p:blipFill>
        <p:spPr>
          <a:xfrm>
            <a:off x="228406" y="188640"/>
            <a:ext cx="8815419" cy="6336704"/>
          </a:xfrm>
          <a:prstGeom prst="rect">
            <a:avLst/>
          </a:prstGeom>
        </p:spPr>
      </p:pic>
      <p:sp>
        <p:nvSpPr>
          <p:cNvPr id="5" name="ZoneTexte 4"/>
          <p:cNvSpPr txBox="1"/>
          <p:nvPr/>
        </p:nvSpPr>
        <p:spPr>
          <a:xfrm>
            <a:off x="251520" y="6381328"/>
            <a:ext cx="8640960" cy="338554"/>
          </a:xfrm>
          <a:prstGeom prst="rect">
            <a:avLst/>
          </a:prstGeom>
          <a:noFill/>
        </p:spPr>
        <p:txBody>
          <a:bodyPr wrap="square" rtlCol="0">
            <a:spAutoFit/>
          </a:bodyPr>
          <a:lstStyle/>
          <a:p>
            <a:r>
              <a:rPr lang="fr-FR" sz="1600" dirty="0" smtClean="0"/>
              <a:t>Clémence Angélina aura une autre fille Cresson Léonce Clémence ° 1869 x en 1888 à Gometz-le-Châtel</a:t>
            </a:r>
            <a:endParaRPr lang="fr-FR" sz="1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83568" y="332656"/>
            <a:ext cx="7848872" cy="5016758"/>
          </a:xfrm>
          <a:prstGeom prst="rect">
            <a:avLst/>
          </a:prstGeom>
          <a:noFill/>
        </p:spPr>
        <p:txBody>
          <a:bodyPr wrap="square" rtlCol="0">
            <a:spAutoFit/>
          </a:bodyPr>
          <a:lstStyle/>
          <a:p>
            <a:pPr algn="ctr"/>
            <a:r>
              <a:rPr lang="fr-FR" sz="3200" dirty="0" smtClean="0"/>
              <a:t>Des renseignements sont demandés</a:t>
            </a:r>
          </a:p>
          <a:p>
            <a:pPr algn="ctr"/>
            <a:r>
              <a:rPr lang="fr-FR" sz="3200" dirty="0" smtClean="0"/>
              <a:t>un peu partout.</a:t>
            </a:r>
          </a:p>
          <a:p>
            <a:pPr algn="ctr"/>
            <a:endParaRPr lang="fr-FR" sz="3200" dirty="0" smtClean="0"/>
          </a:p>
          <a:p>
            <a:pPr algn="just"/>
            <a:r>
              <a:rPr lang="fr-FR" sz="3200" dirty="0" smtClean="0"/>
              <a:t>C’est lors d’une journée d’études organisée par le Conseil général de l’Essonne sur la guerre de 14 que je reçus une indication fournie par le représentant de l’ONAC (Office national des anciens combattants) m’enjoignant d’aller faire un tour aux Archives nationales sur le site du « Livre d’Or </a:t>
            </a:r>
            <a:r>
              <a:rPr lang="fr-FR" sz="3200" dirty="0" smtClean="0"/>
              <a:t>».</a:t>
            </a:r>
            <a:endParaRPr lang="fr-FR" sz="32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27584" y="332656"/>
            <a:ext cx="7488832" cy="4031873"/>
          </a:xfrm>
          <a:prstGeom prst="rect">
            <a:avLst/>
          </a:prstGeom>
          <a:noFill/>
        </p:spPr>
        <p:txBody>
          <a:bodyPr wrap="square" rtlCol="0">
            <a:spAutoFit/>
          </a:bodyPr>
          <a:lstStyle/>
          <a:p>
            <a:pPr algn="ctr"/>
            <a:r>
              <a:rPr lang="fr-FR" sz="3200" dirty="0" smtClean="0"/>
              <a:t>Des renseignements sont demandés</a:t>
            </a:r>
          </a:p>
          <a:p>
            <a:pPr algn="ctr"/>
            <a:r>
              <a:rPr lang="fr-FR" sz="3200" dirty="0" smtClean="0"/>
              <a:t>un peu partout.</a:t>
            </a:r>
          </a:p>
          <a:p>
            <a:pPr algn="ctr"/>
            <a:endParaRPr lang="fr-FR" sz="3200" dirty="0" smtClean="0"/>
          </a:p>
          <a:p>
            <a:pPr algn="just"/>
            <a:r>
              <a:rPr lang="fr-FR" sz="3200" dirty="0" smtClean="0"/>
              <a:t>C’est </a:t>
            </a:r>
            <a:r>
              <a:rPr lang="fr-FR" sz="3200" dirty="0" smtClean="0"/>
              <a:t>le ministère des Pensions qui gère le Livre d’Or des communes, celui de Gometz-le-Châtel retrace des renseignements sur tous les morts pour la France de la commune.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ivre d'or 3.jpg"/>
          <p:cNvPicPr>
            <a:picLocks noChangeAspect="1"/>
          </p:cNvPicPr>
          <p:nvPr/>
        </p:nvPicPr>
        <p:blipFill>
          <a:blip r:embed="rId2" cstate="print"/>
          <a:stretch>
            <a:fillRect/>
          </a:stretch>
        </p:blipFill>
        <p:spPr>
          <a:xfrm>
            <a:off x="179513" y="188640"/>
            <a:ext cx="2520718" cy="3672408"/>
          </a:xfrm>
          <a:prstGeom prst="rect">
            <a:avLst/>
          </a:prstGeom>
        </p:spPr>
      </p:pic>
      <p:pic>
        <p:nvPicPr>
          <p:cNvPr id="5" name="Image 4" descr="livre d'or 5.jpg"/>
          <p:cNvPicPr>
            <a:picLocks noChangeAspect="1"/>
          </p:cNvPicPr>
          <p:nvPr/>
        </p:nvPicPr>
        <p:blipFill>
          <a:blip r:embed="rId3" cstate="print"/>
          <a:stretch>
            <a:fillRect/>
          </a:stretch>
        </p:blipFill>
        <p:spPr>
          <a:xfrm>
            <a:off x="3131840" y="188640"/>
            <a:ext cx="2520280" cy="3698171"/>
          </a:xfrm>
          <a:prstGeom prst="rect">
            <a:avLst/>
          </a:prstGeom>
        </p:spPr>
      </p:pic>
      <p:pic>
        <p:nvPicPr>
          <p:cNvPr id="6" name="Image 5" descr="livre d'or 6.jpg"/>
          <p:cNvPicPr>
            <a:picLocks noChangeAspect="1"/>
          </p:cNvPicPr>
          <p:nvPr/>
        </p:nvPicPr>
        <p:blipFill>
          <a:blip r:embed="rId4" cstate="print"/>
          <a:stretch>
            <a:fillRect/>
          </a:stretch>
        </p:blipFill>
        <p:spPr>
          <a:xfrm>
            <a:off x="6228184" y="188640"/>
            <a:ext cx="2426134" cy="3744416"/>
          </a:xfrm>
          <a:prstGeom prst="rect">
            <a:avLst/>
          </a:prstGeom>
        </p:spPr>
      </p:pic>
      <p:pic>
        <p:nvPicPr>
          <p:cNvPr id="7" name="Image 6" descr="livre d'or 4.jpg"/>
          <p:cNvPicPr>
            <a:picLocks noChangeAspect="1"/>
          </p:cNvPicPr>
          <p:nvPr/>
        </p:nvPicPr>
        <p:blipFill>
          <a:blip r:embed="rId5" cstate="print"/>
          <a:stretch>
            <a:fillRect/>
          </a:stretch>
        </p:blipFill>
        <p:spPr>
          <a:xfrm>
            <a:off x="2339752" y="2924944"/>
            <a:ext cx="2592287" cy="3758187"/>
          </a:xfrm>
          <a:prstGeom prst="rect">
            <a:avLst/>
          </a:prstGeom>
        </p:spPr>
      </p:pic>
      <p:pic>
        <p:nvPicPr>
          <p:cNvPr id="8" name="Image 7" descr="livre d'or 7.jpg"/>
          <p:cNvPicPr>
            <a:picLocks noChangeAspect="1"/>
          </p:cNvPicPr>
          <p:nvPr/>
        </p:nvPicPr>
        <p:blipFill>
          <a:blip r:embed="rId6" cstate="print"/>
          <a:stretch>
            <a:fillRect/>
          </a:stretch>
        </p:blipFill>
        <p:spPr>
          <a:xfrm>
            <a:off x="5269500" y="2924944"/>
            <a:ext cx="2542860" cy="3704542"/>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livre d'or 1.jpg"/>
          <p:cNvPicPr>
            <a:picLocks noChangeAspect="1"/>
          </p:cNvPicPr>
          <p:nvPr/>
        </p:nvPicPr>
        <p:blipFill>
          <a:blip r:embed="rId2" cstate="print"/>
          <a:stretch>
            <a:fillRect/>
          </a:stretch>
        </p:blipFill>
        <p:spPr>
          <a:xfrm>
            <a:off x="4644008" y="260648"/>
            <a:ext cx="4122576" cy="6020108"/>
          </a:xfrm>
          <a:prstGeom prst="rect">
            <a:avLst/>
          </a:prstGeom>
        </p:spPr>
      </p:pic>
      <p:pic>
        <p:nvPicPr>
          <p:cNvPr id="6" name="Image 5" descr="copie livre d'or.JPG"/>
          <p:cNvPicPr>
            <a:picLocks noChangeAspect="1"/>
          </p:cNvPicPr>
          <p:nvPr/>
        </p:nvPicPr>
        <p:blipFill>
          <a:blip r:embed="rId3" cstate="print"/>
          <a:stretch>
            <a:fillRect/>
          </a:stretch>
        </p:blipFill>
        <p:spPr>
          <a:xfrm>
            <a:off x="3635896" y="4725144"/>
            <a:ext cx="5399532" cy="717804"/>
          </a:xfrm>
          <a:prstGeom prst="rect">
            <a:avLst/>
          </a:prstGeom>
        </p:spPr>
      </p:pic>
      <p:sp>
        <p:nvSpPr>
          <p:cNvPr id="7" name="ZoneTexte 6"/>
          <p:cNvSpPr txBox="1"/>
          <p:nvPr/>
        </p:nvSpPr>
        <p:spPr>
          <a:xfrm>
            <a:off x="395536" y="260648"/>
            <a:ext cx="4176464" cy="1200329"/>
          </a:xfrm>
          <a:prstGeom prst="rect">
            <a:avLst/>
          </a:prstGeom>
          <a:noFill/>
        </p:spPr>
        <p:txBody>
          <a:bodyPr wrap="square" rtlCol="0">
            <a:spAutoFit/>
          </a:bodyPr>
          <a:lstStyle/>
          <a:p>
            <a:r>
              <a:rPr lang="fr-FR" dirty="0" smtClean="0"/>
              <a:t>Il apparaît un Gaston CRESSON et non Jack</a:t>
            </a:r>
          </a:p>
          <a:p>
            <a:r>
              <a:rPr lang="fr-FR" dirty="0" smtClean="0"/>
              <a:t>Né à Paris 14</a:t>
            </a:r>
            <a:r>
              <a:rPr lang="fr-FR" baseline="30000" dirty="0" smtClean="0"/>
              <a:t>è</a:t>
            </a:r>
            <a:r>
              <a:rPr lang="fr-FR" dirty="0" smtClean="0"/>
              <a:t> le 13 juin 1893,</a:t>
            </a:r>
          </a:p>
          <a:p>
            <a:r>
              <a:rPr lang="fr-FR" dirty="0" smtClean="0"/>
              <a:t>décédé à Bourges le 26 juillet 1916</a:t>
            </a:r>
          </a:p>
          <a:p>
            <a:pPr algn="r"/>
            <a:r>
              <a:rPr lang="fr-FR" b="1" dirty="0" smtClean="0">
                <a:solidFill>
                  <a:srgbClr val="FF0000"/>
                </a:solidFill>
              </a:rPr>
              <a:t>vérification</a:t>
            </a:r>
            <a:endParaRPr lang="fr-FR" b="1" dirty="0">
              <a:solidFill>
                <a:srgbClr val="FF0000"/>
              </a:solidFill>
            </a:endParaRPr>
          </a:p>
        </p:txBody>
      </p:sp>
      <p:pic>
        <p:nvPicPr>
          <p:cNvPr id="8" name="Image 7" descr="M des H Cresson.jpg"/>
          <p:cNvPicPr>
            <a:picLocks noChangeAspect="1"/>
          </p:cNvPicPr>
          <p:nvPr/>
        </p:nvPicPr>
        <p:blipFill>
          <a:blip r:embed="rId4" cstate="print"/>
          <a:stretch>
            <a:fillRect/>
          </a:stretch>
        </p:blipFill>
        <p:spPr>
          <a:xfrm>
            <a:off x="251520" y="1412776"/>
            <a:ext cx="3601727" cy="5245878"/>
          </a:xfrm>
          <a:prstGeom prst="rect">
            <a:avLst/>
          </a:prstGeom>
        </p:spPr>
      </p:pic>
      <p:sp>
        <p:nvSpPr>
          <p:cNvPr id="9" name="ZoneTexte 8"/>
          <p:cNvSpPr txBox="1"/>
          <p:nvPr/>
        </p:nvSpPr>
        <p:spPr>
          <a:xfrm>
            <a:off x="4067944" y="6165304"/>
            <a:ext cx="4824536" cy="646331"/>
          </a:xfrm>
          <a:prstGeom prst="rect">
            <a:avLst/>
          </a:prstGeom>
          <a:noFill/>
        </p:spPr>
        <p:txBody>
          <a:bodyPr wrap="square" rtlCol="0">
            <a:spAutoFit/>
          </a:bodyPr>
          <a:lstStyle/>
          <a:p>
            <a:r>
              <a:rPr lang="fr-FR" dirty="0" smtClean="0"/>
              <a:t>Le Jeune régiment de forteresse formé en avril 1913, le </a:t>
            </a:r>
            <a:r>
              <a:rPr lang="fr-FR" b="1" dirty="0" smtClean="0"/>
              <a:t>167e</a:t>
            </a:r>
            <a:r>
              <a:rPr lang="fr-FR" dirty="0" smtClean="0"/>
              <a:t> tient garnison à Toul. </a:t>
            </a:r>
            <a:endParaRPr lang="fr-F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fascicul Cresson.jpg"/>
          <p:cNvPicPr>
            <a:picLocks noChangeAspect="1"/>
          </p:cNvPicPr>
          <p:nvPr/>
        </p:nvPicPr>
        <p:blipFill>
          <a:blip r:embed="rId2" cstate="print"/>
          <a:stretch>
            <a:fillRect/>
          </a:stretch>
        </p:blipFill>
        <p:spPr>
          <a:xfrm>
            <a:off x="179512" y="260648"/>
            <a:ext cx="4176464" cy="6496383"/>
          </a:xfrm>
          <a:prstGeom prst="rect">
            <a:avLst/>
          </a:prstGeom>
        </p:spPr>
      </p:pic>
      <p:pic>
        <p:nvPicPr>
          <p:cNvPr id="5" name="Image 4" descr="maladie cresson 2.JPG"/>
          <p:cNvPicPr>
            <a:picLocks noChangeAspect="1"/>
          </p:cNvPicPr>
          <p:nvPr/>
        </p:nvPicPr>
        <p:blipFill>
          <a:blip r:embed="rId3" cstate="print"/>
          <a:stretch>
            <a:fillRect/>
          </a:stretch>
        </p:blipFill>
        <p:spPr>
          <a:xfrm>
            <a:off x="3491880" y="2852936"/>
            <a:ext cx="5401056" cy="2462784"/>
          </a:xfrm>
          <a:prstGeom prst="rect">
            <a:avLst/>
          </a:prstGeom>
        </p:spPr>
      </p:pic>
      <p:sp>
        <p:nvSpPr>
          <p:cNvPr id="6" name="ZoneTexte 5"/>
          <p:cNvSpPr txBox="1"/>
          <p:nvPr/>
        </p:nvSpPr>
        <p:spPr>
          <a:xfrm>
            <a:off x="4427984" y="476672"/>
            <a:ext cx="4536504" cy="1938992"/>
          </a:xfrm>
          <a:prstGeom prst="rect">
            <a:avLst/>
          </a:prstGeom>
          <a:noFill/>
        </p:spPr>
        <p:txBody>
          <a:bodyPr wrap="square" rtlCol="0">
            <a:spAutoFit/>
          </a:bodyPr>
          <a:lstStyle/>
          <a:p>
            <a:r>
              <a:rPr lang="fr-FR" sz="2400" dirty="0" smtClean="0"/>
              <a:t>« Décédé le 26 juillet 1916 à l’hôpital militaire de Bourges (Cher)  des suites de maladie « bronche pneumonaire à droite pleurésie purulente »</a:t>
            </a:r>
            <a:endParaRPr lang="fr-FR"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23528" y="404664"/>
            <a:ext cx="3960440" cy="461665"/>
          </a:xfrm>
          <a:prstGeom prst="rect">
            <a:avLst/>
          </a:prstGeom>
          <a:noFill/>
        </p:spPr>
        <p:txBody>
          <a:bodyPr wrap="square" rtlCol="0">
            <a:spAutoFit/>
          </a:bodyPr>
          <a:lstStyle/>
          <a:p>
            <a:r>
              <a:rPr lang="fr-FR" sz="2400" dirty="0" smtClean="0"/>
              <a:t>Né à Paris 14</a:t>
            </a:r>
            <a:r>
              <a:rPr lang="fr-FR" sz="2400" baseline="30000" dirty="0" smtClean="0"/>
              <a:t>è</a:t>
            </a:r>
            <a:r>
              <a:rPr lang="fr-FR" sz="2400" dirty="0" smtClean="0"/>
              <a:t> le 13 juin 1893</a:t>
            </a:r>
            <a:endParaRPr lang="fr-FR" sz="2400" dirty="0"/>
          </a:p>
        </p:txBody>
      </p:sp>
      <p:pic>
        <p:nvPicPr>
          <p:cNvPr id="1026" name="Picture 2" descr="C:\Users\THIRY\Documents\Capture Act Nai.JPG"/>
          <p:cNvPicPr>
            <a:picLocks noChangeAspect="1" noChangeArrowheads="1"/>
          </p:cNvPicPr>
          <p:nvPr/>
        </p:nvPicPr>
        <p:blipFill>
          <a:blip r:embed="rId2" cstate="print"/>
          <a:srcRect/>
          <a:stretch>
            <a:fillRect/>
          </a:stretch>
        </p:blipFill>
        <p:spPr bwMode="auto">
          <a:xfrm>
            <a:off x="257175" y="836712"/>
            <a:ext cx="8581829" cy="5040560"/>
          </a:xfrm>
          <a:prstGeom prst="rect">
            <a:avLst/>
          </a:prstGeom>
          <a:noFill/>
        </p:spPr>
      </p:pic>
      <p:pic>
        <p:nvPicPr>
          <p:cNvPr id="5" name="Image 4" descr="détective 1.jpg"/>
          <p:cNvPicPr>
            <a:picLocks noChangeAspect="1"/>
          </p:cNvPicPr>
          <p:nvPr/>
        </p:nvPicPr>
        <p:blipFill>
          <a:blip r:embed="rId3" cstate="print"/>
          <a:stretch>
            <a:fillRect/>
          </a:stretch>
        </p:blipFill>
        <p:spPr>
          <a:xfrm>
            <a:off x="611560" y="4077072"/>
            <a:ext cx="2514600" cy="1819275"/>
          </a:xfrm>
          <a:prstGeom prst="rect">
            <a:avLst/>
          </a:prstGeom>
        </p:spPr>
      </p:pic>
      <p:sp>
        <p:nvSpPr>
          <p:cNvPr id="6" name="ZoneTexte 5"/>
          <p:cNvSpPr txBox="1"/>
          <p:nvPr/>
        </p:nvSpPr>
        <p:spPr>
          <a:xfrm>
            <a:off x="467544" y="5805264"/>
            <a:ext cx="8352928" cy="954107"/>
          </a:xfrm>
          <a:prstGeom prst="rect">
            <a:avLst/>
          </a:prstGeom>
          <a:noFill/>
        </p:spPr>
        <p:txBody>
          <a:bodyPr wrap="square" rtlCol="0">
            <a:spAutoFit/>
          </a:bodyPr>
          <a:lstStyle/>
          <a:p>
            <a:r>
              <a:rPr lang="fr-FR" sz="2800" dirty="0" smtClean="0"/>
              <a:t>Mention marginale: « Reconnu à la sixième mairie de Paris le premier juillet mil huit cent quatre vingt quinze » </a:t>
            </a:r>
            <a:endParaRPr lang="fr-FR" sz="28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79512" y="2007424"/>
            <a:ext cx="8136904" cy="369332"/>
          </a:xfrm>
          <a:prstGeom prst="rect">
            <a:avLst/>
          </a:prstGeom>
          <a:noFill/>
        </p:spPr>
        <p:txBody>
          <a:bodyPr wrap="square" rtlCol="0">
            <a:spAutoFit/>
          </a:bodyPr>
          <a:lstStyle/>
          <a:p>
            <a:r>
              <a:rPr lang="fr-FR" dirty="0" smtClean="0"/>
              <a:t>Prenons connaissance du registre du matricule à Versailles</a:t>
            </a:r>
            <a:endParaRPr lang="fr-FR" dirty="0"/>
          </a:p>
        </p:txBody>
      </p:sp>
      <p:pic>
        <p:nvPicPr>
          <p:cNvPr id="5" name="Image 4" descr="fascicul Cresson.jpg"/>
          <p:cNvPicPr>
            <a:picLocks noChangeAspect="1"/>
          </p:cNvPicPr>
          <p:nvPr/>
        </p:nvPicPr>
        <p:blipFill>
          <a:blip r:embed="rId2" cstate="print"/>
          <a:stretch>
            <a:fillRect/>
          </a:stretch>
        </p:blipFill>
        <p:spPr>
          <a:xfrm>
            <a:off x="179512" y="260647"/>
            <a:ext cx="3600400" cy="5600331"/>
          </a:xfrm>
          <a:prstGeom prst="rect">
            <a:avLst/>
          </a:prstGeom>
        </p:spPr>
      </p:pic>
      <p:pic>
        <p:nvPicPr>
          <p:cNvPr id="6" name="Image 5" descr="Capture cresson 1.JPG"/>
          <p:cNvPicPr>
            <a:picLocks noChangeAspect="1"/>
          </p:cNvPicPr>
          <p:nvPr/>
        </p:nvPicPr>
        <p:blipFill>
          <a:blip r:embed="rId3" cstate="print"/>
          <a:stretch>
            <a:fillRect/>
          </a:stretch>
        </p:blipFill>
        <p:spPr>
          <a:xfrm>
            <a:off x="827584" y="1196752"/>
            <a:ext cx="7756223" cy="4032448"/>
          </a:xfrm>
          <a:prstGeom prst="rect">
            <a:avLst/>
          </a:prstGeom>
        </p:spPr>
      </p:pic>
      <p:sp>
        <p:nvSpPr>
          <p:cNvPr id="7" name="ZoneTexte 6"/>
          <p:cNvSpPr txBox="1"/>
          <p:nvPr/>
        </p:nvSpPr>
        <p:spPr>
          <a:xfrm>
            <a:off x="0" y="5733256"/>
            <a:ext cx="9144000" cy="954107"/>
          </a:xfrm>
          <a:prstGeom prst="rect">
            <a:avLst/>
          </a:prstGeom>
          <a:noFill/>
        </p:spPr>
        <p:txBody>
          <a:bodyPr wrap="square" rtlCol="0">
            <a:spAutoFit/>
          </a:bodyPr>
          <a:lstStyle/>
          <a:p>
            <a:pPr algn="ctr"/>
            <a:r>
              <a:rPr lang="fr-FR" sz="2700" dirty="0" smtClean="0"/>
              <a:t>Recensement de 1911, il habitait à Houilles au 32 rue de Paris, pas sa mère. En 1913 elle y sera présente</a:t>
            </a:r>
            <a:r>
              <a:rPr lang="fr-FR" sz="2800" dirty="0" smtClean="0"/>
              <a:t>.</a:t>
            </a:r>
          </a:p>
        </p:txBody>
      </p:sp>
      <p:pic>
        <p:nvPicPr>
          <p:cNvPr id="8" name="Image 7" descr="rece houilles 1911.JPG"/>
          <p:cNvPicPr>
            <a:picLocks noChangeAspect="1"/>
          </p:cNvPicPr>
          <p:nvPr/>
        </p:nvPicPr>
        <p:blipFill>
          <a:blip r:embed="rId4" cstate="print"/>
          <a:stretch>
            <a:fillRect/>
          </a:stretch>
        </p:blipFill>
        <p:spPr>
          <a:xfrm>
            <a:off x="467544" y="3933056"/>
            <a:ext cx="8532440" cy="1350189"/>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760</TotalTime>
  <Words>646</Words>
  <Application>Microsoft Office PowerPoint</Application>
  <PresentationFormat>Affichage à l'écran (4:3)</PresentationFormat>
  <Paragraphs>94</Paragraphs>
  <Slides>21</Slides>
  <Notes>0</Notes>
  <HiddenSlides>0</HiddenSlides>
  <MMClips>0</MMClips>
  <ScaleCrop>false</ScaleCrop>
  <HeadingPairs>
    <vt:vector size="4" baseType="variant">
      <vt:variant>
        <vt:lpstr>Thème</vt:lpstr>
      </vt:variant>
      <vt:variant>
        <vt:i4>1</vt:i4>
      </vt:variant>
      <vt:variant>
        <vt:lpstr>Titres des diapositives</vt:lpstr>
      </vt:variant>
      <vt:variant>
        <vt:i4>21</vt:i4>
      </vt:variant>
    </vt:vector>
  </HeadingPairs>
  <TitlesOfParts>
    <vt:vector size="22"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THIRY</dc:creator>
  <cp:lastModifiedBy>Castelgom</cp:lastModifiedBy>
  <cp:revision>101</cp:revision>
  <dcterms:created xsi:type="dcterms:W3CDTF">2016-12-05T15:00:59Z</dcterms:created>
  <dcterms:modified xsi:type="dcterms:W3CDTF">2017-11-25T17:52:58Z</dcterms:modified>
</cp:coreProperties>
</file>