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241DF-E1E1-4D7B-9384-CF6142D52DCF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A9C1-50A4-434E-8E0F-2B21FF068F0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BA9C1-50A4-434E-8E0F-2B21FF068F00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46373-0E44-4227-830C-3777F63E3AE8}" type="datetimeFigureOut">
              <a:rPr lang="fr-FR" smtClean="0"/>
              <a:pPr/>
              <a:t>23/09/2017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4848D-3D76-45A8-B562-CE76743D98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321297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IL Y A CENT ANS</a:t>
            </a:r>
            <a:br>
              <a:rPr lang="fr-FR" sz="44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fr-FR" sz="44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LA GRANDE-GUERRE</a:t>
            </a:r>
          </a:p>
          <a:p>
            <a:pPr algn="ctr"/>
            <a:r>
              <a:rPr lang="fr-FR" sz="44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1917, L’ANNÉE CRUCIALE,</a:t>
            </a:r>
          </a:p>
          <a:p>
            <a:pPr algn="ctr"/>
            <a:r>
              <a:rPr lang="fr-FR" sz="4400" b="1" spc="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LE </a:t>
            </a:r>
            <a:r>
              <a:rPr lang="fr-FR" sz="4400" b="1" spc="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TOURNANT</a:t>
            </a:r>
            <a:endParaRPr lang="fr-FR" sz="4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" name="Image 3" descr="815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88640"/>
            <a:ext cx="3779886" cy="289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260648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LES PREMIERS AMÉRICAINS</a:t>
            </a:r>
          </a:p>
          <a:p>
            <a:pPr algn="ctr"/>
            <a:endParaRPr lang="fr-FR" sz="3200" dirty="0" smtClean="0"/>
          </a:p>
          <a:p>
            <a:pPr algn="just"/>
            <a:r>
              <a:rPr lang="fr-FR" sz="3200" dirty="0" smtClean="0">
                <a:cs typeface="Nirmala UI Semilight" pitchFamily="34" charset="0"/>
              </a:rPr>
              <a:t>En avril 1916, un groupe de pilotes volontaires (38)  réussit à former, avec l'aide d'officiers français, l'Escadrille 124, </a:t>
            </a:r>
            <a:r>
              <a:rPr lang="fr-FR" sz="3200" i="1" dirty="0" smtClean="0">
                <a:cs typeface="Nirmala UI Semilight" pitchFamily="34" charset="0"/>
              </a:rPr>
              <a:t>« l'escadrille américaine »</a:t>
            </a:r>
            <a:r>
              <a:rPr lang="fr-FR" sz="3200" dirty="0" smtClean="0">
                <a:cs typeface="Nirmala UI Semilight" pitchFamily="34" charset="0"/>
              </a:rPr>
              <a:t> basée à Luxeuil-les-Bains (Haute-Saône).</a:t>
            </a:r>
          </a:p>
        </p:txBody>
      </p:sp>
      <p:pic>
        <p:nvPicPr>
          <p:cNvPr id="5" name="Image 4" descr="La Fayette 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212976"/>
            <a:ext cx="5404104" cy="328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 S bienven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960440" cy="6312118"/>
          </a:xfrm>
          <a:prstGeom prst="rect">
            <a:avLst/>
          </a:prstGeom>
        </p:spPr>
      </p:pic>
      <p:pic>
        <p:nvPicPr>
          <p:cNvPr id="5" name="Image 4" descr="débarquement 1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4664"/>
            <a:ext cx="4536960" cy="3302866"/>
          </a:xfrm>
          <a:prstGeom prst="rect">
            <a:avLst/>
          </a:prstGeom>
        </p:spPr>
      </p:pic>
      <p:pic>
        <p:nvPicPr>
          <p:cNvPr id="6" name="Image 5" descr="G. PAT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12976"/>
            <a:ext cx="4041644" cy="34804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355976" y="62373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/>
              <a:t>capitaine George Patton</a:t>
            </a:r>
            <a:r>
              <a:rPr lang="fr-FR" dirty="0" smtClean="0"/>
              <a:t>,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Total des troupes américaines mobilisées : 4 355 000.</a:t>
            </a:r>
            <a:endParaRPr lang="fr-FR" sz="3200" dirty="0"/>
          </a:p>
        </p:txBody>
      </p:sp>
      <p:pic>
        <p:nvPicPr>
          <p:cNvPr id="5" name="Image 4" descr="1418broad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4824536" cy="3096527"/>
          </a:xfrm>
          <a:prstGeom prst="rect">
            <a:avLst/>
          </a:prstGeom>
        </p:spPr>
      </p:pic>
      <p:pic>
        <p:nvPicPr>
          <p:cNvPr id="6" name="Image 5" descr="4 07 fête nat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861048"/>
            <a:ext cx="4535436" cy="26152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9512" y="4725144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/>
              <a:t>Les américains commémorent notre 14 juillet 1917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084168" y="1628800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Elles amèneront le jazz</a:t>
            </a:r>
          </a:p>
          <a:p>
            <a:pPr algn="ctr"/>
            <a:r>
              <a:rPr lang="fr-FR" sz="2800" dirty="0" smtClean="0"/>
              <a:t>et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88640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La grippe  espagnole</a:t>
            </a:r>
          </a:p>
          <a:p>
            <a:pPr algn="ctr"/>
            <a:r>
              <a:rPr lang="fr-FR" sz="2800" b="1" dirty="0" smtClean="0"/>
              <a:t>plus meurtrière que la Guerre de 1418</a:t>
            </a:r>
          </a:p>
          <a:p>
            <a:r>
              <a:rPr lang="fr-FR" sz="2800" dirty="0" smtClean="0"/>
              <a:t>Le virus serait donc "apparue d'abord au Kansas où elle a contaminé de jeunes soldats américains, qui étaient réunis trois mois dans des camps de formation militaire, à raison de 50 000 à 70 000 individus, avant de traverser le pays et de prendre la mer pour l'Europe", selon l'étude elle </a:t>
            </a:r>
          </a:p>
          <a:p>
            <a:r>
              <a:rPr lang="fr-FR" sz="2800" dirty="0" smtClean="0"/>
              <a:t>a tué </a:t>
            </a:r>
            <a:r>
              <a:rPr lang="fr-FR" sz="2800" b="1" dirty="0" smtClean="0"/>
              <a:t>entre 20 et 50 millions de personnes dans le monde</a:t>
            </a:r>
            <a:r>
              <a:rPr lang="fr-FR" sz="2800" dirty="0" smtClean="0"/>
              <a:t>, dont 165 000 en France. </a:t>
            </a:r>
          </a:p>
        </p:txBody>
      </p:sp>
      <p:pic>
        <p:nvPicPr>
          <p:cNvPr id="5" name="Image 4" descr="grippe os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77072"/>
            <a:ext cx="3927123" cy="2088232"/>
          </a:xfrm>
          <a:prstGeom prst="rect">
            <a:avLst/>
          </a:prstGeom>
        </p:spPr>
      </p:pic>
      <p:pic>
        <p:nvPicPr>
          <p:cNvPr id="6" name="Image 5" descr="cimetière br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717032"/>
            <a:ext cx="4802567" cy="25202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3528" y="623731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Les soldats américains et la grippe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imetière Montfau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598164" cy="24048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3284984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Total des troupes américaines mobilisées : 4 355 000. </a:t>
            </a:r>
          </a:p>
          <a:p>
            <a:r>
              <a:rPr lang="fr-FR" sz="2800" dirty="0" smtClean="0"/>
              <a:t>Total des soldats américains tués : 126 000. </a:t>
            </a:r>
          </a:p>
          <a:p>
            <a:r>
              <a:rPr lang="fr-FR" sz="2800" dirty="0" smtClean="0"/>
              <a:t>Total des soldats américains blessés : 234 300. </a:t>
            </a:r>
          </a:p>
          <a:p>
            <a:r>
              <a:rPr lang="fr-FR" sz="2800" dirty="0" smtClean="0"/>
              <a:t>Total des soldats américains portés disparus : 4 526. </a:t>
            </a:r>
          </a:p>
          <a:p>
            <a:r>
              <a:rPr lang="fr-FR" sz="2800" dirty="0" smtClean="0"/>
              <a:t>Total des soldats américains prisonniers de guerre : 2 450</a:t>
            </a:r>
          </a:p>
          <a:p>
            <a:endParaRPr lang="fr-FR" sz="2800" dirty="0"/>
          </a:p>
        </p:txBody>
      </p:sp>
      <p:pic>
        <p:nvPicPr>
          <p:cNvPr id="6" name="Image 5" descr="Montfauco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398631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112474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/>
              <a:t>283 infirmières seront tuées</a:t>
            </a:r>
          </a:p>
        </p:txBody>
      </p:sp>
      <p:pic>
        <p:nvPicPr>
          <p:cNvPr id="3" name="Image 2" descr="rejoignez la C 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32656"/>
            <a:ext cx="3906958" cy="5373216"/>
          </a:xfrm>
          <a:prstGeom prst="rect">
            <a:avLst/>
          </a:prstGeom>
        </p:spPr>
      </p:pic>
      <p:pic>
        <p:nvPicPr>
          <p:cNvPr id="5" name="Image 4" descr="infirmières américa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493084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mitié U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212976"/>
            <a:ext cx="2805304" cy="3554178"/>
          </a:xfrm>
          <a:prstGeom prst="rect">
            <a:avLst/>
          </a:prstGeom>
        </p:spPr>
      </p:pic>
      <p:pic>
        <p:nvPicPr>
          <p:cNvPr id="5" name="Image 4" descr="defile_14_juillet_1919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5399532" cy="3465576"/>
          </a:xfrm>
          <a:prstGeom prst="rect">
            <a:avLst/>
          </a:prstGeom>
        </p:spPr>
      </p:pic>
      <p:pic>
        <p:nvPicPr>
          <p:cNvPr id="6" name="Image 5" descr="gloire améloks poi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16632"/>
            <a:ext cx="2550661" cy="32849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5536" y="188640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/>
              <a:t>L’AMITIÉ </a:t>
            </a:r>
            <a:br>
              <a:rPr lang="fr-FR" sz="3200" dirty="0" smtClean="0"/>
            </a:br>
            <a:r>
              <a:rPr lang="fr-FR" sz="3200" dirty="0" smtClean="0"/>
              <a:t>NOUÉE DANS </a:t>
            </a:r>
            <a:r>
              <a:rPr lang="fr-FR" sz="3200" smtClean="0"/>
              <a:t>LES COMBATS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515719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MAIS APRÈS 27 ANS </a:t>
            </a:r>
            <a:br>
              <a:rPr lang="fr-FR" sz="3200" dirty="0" smtClean="0"/>
            </a:br>
            <a:r>
              <a:rPr lang="fr-FR" sz="3200" dirty="0" smtClean="0"/>
              <a:t>  	 ILS REVIENDRONT </a:t>
            </a:r>
            <a:br>
              <a:rPr lang="fr-FR" sz="3200" dirty="0" smtClean="0"/>
            </a:br>
            <a:r>
              <a:rPr lang="fr-FR" dirty="0" smtClean="0"/>
              <a:t>A. Thiry</a:t>
            </a:r>
            <a:r>
              <a:rPr lang="fr-FR" sz="3200" dirty="0" smtClean="0"/>
              <a:t>   	 LIBÉRER LA FRANCE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052736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300" dirty="0" smtClean="0">
                <a:latin typeface="Palatino Linotype" pitchFamily="18" charset="0"/>
              </a:rPr>
              <a:t>1) LA GUERRE SOUS-MARINE</a:t>
            </a:r>
            <a:br>
              <a:rPr lang="fr-FR" sz="4000" b="1" spc="300" dirty="0" smtClean="0">
                <a:latin typeface="Palatino Linotype" pitchFamily="18" charset="0"/>
              </a:rPr>
            </a:br>
            <a:r>
              <a:rPr lang="fr-FR" sz="4000" b="1" spc="300" dirty="0" smtClean="0">
                <a:latin typeface="Palatino Linotype" pitchFamily="18" charset="0"/>
              </a:rPr>
              <a:t>LES ÉTATS-UNIS</a:t>
            </a:r>
            <a:br>
              <a:rPr lang="fr-FR" sz="4000" b="1" spc="300" dirty="0" smtClean="0">
                <a:latin typeface="Palatino Linotype" pitchFamily="18" charset="0"/>
              </a:rPr>
            </a:br>
            <a:endParaRPr lang="fr-FR" sz="4000" b="1" spc="300" dirty="0" smtClean="0">
              <a:latin typeface="Palatino Linotype" pitchFamily="18" charset="0"/>
            </a:endParaRPr>
          </a:p>
          <a:p>
            <a:pPr algn="ctr"/>
            <a:r>
              <a:rPr lang="fr-FR" sz="4000" b="1" spc="300" dirty="0" smtClean="0">
                <a:latin typeface="Palatino Linotype" pitchFamily="18" charset="0"/>
              </a:rPr>
              <a:t>2) LES OFFENSIVES INUTILES</a:t>
            </a:r>
            <a:br>
              <a:rPr lang="fr-FR" sz="4000" b="1" spc="300" dirty="0" smtClean="0">
                <a:latin typeface="Palatino Linotype" pitchFamily="18" charset="0"/>
              </a:rPr>
            </a:br>
            <a:r>
              <a:rPr lang="fr-FR" sz="4000" b="1" spc="300" dirty="0" smtClean="0">
                <a:latin typeface="Palatino Linotype" pitchFamily="18" charset="0"/>
              </a:rPr>
              <a:t>LAGRÈVE DES TRANCHÉES</a:t>
            </a:r>
          </a:p>
          <a:p>
            <a:pPr algn="ctr"/>
            <a:endParaRPr lang="fr-FR" sz="4000" b="1" spc="300" dirty="0" smtClean="0">
              <a:latin typeface="Palatino Linotype" pitchFamily="18" charset="0"/>
            </a:endParaRPr>
          </a:p>
          <a:p>
            <a:pPr algn="ctr"/>
            <a:r>
              <a:rPr lang="fr-FR" sz="4000" b="1" spc="300" dirty="0" smtClean="0">
                <a:latin typeface="Palatino Linotype" pitchFamily="18" charset="0"/>
              </a:rPr>
              <a:t>3) A L’EST DU NOUVEAU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26064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DES ÉVÉNEMENTS HISTORIQUES DE 1917</a:t>
            </a:r>
            <a:endParaRPr lang="fr-FR" sz="36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88640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1917 est une année cardinale non seulement dans le déroulement de la Première Guerre mondiale mais plus largement dans l’histoire du monde.</a:t>
            </a:r>
            <a:endParaRPr lang="fr-FR" sz="2400" smtClean="0"/>
          </a:p>
          <a:p>
            <a:pPr algn="just"/>
            <a:r>
              <a:rPr lang="fr-FR" sz="2400" smtClean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1917, c’est d’abord l’année des deux révolutions en Russie, prélude à la fondation du premier État communiste et au développement d’une idéologie qui bouleversera tout le XXe siècle. C’est aussi l’année où, pour la première fois, les États-Unis interviennent militairement en Europe, inaugurant leur leadership sur la planète.</a:t>
            </a:r>
            <a:br>
              <a:rPr lang="fr-FR" sz="2400" dirty="0" smtClean="0"/>
            </a:br>
            <a:r>
              <a:rPr lang="fr-FR" sz="2400" dirty="0" smtClean="0"/>
              <a:t>1917, c’est également l’année de la déclaration Balfour, qui promet aux Juifs la création d’un État ; l’apparition de la notion de « guerre totale » ; l’émergence du mouvement dada et l’invention du terme de surréalisme. Mais aussi et encore : la naissance de l’art conceptuel, le premier disque de jazz, la création de la Coupe de France de football, l’épopée de Lawrence d’Arabie, les apparitions de la Vierge à Fatima, les exploits aériens de « l’as des as » et du « baron rouge </a:t>
            </a:r>
            <a:endParaRPr lang="fr-F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04664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Wingdings 2" pitchFamily="18" charset="2"/>
              </a:rPr>
              <a:t>u</a:t>
            </a:r>
            <a:endParaRPr lang="fr-FR" sz="3600" dirty="0">
              <a:latin typeface="Wingdings 2" pitchFamily="18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410355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--------------------------------------------------</a:t>
            </a:r>
          </a:p>
          <a:p>
            <a:pPr algn="just"/>
            <a:r>
              <a:rPr lang="fr-FR" sz="3600" dirty="0" smtClean="0"/>
              <a:t>Dès le début de la guerre, l'Allemagne fut soumise au blocus allié ; incapable d'imposer une telle mesure à ses adversaires, l'Allemagne s'en prendre au commerce maritime allié. Cette guerre de course nécessitait la destruction des navires marchands approvisionnant les ports alliés.	</a:t>
            </a:r>
          </a:p>
          <a:p>
            <a:pPr algn="just"/>
            <a:r>
              <a:rPr lang="fr-FR" sz="3600" dirty="0" smtClean="0"/>
              <a:t>La guerre sous-marine est décidée le 31 janvier 1917, </a:t>
            </a:r>
          </a:p>
          <a:p>
            <a:pPr algn="just"/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000" dirty="0" smtClean="0"/>
              <a:t>	</a:t>
            </a:r>
            <a:endParaRPr lang="fr-FR" sz="3000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6206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pc="300" dirty="0" smtClean="0">
                <a:latin typeface="Palatino Linotype" pitchFamily="18" charset="0"/>
              </a:rPr>
              <a:t>LA GUERRE SOUS-MARINE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300px-German_UC-1_class_submar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4248472" cy="2465695"/>
          </a:xfrm>
          <a:prstGeom prst="rect">
            <a:avLst/>
          </a:prstGeom>
        </p:spPr>
      </p:pic>
      <p:pic>
        <p:nvPicPr>
          <p:cNvPr id="8" name="Image 7" descr="cugn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12976"/>
            <a:ext cx="4644008" cy="3448152"/>
          </a:xfrm>
          <a:prstGeom prst="rect">
            <a:avLst/>
          </a:prstGeom>
        </p:spPr>
      </p:pic>
      <p:pic>
        <p:nvPicPr>
          <p:cNvPr id="9" name="Image 8" descr="prairial_flot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5399532" cy="3090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67944" y="692696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spc="300" dirty="0" smtClean="0"/>
              <a:t>Durant la Première guerre mondiale, 274 U-Boote coulèrent 6 394 navires marchands représentant 12 800 733 tonneaux </a:t>
            </a:r>
          </a:p>
        </p:txBody>
      </p:sp>
      <p:pic>
        <p:nvPicPr>
          <p:cNvPr id="5" name="Image 4" descr="articles_torpille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3792271" cy="25202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3356992"/>
            <a:ext cx="871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spc="300" dirty="0" smtClean="0"/>
              <a:t>et une centaine de navires de guerre représentant 366 490 tonnes, 229 ont été perdus dont 178 en opérations et sur 13 000 officiers et matelots ayant servi dans les U-Boote, 515 officiers et 4 849 marins ont trouvé la mort au combat, soit 40 % des effectifs.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ulé sous-ma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1463" y="2852936"/>
            <a:ext cx="3572537" cy="2016224"/>
          </a:xfrm>
          <a:prstGeom prst="rect">
            <a:avLst/>
          </a:prstGeom>
        </p:spPr>
      </p:pic>
      <p:pic>
        <p:nvPicPr>
          <p:cNvPr id="5" name="Image 4" descr="int.sous-ma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5399532" cy="32324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08104" y="76470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/>
              <a:t>Salle des machines d’un U-Boot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5220072" y="479715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Victime d’un sous-marin  ce navire finira au fond de l’océan.</a:t>
            </a:r>
            <a:endParaRPr lang="fr-FR" sz="2800" dirty="0"/>
          </a:p>
        </p:txBody>
      </p:sp>
      <p:pic>
        <p:nvPicPr>
          <p:cNvPr id="8" name="Image 7" descr="german_u-boat_ub_14_with_its_crew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429000"/>
            <a:ext cx="4510369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908720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      Le torpillage du Lusitania </a:t>
            </a:r>
            <a:r>
              <a:rPr lang="fr-FR" sz="3600" dirty="0" smtClean="0"/>
              <a:t>en mai 1915,</a:t>
            </a:r>
          </a:p>
          <a:p>
            <a:pPr algn="just"/>
            <a:r>
              <a:rPr lang="fr-FR" sz="3600" dirty="0" smtClean="0"/>
              <a:t>le U 20 coule le Lusitania ,ce qui fera rentrer en guerre les USA, mais 2 ans plus tard ….</a:t>
            </a:r>
          </a:p>
          <a:p>
            <a:endParaRPr lang="fr-FR" dirty="0"/>
          </a:p>
        </p:txBody>
      </p:sp>
      <p:pic>
        <p:nvPicPr>
          <p:cNvPr id="5" name="Image 4" descr="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636912"/>
            <a:ext cx="595577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48680"/>
            <a:ext cx="51845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/>
              <a:t>Les Etats-Unis, qui avaient d’abord résolu de rester neutres, en 1914, sont entrés en guerre, le 6 avril 1917, aux côtés de l’Entente – France, Royaume-Uni, Russie – et de ses alliés – Belgique, Serbie, Japon, puis Italie, Roumanie, Portugal, Grèce et Chine. La « guerre sous-marine à outrance » décidée par les Allemands qui torpillent les navires commerciaux neutres et leurs intrigues au Mexique ont précipité les Américains dans l’autre camp.</a:t>
            </a:r>
            <a:r>
              <a:rPr lang="fr-FR" sz="2400" dirty="0" smtClean="0"/>
              <a:t> </a:t>
            </a:r>
          </a:p>
        </p:txBody>
      </p:sp>
      <p:pic>
        <p:nvPicPr>
          <p:cNvPr id="3" name="Image 2" descr="9308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836712"/>
            <a:ext cx="3125477" cy="48954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11663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Palatino Linotype" pitchFamily="18" charset="0"/>
              </a:rPr>
              <a:t>L’intervention des Américains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285</Words>
  <Application>Microsoft Office PowerPoint</Application>
  <PresentationFormat>Affichage à l'écran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THIRY</dc:creator>
  <cp:lastModifiedBy>Castelgom</cp:lastModifiedBy>
  <cp:revision>65</cp:revision>
  <dcterms:created xsi:type="dcterms:W3CDTF">2017-09-07T08:49:55Z</dcterms:created>
  <dcterms:modified xsi:type="dcterms:W3CDTF">2017-09-23T07:02:12Z</dcterms:modified>
</cp:coreProperties>
</file>