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66" r:id="rId3"/>
    <p:sldId id="267" r:id="rId4"/>
    <p:sldId id="259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8" r:id="rId13"/>
    <p:sldId id="265" r:id="rId14"/>
    <p:sldId id="269" r:id="rId15"/>
  </p:sldIdLst>
  <p:sldSz cx="9144000" cy="6858000" type="screen4x3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05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859C9-9F63-4801-B650-FBFBD8F60624}" type="datetimeFigureOut">
              <a:rPr lang="fr-FR" smtClean="0"/>
              <a:t>04/05/2018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FCB6E-5C39-4711-B096-3A5E5FAEA6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900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FCB6E-5C39-4711-B096-3A5E5FAEA6B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95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685800" y="2967120"/>
            <a:ext cx="7770960" cy="146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4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Il y a 100 ans</a:t>
            </a:r>
            <a:r>
              <a:rPr b="1" dirty="0"/>
              <a:t/>
            </a:r>
            <a:br>
              <a:rPr b="1" dirty="0"/>
            </a:br>
            <a:r>
              <a:rPr lang="fr-FR" sz="4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Les offensives de printemps</a:t>
            </a:r>
            <a:endParaRPr lang="fr-FR" sz="4400" b="1" strike="noStrike" spc="-1" dirty="0">
              <a:latin typeface="Arial"/>
            </a:endParaRPr>
          </a:p>
        </p:txBody>
      </p:sp>
      <p:sp>
        <p:nvSpPr>
          <p:cNvPr id="39" name="CustomShape 2"/>
          <p:cNvSpPr/>
          <p:nvPr/>
        </p:nvSpPr>
        <p:spPr>
          <a:xfrm>
            <a:off x="5652000" y="5085360"/>
            <a:ext cx="2118960" cy="100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r">
              <a:lnSpc>
                <a:spcPct val="100000"/>
              </a:lnSpc>
              <a:spcBef>
                <a:spcPts val="479"/>
              </a:spcBef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Bernard LIAN</a:t>
            </a:r>
            <a:endParaRPr lang="fr-FR" sz="2400" b="0" strike="noStrike" spc="-1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79"/>
              </a:spcBef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(5/05/2018)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40" name="Picture 2"/>
          <p:cNvPicPr/>
          <p:nvPr/>
        </p:nvPicPr>
        <p:blipFill>
          <a:blip r:embed="rId2"/>
          <a:stretch/>
        </p:blipFill>
        <p:spPr>
          <a:xfrm>
            <a:off x="179640" y="188640"/>
            <a:ext cx="2590920" cy="27766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 64"/>
          <p:cNvPicPr/>
          <p:nvPr/>
        </p:nvPicPr>
        <p:blipFill>
          <a:blip r:embed="rId2"/>
          <a:stretch/>
        </p:blipFill>
        <p:spPr>
          <a:xfrm>
            <a:off x="0" y="27783"/>
            <a:ext cx="5229792" cy="2420912"/>
          </a:xfrm>
          <a:prstGeom prst="rect">
            <a:avLst/>
          </a:prstGeom>
          <a:ln>
            <a:noFill/>
          </a:ln>
        </p:spPr>
      </p:pic>
      <p:sp>
        <p:nvSpPr>
          <p:cNvPr id="66" name="CustomShape 1"/>
          <p:cNvSpPr/>
          <p:nvPr/>
        </p:nvSpPr>
        <p:spPr>
          <a:xfrm>
            <a:off x="1600920" y="5517000"/>
            <a:ext cx="6390000" cy="117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24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L’opération Michaël </a:t>
            </a:r>
            <a:endParaRPr lang="fr-FR" sz="2400" b="1" strike="noStrike" spc="-1" dirty="0" smtClean="0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2400" b="1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est </a:t>
            </a:r>
            <a:r>
              <a:rPr lang="fr-FR" sz="24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déclenchée le 21 mars 1918</a:t>
            </a:r>
            <a:endParaRPr lang="fr-FR" sz="2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17e division Ã  HÃ©nencourt en tant que rÃ©serve du V Corps aprÃ¨s l'Ã©vacuation, 26 mars 1918. Â© IWM Q 86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08920"/>
            <a:ext cx="5337246" cy="249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3105835"/>
            <a:ext cx="34563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17th </a:t>
            </a:r>
            <a:r>
              <a:rPr lang="en-US" dirty="0"/>
              <a:t>Division at </a:t>
            </a:r>
            <a:r>
              <a:rPr lang="en-US" dirty="0" err="1"/>
              <a:t>Hénencourt</a:t>
            </a:r>
            <a:r>
              <a:rPr lang="en-US" dirty="0"/>
              <a:t> as the V Corps reserve after evacuation, 26 March 1918.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stomShape 1"/>
          <p:cNvSpPr/>
          <p:nvPr/>
        </p:nvSpPr>
        <p:spPr>
          <a:xfrm>
            <a:off x="5992920" y="1989000"/>
            <a:ext cx="3078000" cy="258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24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L’opération Georgette ou bataille de la Lys lancée le 9 avril 1918</a:t>
            </a:r>
            <a:endParaRPr lang="fr-FR" sz="2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" name="Image 67"/>
          <p:cNvPicPr/>
          <p:nvPr/>
        </p:nvPicPr>
        <p:blipFill>
          <a:blip r:embed="rId2"/>
          <a:stretch/>
        </p:blipFill>
        <p:spPr>
          <a:xfrm>
            <a:off x="144000" y="288000"/>
            <a:ext cx="5832720" cy="6407280"/>
          </a:xfrm>
          <a:prstGeom prst="rect">
            <a:avLst/>
          </a:prstGeom>
          <a:ln>
            <a:noFill/>
          </a:ln>
        </p:spPr>
      </p:pic>
      <p:pic>
        <p:nvPicPr>
          <p:cNvPr id="8194" name="Picture 2" descr="Image associÃ©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68" y="1"/>
            <a:ext cx="58382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0080" cy="29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362" y="3140968"/>
            <a:ext cx="585755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3105835"/>
            <a:ext cx="37553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sz="2000" dirty="0" smtClean="0"/>
              <a:t>Troupes </a:t>
            </a:r>
            <a:r>
              <a:rPr lang="fr-FR" sz="2000" dirty="0"/>
              <a:t>de la 55e division britannique aveuglées </a:t>
            </a:r>
            <a:endParaRPr lang="fr-FR" sz="2000" dirty="0" smtClean="0"/>
          </a:p>
          <a:p>
            <a:r>
              <a:rPr lang="fr-FR" sz="2000" dirty="0" smtClean="0"/>
              <a:t>par </a:t>
            </a:r>
            <a:r>
              <a:rPr lang="fr-FR" sz="2000" dirty="0"/>
              <a:t>les gaz, 10 avril 1918.</a:t>
            </a:r>
          </a:p>
        </p:txBody>
      </p:sp>
      <p:sp>
        <p:nvSpPr>
          <p:cNvPr id="3" name="Rectangle 2"/>
          <p:cNvSpPr/>
          <p:nvPr/>
        </p:nvSpPr>
        <p:spPr>
          <a:xfrm>
            <a:off x="5470080" y="0"/>
            <a:ext cx="52946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sz="2000" dirty="0" smtClean="0"/>
              <a:t>La ville d’Ypres dévastée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17979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 68"/>
          <p:cNvPicPr/>
          <p:nvPr/>
        </p:nvPicPr>
        <p:blipFill>
          <a:blip r:embed="rId2"/>
          <a:stretch/>
        </p:blipFill>
        <p:spPr>
          <a:xfrm>
            <a:off x="252720" y="2376000"/>
            <a:ext cx="8829360" cy="216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16016" y="273599"/>
            <a:ext cx="3970423" cy="2735777"/>
          </a:xfrm>
        </p:spPr>
        <p:txBody>
          <a:bodyPr/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2000" dirty="0" smtClean="0"/>
              <a:t>Le cimetière militaire portugais </a:t>
            </a:r>
            <a:br>
              <a:rPr lang="fr-FR" sz="2000" dirty="0" smtClean="0"/>
            </a:br>
            <a:r>
              <a:rPr lang="fr-FR" sz="2000" dirty="0" smtClean="0"/>
              <a:t>de </a:t>
            </a:r>
            <a:r>
              <a:rPr lang="fr-FR" sz="2000" dirty="0" err="1" smtClean="0"/>
              <a:t>Richebourg</a:t>
            </a:r>
            <a:r>
              <a:rPr lang="fr-FR" sz="2000" dirty="0" smtClean="0"/>
              <a:t/>
            </a:r>
            <a:br>
              <a:rPr lang="fr-FR" sz="2000" dirty="0" smtClean="0"/>
            </a:br>
            <a:endParaRPr lang="fr-FR" sz="2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/>
          </p:nvPr>
        </p:nvSpPr>
        <p:spPr>
          <a:xfrm>
            <a:off x="1" y="4712308"/>
            <a:ext cx="3707903" cy="1308980"/>
          </a:xfrm>
        </p:spPr>
        <p:txBody>
          <a:bodyPr>
            <a:normAutofit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46" y="404664"/>
            <a:ext cx="4716016" cy="300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17032"/>
            <a:ext cx="5074930" cy="285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Des tombes de soldats portugais au cimetiÃ¨re de Richebourg, photographiÃ©es en juin 2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746" y="3595201"/>
            <a:ext cx="5508104" cy="309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61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/>
          </p:nvPr>
        </p:nvSpPr>
        <p:spPr>
          <a:xfrm>
            <a:off x="0" y="1556792"/>
            <a:ext cx="9144000" cy="3977280"/>
          </a:xfrm>
        </p:spPr>
        <p:txBody>
          <a:bodyPr/>
          <a:lstStyle/>
          <a:p>
            <a:r>
              <a:rPr lang="fr-FR" dirty="0" smtClean="0"/>
              <a:t>   </a:t>
            </a:r>
            <a:r>
              <a:rPr lang="fr-FR" sz="2000" b="1" dirty="0" smtClean="0"/>
              <a:t>Les offensives</a:t>
            </a:r>
          </a:p>
          <a:p>
            <a:r>
              <a:rPr lang="fr-FR" sz="2000" b="1" dirty="0" smtClean="0"/>
              <a:t>   allemandes						      mars-juillet 1918</a:t>
            </a:r>
          </a:p>
          <a:p>
            <a:r>
              <a:rPr lang="fr-FR" sz="2000" b="1" dirty="0" smtClean="0"/>
              <a:t>   sur le front </a:t>
            </a:r>
          </a:p>
          <a:p>
            <a:r>
              <a:rPr lang="fr-FR" sz="2000" b="1" dirty="0" smtClean="0"/>
              <a:t>   de l’ouest</a:t>
            </a:r>
            <a:r>
              <a:rPr lang="fr-FR" dirty="0" smtClean="0"/>
              <a:t>							</a:t>
            </a: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11" y="72052"/>
            <a:ext cx="4320479" cy="675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48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2712960" y="182520"/>
            <a:ext cx="1643016" cy="20223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24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Le roi Albert Ier</a:t>
            </a: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1500" b="1" spc="-1" dirty="0" smtClean="0">
                <a:solidFill>
                  <a:srgbClr val="000000"/>
                </a:solidFill>
                <a:latin typeface="Calibri"/>
                <a:ea typeface="DejaVu Sans"/>
              </a:rPr>
              <a:t>Le Roi Soldat</a:t>
            </a:r>
            <a:endParaRPr lang="fr-FR" sz="1500" b="1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8" name="Image 47"/>
          <p:cNvPicPr/>
          <p:nvPr/>
        </p:nvPicPr>
        <p:blipFill>
          <a:blip r:embed="rId2"/>
          <a:stretch/>
        </p:blipFill>
        <p:spPr>
          <a:xfrm>
            <a:off x="911160" y="216000"/>
            <a:ext cx="1823760" cy="2581200"/>
          </a:xfrm>
          <a:prstGeom prst="rect">
            <a:avLst/>
          </a:prstGeom>
          <a:ln>
            <a:noFill/>
          </a:ln>
        </p:spPr>
      </p:pic>
      <p:pic>
        <p:nvPicPr>
          <p:cNvPr id="49" name="Image 48"/>
          <p:cNvPicPr/>
          <p:nvPr/>
        </p:nvPicPr>
        <p:blipFill>
          <a:blip r:embed="rId3"/>
          <a:stretch/>
        </p:blipFill>
        <p:spPr>
          <a:xfrm>
            <a:off x="987369" y="3638108"/>
            <a:ext cx="1776960" cy="2581200"/>
          </a:xfrm>
          <a:prstGeom prst="rect">
            <a:avLst/>
          </a:prstGeom>
          <a:ln>
            <a:noFill/>
          </a:ln>
        </p:spPr>
      </p:pic>
      <p:sp>
        <p:nvSpPr>
          <p:cNvPr id="50" name="CustomShape 2"/>
          <p:cNvSpPr/>
          <p:nvPr/>
        </p:nvSpPr>
        <p:spPr>
          <a:xfrm>
            <a:off x="4355976" y="4124160"/>
            <a:ext cx="1908024" cy="182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5000" lnSpcReduction="10000"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endParaRPr lang="fr-FR" sz="2400" b="1" spc="-1" dirty="0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2400" b="1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Général Philippe Pétain</a:t>
            </a: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Commandant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en chef des forces françaises</a:t>
            </a:r>
            <a:endParaRPr lang="fr-FR" b="1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CustomShape 3"/>
          <p:cNvSpPr/>
          <p:nvPr/>
        </p:nvSpPr>
        <p:spPr>
          <a:xfrm>
            <a:off x="2712960" y="4124160"/>
            <a:ext cx="1715024" cy="16090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5000" lnSpcReduction="20000"/>
          </a:bodyPr>
          <a:lstStyle/>
          <a:p>
            <a:pPr algn="ctr">
              <a:spcBef>
                <a:spcPts val="479"/>
              </a:spcBef>
            </a:pPr>
            <a:r>
              <a:rPr lang="fr-FR" sz="2300" b="1" spc="-1" dirty="0" smtClean="0">
                <a:solidFill>
                  <a:srgbClr val="000000"/>
                </a:solidFill>
                <a:latin typeface="Calibri"/>
              </a:rPr>
              <a:t>Généralissime</a:t>
            </a:r>
          </a:p>
          <a:p>
            <a:pPr algn="ctr">
              <a:spcBef>
                <a:spcPts val="479"/>
              </a:spcBef>
            </a:pPr>
            <a:r>
              <a:rPr lang="fr-FR" sz="2300" b="1" spc="-1" dirty="0" smtClean="0">
                <a:solidFill>
                  <a:srgbClr val="000000"/>
                </a:solidFill>
                <a:latin typeface="Calibri"/>
              </a:rPr>
              <a:t>Ferdinand Foch</a:t>
            </a:r>
          </a:p>
          <a:p>
            <a:pPr algn="ctr">
              <a:spcBef>
                <a:spcPts val="479"/>
              </a:spcBef>
            </a:pP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Commandant en chef des troupes alliées</a:t>
            </a:r>
            <a:endParaRPr lang="fr-FR" b="1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52" name="Image 51"/>
          <p:cNvPicPr/>
          <p:nvPr/>
        </p:nvPicPr>
        <p:blipFill>
          <a:blip r:embed="rId4"/>
          <a:stretch/>
        </p:blipFill>
        <p:spPr>
          <a:xfrm>
            <a:off x="6236446" y="3700388"/>
            <a:ext cx="1839600" cy="2518920"/>
          </a:xfrm>
          <a:prstGeom prst="rect">
            <a:avLst/>
          </a:prstGeom>
          <a:ln>
            <a:noFill/>
          </a:ln>
        </p:spPr>
      </p:pic>
      <p:pic>
        <p:nvPicPr>
          <p:cNvPr id="54" name="Image 53"/>
          <p:cNvPicPr/>
          <p:nvPr/>
        </p:nvPicPr>
        <p:blipFill>
          <a:blip r:embed="rId5"/>
          <a:stretch/>
        </p:blipFill>
        <p:spPr>
          <a:xfrm>
            <a:off x="6192000" y="182520"/>
            <a:ext cx="1983600" cy="2588400"/>
          </a:xfrm>
          <a:prstGeom prst="rect">
            <a:avLst/>
          </a:prstGeom>
          <a:ln>
            <a:noFill/>
          </a:ln>
        </p:spPr>
      </p:pic>
      <p:sp>
        <p:nvSpPr>
          <p:cNvPr id="55" name="CustomShape 4"/>
          <p:cNvSpPr/>
          <p:nvPr/>
        </p:nvSpPr>
        <p:spPr>
          <a:xfrm>
            <a:off x="4355976" y="836712"/>
            <a:ext cx="1836024" cy="13681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62500" lnSpcReduction="20000"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3800" b="1" spc="-1" dirty="0">
                <a:solidFill>
                  <a:srgbClr val="000000"/>
                </a:solidFill>
                <a:latin typeface="Calibri"/>
              </a:rPr>
              <a:t>Georges </a:t>
            </a:r>
            <a:r>
              <a:rPr lang="fr-FR" sz="3800" b="1" spc="-1" dirty="0" smtClean="0">
                <a:solidFill>
                  <a:srgbClr val="000000"/>
                </a:solidFill>
                <a:latin typeface="Calibri"/>
              </a:rPr>
              <a:t>Clémenceau</a:t>
            </a: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2400" b="1" spc="-1" dirty="0" smtClean="0">
                <a:solidFill>
                  <a:srgbClr val="000000"/>
                </a:solidFill>
                <a:latin typeface="Calibri"/>
              </a:rPr>
              <a:t>Président du Conseil et Ministre de la guerre</a:t>
            </a:r>
            <a:endParaRPr lang="fr-FR" sz="2400" spc="-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00" y="148329"/>
            <a:ext cx="2142755" cy="291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03" y="3602870"/>
            <a:ext cx="1911673" cy="265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375" y="3700388"/>
            <a:ext cx="1883520" cy="259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86" y="182521"/>
            <a:ext cx="1880219" cy="288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93832"/>
            <a:ext cx="1132878" cy="137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2712960" y="182520"/>
            <a:ext cx="1643016" cy="20223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Le roi Georges V</a:t>
            </a:r>
            <a:endParaRPr lang="fr-FR" sz="2400" b="0" strike="noStrike" spc="-1" dirty="0">
              <a:latin typeface="Arial"/>
            </a:endParaRPr>
          </a:p>
        </p:txBody>
      </p:sp>
      <p:pic>
        <p:nvPicPr>
          <p:cNvPr id="48" name="Image 47"/>
          <p:cNvPicPr/>
          <p:nvPr/>
        </p:nvPicPr>
        <p:blipFill>
          <a:blip r:embed="rId2"/>
          <a:stretch/>
        </p:blipFill>
        <p:spPr>
          <a:xfrm>
            <a:off x="911160" y="216000"/>
            <a:ext cx="1823760" cy="2581200"/>
          </a:xfrm>
          <a:prstGeom prst="rect">
            <a:avLst/>
          </a:prstGeom>
          <a:ln>
            <a:noFill/>
          </a:ln>
        </p:spPr>
      </p:pic>
      <p:pic>
        <p:nvPicPr>
          <p:cNvPr id="49" name="Image 48"/>
          <p:cNvPicPr/>
          <p:nvPr/>
        </p:nvPicPr>
        <p:blipFill>
          <a:blip r:embed="rId3"/>
          <a:stretch/>
        </p:blipFill>
        <p:spPr>
          <a:xfrm>
            <a:off x="987369" y="3638108"/>
            <a:ext cx="1776960" cy="2581200"/>
          </a:xfrm>
          <a:prstGeom prst="rect">
            <a:avLst/>
          </a:prstGeom>
          <a:ln>
            <a:noFill/>
          </a:ln>
        </p:spPr>
      </p:pic>
      <p:sp>
        <p:nvSpPr>
          <p:cNvPr id="50" name="CustomShape 2"/>
          <p:cNvSpPr/>
          <p:nvPr/>
        </p:nvSpPr>
        <p:spPr>
          <a:xfrm>
            <a:off x="4355976" y="4124160"/>
            <a:ext cx="1908024" cy="14343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2400" b="1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Douglas Haig</a:t>
            </a: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1500" b="1" spc="-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 Marshal</a:t>
            </a:r>
            <a:endParaRPr lang="fr-FR" sz="15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15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Commandant en chef </a:t>
            </a:r>
            <a:r>
              <a:rPr lang="fr-FR" sz="1500" b="1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de l’armée britannique en </a:t>
            </a:r>
            <a:r>
              <a:rPr lang="fr-FR" sz="15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France</a:t>
            </a:r>
            <a:endParaRPr lang="fr-FR" sz="15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CustomShape 3"/>
          <p:cNvSpPr/>
          <p:nvPr/>
        </p:nvSpPr>
        <p:spPr>
          <a:xfrm>
            <a:off x="2712960" y="4124160"/>
            <a:ext cx="1426992" cy="16090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55000" lnSpcReduction="20000"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3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William Robert </a:t>
            </a:r>
            <a:r>
              <a:rPr lang="fr-FR" sz="3800" b="1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Roberson</a:t>
            </a:r>
            <a:endParaRPr lang="fr-FR" sz="3800" b="1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27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Field Marshal</a:t>
            </a:r>
            <a:endParaRPr lang="fr-FR" sz="27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27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Chef </a:t>
            </a:r>
            <a:r>
              <a:rPr lang="fr-FR" sz="27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de l’état </a:t>
            </a:r>
            <a:r>
              <a:rPr lang="fr-FR" sz="27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major </a:t>
            </a:r>
            <a:r>
              <a:rPr lang="fr-FR" sz="27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impérial</a:t>
            </a:r>
            <a:endParaRPr lang="fr-FR" sz="2700" b="0" strike="noStrike" spc="-1" dirty="0">
              <a:latin typeface="Arial"/>
            </a:endParaRPr>
          </a:p>
        </p:txBody>
      </p:sp>
      <p:pic>
        <p:nvPicPr>
          <p:cNvPr id="52" name="Image 51"/>
          <p:cNvPicPr/>
          <p:nvPr/>
        </p:nvPicPr>
        <p:blipFill>
          <a:blip r:embed="rId4"/>
          <a:stretch/>
        </p:blipFill>
        <p:spPr>
          <a:xfrm>
            <a:off x="6236446" y="3700388"/>
            <a:ext cx="1839600" cy="2518920"/>
          </a:xfrm>
          <a:prstGeom prst="rect">
            <a:avLst/>
          </a:prstGeom>
          <a:ln>
            <a:noFill/>
          </a:ln>
        </p:spPr>
      </p:pic>
      <p:pic>
        <p:nvPicPr>
          <p:cNvPr id="53" name="Image 52"/>
          <p:cNvPicPr/>
          <p:nvPr/>
        </p:nvPicPr>
        <p:blipFill>
          <a:blip r:embed="rId5"/>
          <a:stretch/>
        </p:blipFill>
        <p:spPr>
          <a:xfrm>
            <a:off x="3672000" y="2551320"/>
            <a:ext cx="1654920" cy="1572840"/>
          </a:xfrm>
          <a:prstGeom prst="rect">
            <a:avLst/>
          </a:prstGeom>
          <a:ln>
            <a:noFill/>
          </a:ln>
        </p:spPr>
      </p:pic>
      <p:pic>
        <p:nvPicPr>
          <p:cNvPr id="54" name="Image 53"/>
          <p:cNvPicPr/>
          <p:nvPr/>
        </p:nvPicPr>
        <p:blipFill>
          <a:blip r:embed="rId6"/>
          <a:stretch/>
        </p:blipFill>
        <p:spPr>
          <a:xfrm>
            <a:off x="6192000" y="182520"/>
            <a:ext cx="1983600" cy="2588400"/>
          </a:xfrm>
          <a:prstGeom prst="rect">
            <a:avLst/>
          </a:prstGeom>
          <a:ln>
            <a:noFill/>
          </a:ln>
        </p:spPr>
      </p:pic>
      <p:sp>
        <p:nvSpPr>
          <p:cNvPr id="55" name="CustomShape 4"/>
          <p:cNvSpPr/>
          <p:nvPr/>
        </p:nvSpPr>
        <p:spPr>
          <a:xfrm>
            <a:off x="4355976" y="1268760"/>
            <a:ext cx="1836024" cy="936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Lloyd George</a:t>
            </a:r>
            <a:endParaRPr lang="fr-FR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1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r>
              <a:rPr lang="fr-FR" sz="1500" b="1" strike="noStrike" spc="-1" baseline="101000" dirty="0">
                <a:solidFill>
                  <a:srgbClr val="000000"/>
                </a:solidFill>
                <a:latin typeface="Calibri"/>
                <a:ea typeface="DejaVu Sans"/>
              </a:rPr>
              <a:t>er</a:t>
            </a:r>
            <a:r>
              <a:rPr lang="fr-FR" sz="1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ministre</a:t>
            </a:r>
            <a:endParaRPr lang="fr-FR" sz="1500" b="0" strike="noStrike" spc="-1" dirty="0">
              <a:latin typeface="Arial"/>
            </a:endParaRPr>
          </a:p>
        </p:txBody>
      </p:sp>
      <p:pic>
        <p:nvPicPr>
          <p:cNvPr id="1026" name="Picture 2" descr="https://i2.cdscdn.com/pdt2/8/2/3/1/400x400/ams0013051281823/rw/drapeau-anglai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0" y="2461391"/>
            <a:ext cx="1662769" cy="166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/>
          <p:cNvPicPr/>
          <p:nvPr/>
        </p:nvPicPr>
        <p:blipFill>
          <a:blip r:embed="rId2"/>
          <a:stretch/>
        </p:blipFill>
        <p:spPr>
          <a:xfrm>
            <a:off x="420840" y="18360"/>
            <a:ext cx="8362080" cy="6856560"/>
          </a:xfrm>
          <a:prstGeom prst="rect">
            <a:avLst/>
          </a:prstGeom>
          <a:ln>
            <a:noFill/>
          </a:ln>
        </p:spPr>
      </p:pic>
      <p:sp>
        <p:nvSpPr>
          <p:cNvPr id="42" name="CustomShape 1"/>
          <p:cNvSpPr/>
          <p:nvPr/>
        </p:nvSpPr>
        <p:spPr>
          <a:xfrm>
            <a:off x="3024000" y="5976000"/>
            <a:ext cx="4786920" cy="88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Sur le chemin des dames</a:t>
            </a:r>
            <a:endParaRPr lang="fr-FR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1917</a:t>
            </a:r>
            <a:endParaRPr lang="fr-FR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-36360" y="6021360"/>
            <a:ext cx="4534920" cy="79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endParaRPr lang="fr-FR" sz="1500" b="0" strike="noStrike" spc="-1" dirty="0">
              <a:latin typeface="Arial"/>
            </a:endParaRPr>
          </a:p>
        </p:txBody>
      </p:sp>
      <p:pic>
        <p:nvPicPr>
          <p:cNvPr id="45" name="Picture 2"/>
          <p:cNvPicPr/>
          <p:nvPr/>
        </p:nvPicPr>
        <p:blipFill>
          <a:blip r:embed="rId2"/>
          <a:stretch/>
        </p:blipFill>
        <p:spPr>
          <a:xfrm>
            <a:off x="6723020" y="3823984"/>
            <a:ext cx="2016224" cy="2664296"/>
          </a:xfrm>
          <a:prstGeom prst="rect">
            <a:avLst/>
          </a:prstGeom>
          <a:ln w="9360">
            <a:noFill/>
          </a:ln>
        </p:spPr>
      </p:pic>
      <p:sp>
        <p:nvSpPr>
          <p:cNvPr id="46" name="CustomShape 2"/>
          <p:cNvSpPr/>
          <p:nvPr/>
        </p:nvSpPr>
        <p:spPr>
          <a:xfrm>
            <a:off x="4499640" y="5697720"/>
            <a:ext cx="4534920" cy="79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endParaRPr lang="fr-FR" sz="2400" b="0" strike="noStrike" spc="-1" dirty="0"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500" y="3442127"/>
            <a:ext cx="35834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479"/>
              </a:spcBef>
            </a:pPr>
            <a:endParaRPr lang="fr-FR" sz="2400" b="1" spc="-1" dirty="0" smtClean="0">
              <a:solidFill>
                <a:srgbClr val="000000"/>
              </a:solidFill>
              <a:latin typeface="Calibri"/>
            </a:endParaRPr>
          </a:p>
          <a:p>
            <a:pPr lvl="0" algn="ctr">
              <a:spcBef>
                <a:spcPts val="479"/>
              </a:spcBef>
            </a:pPr>
            <a:endParaRPr lang="fr-FR" sz="2400" b="1" spc="-1" dirty="0">
              <a:solidFill>
                <a:srgbClr val="000000"/>
              </a:solidFill>
              <a:latin typeface="Calibri"/>
            </a:endParaRPr>
          </a:p>
          <a:p>
            <a:pPr lvl="0" algn="ctr">
              <a:spcBef>
                <a:spcPts val="479"/>
              </a:spcBef>
            </a:pPr>
            <a:endParaRPr lang="fr-FR" sz="2400" b="1" spc="-1" dirty="0" smtClean="0">
              <a:solidFill>
                <a:srgbClr val="000000"/>
              </a:solidFill>
              <a:latin typeface="Calibri"/>
            </a:endParaRPr>
          </a:p>
          <a:p>
            <a:pPr lvl="0" algn="ctr">
              <a:spcBef>
                <a:spcPts val="479"/>
              </a:spcBef>
            </a:pPr>
            <a:r>
              <a:rPr lang="fr-FR" sz="2400" b="1" spc="-1" dirty="0" smtClean="0">
                <a:solidFill>
                  <a:srgbClr val="000000"/>
                </a:solidFill>
                <a:latin typeface="Calibri"/>
              </a:rPr>
              <a:t>Guillaume </a:t>
            </a:r>
            <a:r>
              <a:rPr lang="fr-FR" sz="2400" b="1" spc="-1" dirty="0">
                <a:solidFill>
                  <a:srgbClr val="000000"/>
                </a:solidFill>
                <a:latin typeface="Calibri"/>
              </a:rPr>
              <a:t>II </a:t>
            </a:r>
            <a:endParaRPr lang="fr-FR" sz="2400" b="1" spc="-1" dirty="0" smtClean="0">
              <a:solidFill>
                <a:srgbClr val="000000"/>
              </a:solidFill>
              <a:latin typeface="Calibri"/>
            </a:endParaRPr>
          </a:p>
          <a:p>
            <a:pPr lvl="0" algn="ctr">
              <a:spcBef>
                <a:spcPts val="479"/>
              </a:spcBef>
            </a:pPr>
            <a:r>
              <a:rPr lang="fr-FR" sz="1500" b="1" spc="-1" dirty="0" smtClean="0">
                <a:solidFill>
                  <a:srgbClr val="000000"/>
                </a:solidFill>
                <a:latin typeface="Calibri"/>
              </a:rPr>
              <a:t>Empereur d’Allemagne et Roi de Prusse</a:t>
            </a:r>
          </a:p>
          <a:p>
            <a:pPr lvl="0" algn="ctr">
              <a:spcBef>
                <a:spcPts val="479"/>
              </a:spcBef>
            </a:pPr>
            <a:endParaRPr lang="fr-FR" sz="2400" b="1" spc="-1" dirty="0" smtClean="0">
              <a:solidFill>
                <a:srgbClr val="000000"/>
              </a:solidFill>
              <a:latin typeface="Calibri"/>
            </a:endParaRPr>
          </a:p>
          <a:p>
            <a:pPr lvl="0" algn="ctr">
              <a:spcBef>
                <a:spcPts val="479"/>
              </a:spcBef>
            </a:pPr>
            <a:endParaRPr lang="fr-FR" sz="2400" spc="-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99792" y="3903651"/>
            <a:ext cx="5704433" cy="1051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479"/>
              </a:spcBef>
            </a:pPr>
            <a:r>
              <a:rPr lang="fr-FR" sz="2400" b="1" spc="-1" dirty="0" smtClean="0">
                <a:solidFill>
                  <a:srgbClr val="000000"/>
                </a:solidFill>
                <a:latin typeface="Calibri"/>
              </a:rPr>
              <a:t>Erich </a:t>
            </a:r>
            <a:r>
              <a:rPr lang="fr-FR" sz="2400" b="1" spc="-1" dirty="0">
                <a:solidFill>
                  <a:srgbClr val="000000"/>
                </a:solidFill>
                <a:latin typeface="Calibri"/>
              </a:rPr>
              <a:t>Ludendorff </a:t>
            </a:r>
          </a:p>
          <a:p>
            <a:pPr lvl="0" algn="ctr">
              <a:spcBef>
                <a:spcPts val="479"/>
              </a:spcBef>
            </a:pPr>
            <a:r>
              <a:rPr lang="fr-FR" sz="15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Generalquartiermeister</a:t>
            </a:r>
            <a:endParaRPr lang="fr-FR" sz="15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spcBef>
                <a:spcPts val="479"/>
              </a:spcBef>
            </a:pPr>
            <a:r>
              <a:rPr lang="fr-FR" sz="1500" b="1" spc="-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Chef d’état-major adjoint</a:t>
            </a:r>
            <a:endParaRPr lang="fr-FR" sz="1500" b="1" spc="-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91880" y="980728"/>
            <a:ext cx="3231140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Paul von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Beneckendorff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und 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von </a:t>
            </a:r>
            <a:r>
              <a:rPr lang="de-DE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Hindenburg </a:t>
            </a:r>
            <a:r>
              <a:rPr lang="de-DE" sz="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Generalfeldmarschall </a:t>
            </a:r>
          </a:p>
          <a:p>
            <a:r>
              <a:rPr lang="fr-FR" sz="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Commandant </a:t>
            </a:r>
            <a:r>
              <a:rPr lang="fr-FR" sz="1500" b="1" dirty="0">
                <a:latin typeface="Calibri" panose="020F0502020204030204" pitchFamily="34" charset="0"/>
                <a:cs typeface="Calibri" panose="020F0502020204030204" pitchFamily="34" charset="0"/>
              </a:rPr>
              <a:t>en chef de l'armée allemande</a:t>
            </a:r>
            <a:endParaRPr lang="de-DE" sz="15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hindenbu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465973"/>
            <a:ext cx="1666875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2278252" cy="353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77581"/>
            <a:ext cx="1615570" cy="97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ustomShape 1"/>
          <p:cNvSpPr/>
          <p:nvPr/>
        </p:nvSpPr>
        <p:spPr>
          <a:xfrm>
            <a:off x="108000" y="5733000"/>
            <a:ext cx="3706920" cy="79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Casque d’officier allemand</a:t>
            </a:r>
            <a:endParaRPr lang="fr-F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1914 - 1918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57" name="Image 56"/>
          <p:cNvPicPr/>
          <p:nvPr/>
        </p:nvPicPr>
        <p:blipFill>
          <a:blip r:embed="rId2"/>
          <a:stretch/>
        </p:blipFill>
        <p:spPr>
          <a:xfrm>
            <a:off x="72000" y="360000"/>
            <a:ext cx="3631320" cy="4984560"/>
          </a:xfrm>
          <a:prstGeom prst="rect">
            <a:avLst/>
          </a:prstGeom>
          <a:ln>
            <a:noFill/>
          </a:ln>
        </p:spPr>
      </p:pic>
      <p:pic>
        <p:nvPicPr>
          <p:cNvPr id="58" name="Image 57"/>
          <p:cNvPicPr/>
          <p:nvPr/>
        </p:nvPicPr>
        <p:blipFill>
          <a:blip r:embed="rId3"/>
          <a:stretch/>
        </p:blipFill>
        <p:spPr>
          <a:xfrm>
            <a:off x="6768000" y="2160000"/>
            <a:ext cx="2017800" cy="4341960"/>
          </a:xfrm>
          <a:prstGeom prst="rect">
            <a:avLst/>
          </a:prstGeom>
          <a:ln>
            <a:noFill/>
          </a:ln>
        </p:spPr>
      </p:pic>
      <p:pic>
        <p:nvPicPr>
          <p:cNvPr id="59" name="Image 58"/>
          <p:cNvPicPr/>
          <p:nvPr/>
        </p:nvPicPr>
        <p:blipFill>
          <a:blip r:embed="rId4"/>
          <a:stretch/>
        </p:blipFill>
        <p:spPr>
          <a:xfrm>
            <a:off x="3955320" y="585360"/>
            <a:ext cx="2475000" cy="1684440"/>
          </a:xfrm>
          <a:prstGeom prst="rect">
            <a:avLst/>
          </a:prstGeom>
          <a:ln>
            <a:noFill/>
          </a:ln>
        </p:spPr>
      </p:pic>
      <p:sp>
        <p:nvSpPr>
          <p:cNvPr id="60" name="CustomShape 2"/>
          <p:cNvSpPr/>
          <p:nvPr/>
        </p:nvSpPr>
        <p:spPr>
          <a:xfrm>
            <a:off x="6336000" y="657000"/>
            <a:ext cx="2734920" cy="128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Casque d’infanterie allemand à partir de 1916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61" name="CustomShape 3"/>
          <p:cNvSpPr/>
          <p:nvPr/>
        </p:nvSpPr>
        <p:spPr>
          <a:xfrm>
            <a:off x="4104000" y="4653000"/>
            <a:ext cx="2734920" cy="160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Uniforme d’infanterie allemand à partir de 1916</a:t>
            </a:r>
            <a:endParaRPr lang="fr-FR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 61"/>
          <p:cNvPicPr/>
          <p:nvPr/>
        </p:nvPicPr>
        <p:blipFill>
          <a:blip r:embed="rId2"/>
          <a:stretch/>
        </p:blipFill>
        <p:spPr>
          <a:xfrm>
            <a:off x="128520" y="12600"/>
            <a:ext cx="5863320" cy="6856560"/>
          </a:xfrm>
          <a:prstGeom prst="rect">
            <a:avLst/>
          </a:prstGeom>
          <a:ln>
            <a:noFill/>
          </a:ln>
        </p:spPr>
      </p:pic>
      <p:sp>
        <p:nvSpPr>
          <p:cNvPr id="63" name="CustomShape 1"/>
          <p:cNvSpPr/>
          <p:nvPr/>
        </p:nvSpPr>
        <p:spPr>
          <a:xfrm>
            <a:off x="5992920" y="2961000"/>
            <a:ext cx="3078000" cy="121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FR" sz="24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L’opération Michaël</a:t>
            </a:r>
            <a:endParaRPr lang="fr-FR" sz="2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86" y="12600"/>
            <a:ext cx="5714121" cy="684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 63"/>
          <p:cNvPicPr/>
          <p:nvPr/>
        </p:nvPicPr>
        <p:blipFill>
          <a:blip r:embed="rId2"/>
          <a:stretch/>
        </p:blipFill>
        <p:spPr>
          <a:xfrm>
            <a:off x="179512" y="0"/>
            <a:ext cx="8856984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2932</TotalTime>
  <Words>191</Words>
  <Application>Microsoft Office PowerPoint</Application>
  <PresentationFormat>Affichage à l'écran (4:3)</PresentationFormat>
  <Paragraphs>69</Paragraphs>
  <Slides>14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Le cimetière militaire portugais  de Richebourg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garde-particulier: Louis PICAUDON  .</dc:title>
  <dc:creator>Michel</dc:creator>
  <cp:lastModifiedBy>marie claude lamarque</cp:lastModifiedBy>
  <cp:revision>238</cp:revision>
  <dcterms:created xsi:type="dcterms:W3CDTF">2017-09-17T07:20:57Z</dcterms:created>
  <dcterms:modified xsi:type="dcterms:W3CDTF">2018-05-04T20:44:14Z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Hewlett-Packard Company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Affichage à l'écran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15</vt:i4>
  </property>
</Properties>
</file>