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59" r:id="rId5"/>
    <p:sldId id="257" r:id="rId6"/>
    <p:sldId id="265" r:id="rId7"/>
    <p:sldId id="258" r:id="rId8"/>
    <p:sldId id="261" r:id="rId9"/>
    <p:sldId id="260" r:id="rId10"/>
    <p:sldId id="264" r:id="rId11"/>
    <p:sldId id="266"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00" d="100"/>
          <a:sy n="100" d="100"/>
        </p:scale>
        <p:origin x="-29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8169912D-AF2A-44A4-BF28-3BB8FE383A3A}" type="datetimeFigureOut">
              <a:rPr lang="fr-FR" smtClean="0"/>
              <a:t>15/12/2017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9C0450-1ACA-4170-90B3-6366FDC4C827}" type="slidenum">
              <a:rPr lang="fr-FR" smtClean="0"/>
              <a:t>‹N°›</a:t>
            </a:fld>
            <a:endParaRPr lang="fr-FR"/>
          </a:p>
        </p:txBody>
      </p:sp>
    </p:spTree>
    <p:extLst>
      <p:ext uri="{BB962C8B-B14F-4D97-AF65-F5344CB8AC3E}">
        <p14:creationId xmlns:p14="http://schemas.microsoft.com/office/powerpoint/2010/main" val="285537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169912D-AF2A-44A4-BF28-3BB8FE383A3A}" type="datetimeFigureOut">
              <a:rPr lang="fr-FR" smtClean="0"/>
              <a:t>15/12/2017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9C0450-1ACA-4170-90B3-6366FDC4C827}" type="slidenum">
              <a:rPr lang="fr-FR" smtClean="0"/>
              <a:t>‹N°›</a:t>
            </a:fld>
            <a:endParaRPr lang="fr-FR"/>
          </a:p>
        </p:txBody>
      </p:sp>
    </p:spTree>
    <p:extLst>
      <p:ext uri="{BB962C8B-B14F-4D97-AF65-F5344CB8AC3E}">
        <p14:creationId xmlns:p14="http://schemas.microsoft.com/office/powerpoint/2010/main" val="3209979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169912D-AF2A-44A4-BF28-3BB8FE383A3A}" type="datetimeFigureOut">
              <a:rPr lang="fr-FR" smtClean="0"/>
              <a:t>15/12/2017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9C0450-1ACA-4170-90B3-6366FDC4C827}" type="slidenum">
              <a:rPr lang="fr-FR" smtClean="0"/>
              <a:t>‹N°›</a:t>
            </a:fld>
            <a:endParaRPr lang="fr-FR"/>
          </a:p>
        </p:txBody>
      </p:sp>
    </p:spTree>
    <p:extLst>
      <p:ext uri="{BB962C8B-B14F-4D97-AF65-F5344CB8AC3E}">
        <p14:creationId xmlns:p14="http://schemas.microsoft.com/office/powerpoint/2010/main" val="1281613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169912D-AF2A-44A4-BF28-3BB8FE383A3A}" type="datetimeFigureOut">
              <a:rPr lang="fr-FR" smtClean="0"/>
              <a:t>15/12/2017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9C0450-1ACA-4170-90B3-6366FDC4C827}" type="slidenum">
              <a:rPr lang="fr-FR" smtClean="0"/>
              <a:t>‹N°›</a:t>
            </a:fld>
            <a:endParaRPr lang="fr-FR"/>
          </a:p>
        </p:txBody>
      </p:sp>
    </p:spTree>
    <p:extLst>
      <p:ext uri="{BB962C8B-B14F-4D97-AF65-F5344CB8AC3E}">
        <p14:creationId xmlns:p14="http://schemas.microsoft.com/office/powerpoint/2010/main" val="658152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169912D-AF2A-44A4-BF28-3BB8FE383A3A}" type="datetimeFigureOut">
              <a:rPr lang="fr-FR" smtClean="0"/>
              <a:t>15/12/2017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89C0450-1ACA-4170-90B3-6366FDC4C827}" type="slidenum">
              <a:rPr lang="fr-FR" smtClean="0"/>
              <a:t>‹N°›</a:t>
            </a:fld>
            <a:endParaRPr lang="fr-FR"/>
          </a:p>
        </p:txBody>
      </p:sp>
    </p:spTree>
    <p:extLst>
      <p:ext uri="{BB962C8B-B14F-4D97-AF65-F5344CB8AC3E}">
        <p14:creationId xmlns:p14="http://schemas.microsoft.com/office/powerpoint/2010/main" val="613247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169912D-AF2A-44A4-BF28-3BB8FE383A3A}" type="datetimeFigureOut">
              <a:rPr lang="fr-FR" smtClean="0"/>
              <a:t>15/12/2017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89C0450-1ACA-4170-90B3-6366FDC4C827}" type="slidenum">
              <a:rPr lang="fr-FR" smtClean="0"/>
              <a:t>‹N°›</a:t>
            </a:fld>
            <a:endParaRPr lang="fr-FR"/>
          </a:p>
        </p:txBody>
      </p:sp>
    </p:spTree>
    <p:extLst>
      <p:ext uri="{BB962C8B-B14F-4D97-AF65-F5344CB8AC3E}">
        <p14:creationId xmlns:p14="http://schemas.microsoft.com/office/powerpoint/2010/main" val="1964206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169912D-AF2A-44A4-BF28-3BB8FE383A3A}" type="datetimeFigureOut">
              <a:rPr lang="fr-FR" smtClean="0"/>
              <a:t>15/12/2017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89C0450-1ACA-4170-90B3-6366FDC4C827}" type="slidenum">
              <a:rPr lang="fr-FR" smtClean="0"/>
              <a:t>‹N°›</a:t>
            </a:fld>
            <a:endParaRPr lang="fr-FR"/>
          </a:p>
        </p:txBody>
      </p:sp>
    </p:spTree>
    <p:extLst>
      <p:ext uri="{BB962C8B-B14F-4D97-AF65-F5344CB8AC3E}">
        <p14:creationId xmlns:p14="http://schemas.microsoft.com/office/powerpoint/2010/main" val="645480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8169912D-AF2A-44A4-BF28-3BB8FE383A3A}" type="datetimeFigureOut">
              <a:rPr lang="fr-FR" smtClean="0"/>
              <a:t>15/12/2017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89C0450-1ACA-4170-90B3-6366FDC4C827}" type="slidenum">
              <a:rPr lang="fr-FR" smtClean="0"/>
              <a:t>‹N°›</a:t>
            </a:fld>
            <a:endParaRPr lang="fr-FR"/>
          </a:p>
        </p:txBody>
      </p:sp>
    </p:spTree>
    <p:extLst>
      <p:ext uri="{BB962C8B-B14F-4D97-AF65-F5344CB8AC3E}">
        <p14:creationId xmlns:p14="http://schemas.microsoft.com/office/powerpoint/2010/main" val="2318381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169912D-AF2A-44A4-BF28-3BB8FE383A3A}" type="datetimeFigureOut">
              <a:rPr lang="fr-FR" smtClean="0"/>
              <a:t>15/12/2017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89C0450-1ACA-4170-90B3-6366FDC4C827}" type="slidenum">
              <a:rPr lang="fr-FR" smtClean="0"/>
              <a:t>‹N°›</a:t>
            </a:fld>
            <a:endParaRPr lang="fr-FR"/>
          </a:p>
        </p:txBody>
      </p:sp>
    </p:spTree>
    <p:extLst>
      <p:ext uri="{BB962C8B-B14F-4D97-AF65-F5344CB8AC3E}">
        <p14:creationId xmlns:p14="http://schemas.microsoft.com/office/powerpoint/2010/main" val="2123285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169912D-AF2A-44A4-BF28-3BB8FE383A3A}" type="datetimeFigureOut">
              <a:rPr lang="fr-FR" smtClean="0"/>
              <a:t>15/12/2017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89C0450-1ACA-4170-90B3-6366FDC4C827}" type="slidenum">
              <a:rPr lang="fr-FR" smtClean="0"/>
              <a:t>‹N°›</a:t>
            </a:fld>
            <a:endParaRPr lang="fr-FR"/>
          </a:p>
        </p:txBody>
      </p:sp>
    </p:spTree>
    <p:extLst>
      <p:ext uri="{BB962C8B-B14F-4D97-AF65-F5344CB8AC3E}">
        <p14:creationId xmlns:p14="http://schemas.microsoft.com/office/powerpoint/2010/main" val="2753374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169912D-AF2A-44A4-BF28-3BB8FE383A3A}" type="datetimeFigureOut">
              <a:rPr lang="fr-FR" smtClean="0"/>
              <a:t>15/12/2017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89C0450-1ACA-4170-90B3-6366FDC4C827}" type="slidenum">
              <a:rPr lang="fr-FR" smtClean="0"/>
              <a:t>‹N°›</a:t>
            </a:fld>
            <a:endParaRPr lang="fr-FR"/>
          </a:p>
        </p:txBody>
      </p:sp>
    </p:spTree>
    <p:extLst>
      <p:ext uri="{BB962C8B-B14F-4D97-AF65-F5344CB8AC3E}">
        <p14:creationId xmlns:p14="http://schemas.microsoft.com/office/powerpoint/2010/main" val="3618704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69912D-AF2A-44A4-BF28-3BB8FE383A3A}" type="datetimeFigureOut">
              <a:rPr lang="fr-FR" smtClean="0"/>
              <a:t>15/12/2017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9C0450-1ACA-4170-90B3-6366FDC4C827}" type="slidenum">
              <a:rPr lang="fr-FR" smtClean="0"/>
              <a:t>‹N°›</a:t>
            </a:fld>
            <a:endParaRPr lang="fr-FR"/>
          </a:p>
        </p:txBody>
      </p:sp>
    </p:spTree>
    <p:extLst>
      <p:ext uri="{BB962C8B-B14F-4D97-AF65-F5344CB8AC3E}">
        <p14:creationId xmlns:p14="http://schemas.microsoft.com/office/powerpoint/2010/main" val="61302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Le Prix Nobel du </a:t>
            </a:r>
            <a:r>
              <a:rPr lang="fr-FR" smtClean="0"/>
              <a:t>CICR en </a:t>
            </a:r>
            <a:r>
              <a:rPr lang="fr-FR" dirty="0" smtClean="0"/>
              <a:t>1917.</a:t>
            </a:r>
            <a:endParaRPr lang="fr-FR" dirty="0"/>
          </a:p>
        </p:txBody>
      </p:sp>
      <p:sp>
        <p:nvSpPr>
          <p:cNvPr id="3" name="Sous-titre 2"/>
          <p:cNvSpPr>
            <a:spLocks noGrp="1"/>
          </p:cNvSpPr>
          <p:nvPr>
            <p:ph type="subTitle" idx="1"/>
          </p:nvPr>
        </p:nvSpPr>
        <p:spPr/>
        <p:txBody>
          <a:bodyPr>
            <a:normAutofit/>
          </a:bodyPr>
          <a:lstStyle/>
          <a:p>
            <a:pPr algn="r"/>
            <a:r>
              <a:rPr lang="fr-FR" sz="2800" dirty="0" smtClean="0">
                <a:solidFill>
                  <a:schemeClr val="tx1"/>
                </a:solidFill>
              </a:rPr>
              <a:t>Michel STELLY</a:t>
            </a:r>
          </a:p>
          <a:p>
            <a:pPr algn="r"/>
            <a:r>
              <a:rPr lang="fr-FR" sz="2800" dirty="0" smtClean="0">
                <a:solidFill>
                  <a:schemeClr val="tx1"/>
                </a:solidFill>
              </a:rPr>
              <a:t>16/12/2017</a:t>
            </a:r>
            <a:endParaRPr lang="fr-FR" sz="2800" dirty="0">
              <a:solidFill>
                <a:schemeClr val="tx1"/>
              </a:solidFill>
            </a:endParaRPr>
          </a:p>
        </p:txBody>
      </p:sp>
    </p:spTree>
    <p:extLst>
      <p:ext uri="{BB962C8B-B14F-4D97-AF65-F5344CB8AC3E}">
        <p14:creationId xmlns:p14="http://schemas.microsoft.com/office/powerpoint/2010/main" val="15361197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CICR ou AIPG?</a:t>
            </a:r>
            <a:endParaRPr lang="fr-FR" dirty="0"/>
          </a:p>
        </p:txBody>
      </p:sp>
      <p:sp>
        <p:nvSpPr>
          <p:cNvPr id="3" name="Espace réservé du contenu 2"/>
          <p:cNvSpPr>
            <a:spLocks noGrp="1"/>
          </p:cNvSpPr>
          <p:nvPr>
            <p:ph idx="1"/>
          </p:nvPr>
        </p:nvSpPr>
        <p:spPr/>
        <p:txBody>
          <a:bodyPr/>
          <a:lstStyle/>
          <a:p>
            <a:r>
              <a:rPr lang="fr-FR" dirty="0" smtClean="0"/>
              <a:t>Décision interne:</a:t>
            </a:r>
          </a:p>
          <a:p>
            <a:pPr lvl="1"/>
            <a:r>
              <a:rPr lang="fr-FR" dirty="0" smtClean="0"/>
              <a:t>« La somme, donnée en grande partie en considération de l’Agence, servira en première ligne aux besoins de celle-ci » (18/12/1917)</a:t>
            </a:r>
            <a:endParaRPr lang="fr-FR" dirty="0"/>
          </a:p>
        </p:txBody>
      </p:sp>
    </p:spTree>
    <p:extLst>
      <p:ext uri="{BB962C8B-B14F-4D97-AF65-F5344CB8AC3E}">
        <p14:creationId xmlns:p14="http://schemas.microsoft.com/office/powerpoint/2010/main" val="3077538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Réception du Prix (2).</a:t>
            </a:r>
            <a:endParaRPr lang="fr-FR" dirty="0"/>
          </a:p>
        </p:txBody>
      </p:sp>
      <p:sp>
        <p:nvSpPr>
          <p:cNvPr id="3" name="Espace réservé du contenu 2"/>
          <p:cNvSpPr>
            <a:spLocks noGrp="1"/>
          </p:cNvSpPr>
          <p:nvPr>
            <p:ph idx="1"/>
          </p:nvPr>
        </p:nvSpPr>
        <p:spPr/>
        <p:txBody>
          <a:bodyPr/>
          <a:lstStyle/>
          <a:p>
            <a:r>
              <a:rPr lang="fr-FR" dirty="0" smtClean="0"/>
              <a:t>Somme encaissée: 197 500 francs suisses, (12/1917).</a:t>
            </a:r>
          </a:p>
          <a:p>
            <a:r>
              <a:rPr lang="fr-FR" dirty="0" smtClean="0"/>
              <a:t>Médaille d’or et </a:t>
            </a:r>
            <a:r>
              <a:rPr lang="fr-FR" smtClean="0"/>
              <a:t>diplôme reçus, </a:t>
            </a:r>
            <a:r>
              <a:rPr lang="fr-FR" dirty="0" smtClean="0"/>
              <a:t>(02/1918).</a:t>
            </a:r>
          </a:p>
          <a:p>
            <a:r>
              <a:rPr lang="fr-FR" dirty="0" smtClean="0"/>
              <a:t>Médaille d’or remise au Musée d’Art et d’Histoire de Genève.</a:t>
            </a:r>
          </a:p>
          <a:p>
            <a:r>
              <a:rPr lang="fr-FR" dirty="0" smtClean="0"/>
              <a:t>Copie de la médaille exposée dans un magasin.</a:t>
            </a:r>
          </a:p>
          <a:p>
            <a:pPr marL="0" indent="0">
              <a:buNone/>
            </a:pPr>
            <a:endParaRPr lang="fr-FR" dirty="0"/>
          </a:p>
        </p:txBody>
      </p:sp>
    </p:spTree>
    <p:extLst>
      <p:ext uri="{BB962C8B-B14F-4D97-AF65-F5344CB8AC3E}">
        <p14:creationId xmlns:p14="http://schemas.microsoft.com/office/powerpoint/2010/main" val="3948411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CICR en 1914.</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9 membres (grande bourgeoisie protestante genevoise).</a:t>
            </a:r>
          </a:p>
          <a:p>
            <a:r>
              <a:rPr lang="fr-FR" dirty="0" smtClean="0"/>
              <a:t>S’autofinance.</a:t>
            </a:r>
          </a:p>
          <a:p>
            <a:r>
              <a:rPr lang="fr-FR" dirty="0" smtClean="0"/>
              <a:t>Relations avec les diverses sociétés de la Croix-Rouge.</a:t>
            </a:r>
          </a:p>
          <a:p>
            <a:r>
              <a:rPr lang="fr-FR" dirty="0" smtClean="0"/>
              <a:t>Réfléchit aux améliorations possibles du droit de Genève.</a:t>
            </a:r>
          </a:p>
          <a:p>
            <a:r>
              <a:rPr lang="fr-FR" dirty="0" smtClean="0"/>
              <a:t>Suit  les progrès de la médecine militaire et des équipements sanitaires.</a:t>
            </a:r>
          </a:p>
          <a:p>
            <a:endParaRPr lang="fr-FR" dirty="0" smtClean="0"/>
          </a:p>
          <a:p>
            <a:endParaRPr lang="fr-FR" dirty="0"/>
          </a:p>
        </p:txBody>
      </p:sp>
    </p:spTree>
    <p:extLst>
      <p:ext uri="{BB962C8B-B14F-4D97-AF65-F5344CB8AC3E}">
        <p14:creationId xmlns:p14="http://schemas.microsoft.com/office/powerpoint/2010/main" val="2754069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CICR et AIPG.</a:t>
            </a:r>
            <a:endParaRPr lang="fr-FR" dirty="0"/>
          </a:p>
        </p:txBody>
      </p:sp>
      <p:sp>
        <p:nvSpPr>
          <p:cNvPr id="3" name="Espace réservé du contenu 2"/>
          <p:cNvSpPr>
            <a:spLocks noGrp="1"/>
          </p:cNvSpPr>
          <p:nvPr>
            <p:ph idx="1"/>
          </p:nvPr>
        </p:nvSpPr>
        <p:spPr/>
        <p:txBody>
          <a:bodyPr>
            <a:normAutofit fontScale="92500" lnSpcReduction="20000"/>
          </a:bodyPr>
          <a:lstStyle/>
          <a:p>
            <a:r>
              <a:rPr lang="fr-FR" dirty="0" smtClean="0"/>
              <a:t>Le CICR reçoit des demandes de nouvelles sur soldats prisonniers ou disparus.</a:t>
            </a:r>
          </a:p>
          <a:p>
            <a:r>
              <a:rPr lang="fr-FR" dirty="0" smtClean="0"/>
              <a:t>Nombre croissant de demandes.</a:t>
            </a:r>
          </a:p>
          <a:p>
            <a:r>
              <a:rPr lang="fr-FR" dirty="0" smtClean="0"/>
              <a:t>Création de l’Agence Internationale pour les Prisonniers de Guerre le 21/08/1914.</a:t>
            </a:r>
          </a:p>
          <a:p>
            <a:r>
              <a:rPr lang="fr-FR" dirty="0" smtClean="0"/>
              <a:t>D’abord pour soldats prisonniers blessés puis aussi valides.</a:t>
            </a:r>
          </a:p>
          <a:p>
            <a:r>
              <a:rPr lang="fr-FR" dirty="0" smtClean="0"/>
              <a:t>Extension aux civils (déportés, otages, populations occupées) le 16/09/1914.</a:t>
            </a:r>
          </a:p>
          <a:p>
            <a:r>
              <a:rPr lang="fr-FR" dirty="0" smtClean="0"/>
              <a:t>1 200 personnes fin 1914.</a:t>
            </a:r>
          </a:p>
          <a:p>
            <a:endParaRPr lang="fr-FR" dirty="0"/>
          </a:p>
        </p:txBody>
      </p:sp>
    </p:spTree>
    <p:extLst>
      <p:ext uri="{BB962C8B-B14F-4D97-AF65-F5344CB8AC3E}">
        <p14:creationId xmlns:p14="http://schemas.microsoft.com/office/powerpoint/2010/main" val="170222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Prix Nobel de la Paix.</a:t>
            </a:r>
            <a:endParaRPr lang="fr-FR" dirty="0"/>
          </a:p>
        </p:txBody>
      </p:sp>
      <p:sp>
        <p:nvSpPr>
          <p:cNvPr id="3" name="Espace réservé du contenu 2"/>
          <p:cNvSpPr>
            <a:spLocks noGrp="1"/>
          </p:cNvSpPr>
          <p:nvPr>
            <p:ph idx="1"/>
          </p:nvPr>
        </p:nvSpPr>
        <p:spPr/>
        <p:txBody>
          <a:bodyPr>
            <a:normAutofit fontScale="92500" lnSpcReduction="10000"/>
          </a:bodyPr>
          <a:lstStyle/>
          <a:p>
            <a:r>
              <a:rPr lang="en-US" dirty="0" smtClean="0"/>
              <a:t>To the person </a:t>
            </a:r>
            <a:r>
              <a:rPr lang="en-US" dirty="0"/>
              <a:t>who shall have done the most or the best work for fraternity between nations, for the abolition or reduction of standing armies and for the holding and promotion of peace congresses. </a:t>
            </a:r>
            <a:endParaRPr lang="en-US" dirty="0" smtClean="0"/>
          </a:p>
          <a:p>
            <a:r>
              <a:rPr lang="fr-FR" dirty="0"/>
              <a:t>A</a:t>
            </a:r>
            <a:r>
              <a:rPr lang="fr-FR" dirty="0" smtClean="0"/>
              <a:t> </a:t>
            </a:r>
            <a:r>
              <a:rPr lang="fr-FR" dirty="0"/>
              <a:t>la personnalité qui aura le plus ou le </a:t>
            </a:r>
            <a:r>
              <a:rPr lang="fr-FR" dirty="0" smtClean="0"/>
              <a:t>mieux</a:t>
            </a:r>
            <a:r>
              <a:rPr lang="fr-FR" dirty="0"/>
              <a:t> contribué au rapprochement des peuples, à la suppression ou à la réduction des armées permanentes, à la réunion ou à la propagation des congrès </a:t>
            </a:r>
            <a:r>
              <a:rPr lang="fr-FR" dirty="0" smtClean="0"/>
              <a:t>pacifistes.</a:t>
            </a:r>
            <a:endParaRPr lang="fr-FR" dirty="0"/>
          </a:p>
        </p:txBody>
      </p:sp>
    </p:spTree>
    <p:extLst>
      <p:ext uri="{BB962C8B-B14F-4D97-AF65-F5344CB8AC3E}">
        <p14:creationId xmlns:p14="http://schemas.microsoft.com/office/powerpoint/2010/main" val="2898760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Raison de l’attribution  du Prix.</a:t>
            </a:r>
            <a:endParaRPr lang="fr-FR" dirty="0"/>
          </a:p>
        </p:txBody>
      </p:sp>
      <p:pic>
        <p:nvPicPr>
          <p:cNvPr id="2050" name="Picture 2" descr="Emblem of the ICRC.sv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897063"/>
            <a:ext cx="714375" cy="8382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Drapeau de la Suis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897063"/>
            <a:ext cx="171450" cy="17145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1331640" y="2690336"/>
            <a:ext cx="7488832" cy="2246769"/>
          </a:xfrm>
          <a:prstGeom prst="rect">
            <a:avLst/>
          </a:prstGeom>
        </p:spPr>
        <p:txBody>
          <a:bodyPr wrap="square">
            <a:spAutoFit/>
          </a:bodyPr>
          <a:lstStyle/>
          <a:p>
            <a:r>
              <a:rPr lang="fr-FR" sz="2800" dirty="0" smtClean="0">
                <a:effectLst/>
              </a:rPr>
              <a:t>Pour l'entreprise de l'énorme tâche d'essayer de protéger les droits des nombreux prisonniers de guerre de tous les camps [</a:t>
            </a:r>
            <a:r>
              <a:rPr lang="fr-FR" sz="2800" i="1" dirty="0" smtClean="0">
                <a:effectLst/>
              </a:rPr>
              <a:t>de la Première Guerre mondiale</a:t>
            </a:r>
            <a:r>
              <a:rPr lang="fr-FR" sz="2800" dirty="0" smtClean="0">
                <a:effectLst/>
              </a:rPr>
              <a:t>], y compris leur droit d'établir des contacts avec leur famille</a:t>
            </a:r>
            <a:r>
              <a:rPr lang="fr-FR" sz="2800" baseline="30000" dirty="0" smtClean="0">
                <a:solidFill>
                  <a:srgbClr val="0B0080"/>
                </a:solidFill>
              </a:rPr>
              <a:t>.</a:t>
            </a:r>
            <a:endParaRPr lang="fr-FR" sz="2800" dirty="0">
              <a:effectLst/>
            </a:endParaRPr>
          </a:p>
        </p:txBody>
      </p:sp>
    </p:spTree>
    <p:extLst>
      <p:ext uri="{BB962C8B-B14F-4D97-AF65-F5344CB8AC3E}">
        <p14:creationId xmlns:p14="http://schemas.microsoft.com/office/powerpoint/2010/main" val="343808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prix.</a:t>
            </a:r>
            <a:endParaRPr lang="fr-FR" dirty="0"/>
          </a:p>
        </p:txBody>
      </p:sp>
      <p:sp>
        <p:nvSpPr>
          <p:cNvPr id="3" name="Espace réservé du contenu 2"/>
          <p:cNvSpPr>
            <a:spLocks noGrp="1"/>
          </p:cNvSpPr>
          <p:nvPr>
            <p:ph idx="1"/>
          </p:nvPr>
        </p:nvSpPr>
        <p:spPr/>
        <p:txBody>
          <a:bodyPr/>
          <a:lstStyle/>
          <a:p>
            <a:r>
              <a:rPr lang="fr-FR" dirty="0" smtClean="0"/>
              <a:t>135 000 couronnes,</a:t>
            </a:r>
          </a:p>
          <a:p>
            <a:r>
              <a:rPr lang="fr-FR" dirty="0" smtClean="0"/>
              <a:t>Une médaille.</a:t>
            </a:r>
          </a:p>
          <a:p>
            <a:r>
              <a:rPr lang="fr-FR" dirty="0" smtClean="0"/>
              <a:t>Un diplôme.</a:t>
            </a:r>
            <a:endParaRPr lang="fr-FR" dirty="0"/>
          </a:p>
        </p:txBody>
      </p:sp>
    </p:spTree>
    <p:extLst>
      <p:ext uri="{BB962C8B-B14F-4D97-AF65-F5344CB8AC3E}">
        <p14:creationId xmlns:p14="http://schemas.microsoft.com/office/powerpoint/2010/main" val="22669321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html2-f.scribdassets.com/8p5wqaplj465albu/images/3-970417f92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0688" y="-5139952"/>
            <a:ext cx="8181975" cy="11477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3049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Réception du Prix.</a:t>
            </a:r>
            <a:endParaRPr lang="fr-FR" dirty="0"/>
          </a:p>
        </p:txBody>
      </p:sp>
      <p:sp>
        <p:nvSpPr>
          <p:cNvPr id="3" name="Espace réservé du contenu 2"/>
          <p:cNvSpPr>
            <a:spLocks noGrp="1"/>
          </p:cNvSpPr>
          <p:nvPr>
            <p:ph idx="1"/>
          </p:nvPr>
        </p:nvSpPr>
        <p:spPr/>
        <p:txBody>
          <a:bodyPr/>
          <a:lstStyle/>
          <a:p>
            <a:r>
              <a:rPr lang="fr-FR" dirty="0" smtClean="0"/>
              <a:t>Réception le 10 décembre 1917.</a:t>
            </a:r>
          </a:p>
          <a:p>
            <a:r>
              <a:rPr lang="fr-FR" dirty="0" smtClean="0"/>
              <a:t>Pas de discours du récipiendaire </a:t>
            </a:r>
            <a:r>
              <a:rPr lang="fr-FR" i="1" dirty="0" smtClean="0"/>
              <a:t>(absent!).</a:t>
            </a:r>
          </a:p>
          <a:p>
            <a:r>
              <a:rPr lang="fr-FR" dirty="0" smtClean="0"/>
              <a:t>Un discours fait par le secrétaire du Comité Nobel sur les origines et le développement du CICR et de l’Agence pour les Prisonniers de Guerre qu’il a créée en 1914.</a:t>
            </a:r>
          </a:p>
        </p:txBody>
      </p:sp>
    </p:spTree>
    <p:extLst>
      <p:ext uri="{BB962C8B-B14F-4D97-AF65-F5344CB8AC3E}">
        <p14:creationId xmlns:p14="http://schemas.microsoft.com/office/powerpoint/2010/main" val="3941754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Pourquoi ces réticences?</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Prix pour un pacifiste ou un humanitaire?</a:t>
            </a:r>
          </a:p>
          <a:p>
            <a:pPr lvl="1"/>
            <a:r>
              <a:rPr lang="fr-FR" dirty="0" smtClean="0"/>
              <a:t>Le CICR a-t-il travaillé pour la paix? </a:t>
            </a:r>
          </a:p>
          <a:p>
            <a:pPr lvl="1"/>
            <a:r>
              <a:rPr lang="fr-FR" dirty="0" smtClean="0"/>
              <a:t>Le CICR dont les membres sont souvent issus de familles de tradition militaire, sont plutôt des humanitaires.</a:t>
            </a:r>
          </a:p>
          <a:p>
            <a:r>
              <a:rPr lang="fr-FR" dirty="0" smtClean="0"/>
              <a:t>Souvenir des discussions lors de l’attribution du prix à Henri DUNANT en 1901: il n’était plus président du CICR et s’était retiré.</a:t>
            </a:r>
          </a:p>
          <a:p>
            <a:r>
              <a:rPr lang="fr-FR" dirty="0" smtClean="0"/>
              <a:t>A qui a-t-il été attribué: CICR ou/et Agence pour les Prisonniers de Guerre?</a:t>
            </a:r>
            <a:endParaRPr lang="fr-FR" dirty="0"/>
          </a:p>
        </p:txBody>
      </p:sp>
    </p:spTree>
    <p:extLst>
      <p:ext uri="{BB962C8B-B14F-4D97-AF65-F5344CB8AC3E}">
        <p14:creationId xmlns:p14="http://schemas.microsoft.com/office/powerpoint/2010/main" val="349677989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TotalTime>
  <Words>382</Words>
  <Application>Microsoft Office PowerPoint</Application>
  <PresentationFormat>Affichage à l'écran (4:3)</PresentationFormat>
  <Paragraphs>43</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Le Prix Nobel du CICR en 1917.</vt:lpstr>
      <vt:lpstr>CICR en 1914.</vt:lpstr>
      <vt:lpstr>CICR et AIPG.</vt:lpstr>
      <vt:lpstr>Prix Nobel de la Paix.</vt:lpstr>
      <vt:lpstr>Raison de l’attribution  du Prix.</vt:lpstr>
      <vt:lpstr>Le prix.</vt:lpstr>
      <vt:lpstr>Présentation PowerPoint</vt:lpstr>
      <vt:lpstr>Réception du Prix.</vt:lpstr>
      <vt:lpstr>Pourquoi ces réticences?</vt:lpstr>
      <vt:lpstr>CICR ou AIPG?</vt:lpstr>
      <vt:lpstr>Réception du Prix (2).</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Prix Nobel du CICR</dc:title>
  <dc:creator>Michel</dc:creator>
  <cp:lastModifiedBy>Michel</cp:lastModifiedBy>
  <cp:revision>18</cp:revision>
  <dcterms:created xsi:type="dcterms:W3CDTF">2017-12-02T16:17:30Z</dcterms:created>
  <dcterms:modified xsi:type="dcterms:W3CDTF">2017-12-15T16:32:37Z</dcterms:modified>
</cp:coreProperties>
</file>