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23F2CC1-788E-4DE1-B56B-CFF1A4C55513}" type="datetimeFigureOut">
              <a:rPr lang="fr-FR" smtClean="0"/>
              <a:pPr/>
              <a:t>21/11/2017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5C2059-A01B-47C4-964F-5A8287171E68}"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3F2CC1-788E-4DE1-B56B-CFF1A4C55513}" type="datetimeFigureOut">
              <a:rPr lang="fr-FR" smtClean="0"/>
              <a:pPr/>
              <a:t>21/11/2017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5C2059-A01B-47C4-964F-5A8287171E68}"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3F2CC1-788E-4DE1-B56B-CFF1A4C55513}" type="datetimeFigureOut">
              <a:rPr lang="fr-FR" smtClean="0"/>
              <a:pPr/>
              <a:t>21/11/2017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5C2059-A01B-47C4-964F-5A8287171E68}"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3F2CC1-788E-4DE1-B56B-CFF1A4C55513}" type="datetimeFigureOut">
              <a:rPr lang="fr-FR" smtClean="0"/>
              <a:pPr/>
              <a:t>21/11/2017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5C2059-A01B-47C4-964F-5A8287171E68}"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23F2CC1-788E-4DE1-B56B-CFF1A4C55513}" type="datetimeFigureOut">
              <a:rPr lang="fr-FR" smtClean="0"/>
              <a:pPr/>
              <a:t>21/11/2017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5C2059-A01B-47C4-964F-5A8287171E68}"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23F2CC1-788E-4DE1-B56B-CFF1A4C55513}" type="datetimeFigureOut">
              <a:rPr lang="fr-FR" smtClean="0"/>
              <a:pPr/>
              <a:t>21/11/2017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A5C2059-A01B-47C4-964F-5A8287171E68}"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23F2CC1-788E-4DE1-B56B-CFF1A4C55513}" type="datetimeFigureOut">
              <a:rPr lang="fr-FR" smtClean="0"/>
              <a:pPr/>
              <a:t>21/11/2017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CA5C2059-A01B-47C4-964F-5A8287171E68}"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23F2CC1-788E-4DE1-B56B-CFF1A4C55513}" type="datetimeFigureOut">
              <a:rPr lang="fr-FR" smtClean="0"/>
              <a:pPr/>
              <a:t>21/11/2017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CA5C2059-A01B-47C4-964F-5A8287171E68}"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3F2CC1-788E-4DE1-B56B-CFF1A4C55513}" type="datetimeFigureOut">
              <a:rPr lang="fr-FR" smtClean="0"/>
              <a:pPr/>
              <a:t>21/11/2017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A5C2059-A01B-47C4-964F-5A8287171E68}"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23F2CC1-788E-4DE1-B56B-CFF1A4C55513}" type="datetimeFigureOut">
              <a:rPr lang="fr-FR" smtClean="0"/>
              <a:pPr/>
              <a:t>21/11/2017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A5C2059-A01B-47C4-964F-5A8287171E68}"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23F2CC1-788E-4DE1-B56B-CFF1A4C55513}" type="datetimeFigureOut">
              <a:rPr lang="fr-FR" smtClean="0"/>
              <a:pPr/>
              <a:t>21/11/2017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A5C2059-A01B-47C4-964F-5A8287171E68}"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F2CC1-788E-4DE1-B56B-CFF1A4C55513}" type="datetimeFigureOut">
              <a:rPr lang="fr-FR" smtClean="0"/>
              <a:pPr/>
              <a:t>21/11/2017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C2059-A01B-47C4-964F-5A8287171E68}"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12776"/>
            <a:ext cx="9144000" cy="3888432"/>
          </a:xfrm>
        </p:spPr>
        <p:txBody>
          <a:bodyPr>
            <a:normAutofit fontScale="90000"/>
          </a:bodyPr>
          <a:lstStyle/>
          <a:p>
            <a:r>
              <a:rPr lang="fr-FR" sz="3600" b="1" dirty="0" smtClean="0">
                <a:latin typeface="Comic Sans MS" pitchFamily="66" charset="0"/>
              </a:rPr>
              <a:t/>
            </a:r>
            <a:br>
              <a:rPr lang="fr-FR" sz="3600" b="1" dirty="0" smtClean="0">
                <a:latin typeface="Comic Sans MS" pitchFamily="66" charset="0"/>
              </a:rPr>
            </a:br>
            <a:r>
              <a:rPr lang="fr-FR" sz="3600" b="1" dirty="0" smtClean="0">
                <a:latin typeface="Comic Sans MS" pitchFamily="66" charset="0"/>
              </a:rPr>
              <a:t/>
            </a:r>
            <a:br>
              <a:rPr lang="fr-FR" sz="3600" b="1" dirty="0" smtClean="0">
                <a:latin typeface="Comic Sans MS" pitchFamily="66" charset="0"/>
              </a:rPr>
            </a:br>
            <a:r>
              <a:rPr lang="fr-FR" sz="3600" b="1" dirty="0" smtClean="0">
                <a:latin typeface="Comic Sans MS" pitchFamily="66" charset="0"/>
              </a:rPr>
              <a:t>MON BEAU-PÈRE</a:t>
            </a:r>
            <a:br>
              <a:rPr lang="fr-FR" sz="3600" b="1" dirty="0" smtClean="0">
                <a:latin typeface="Comic Sans MS" pitchFamily="66" charset="0"/>
              </a:rPr>
            </a:br>
            <a:r>
              <a:rPr lang="fr-FR" sz="3600" b="1" dirty="0" smtClean="0">
                <a:latin typeface="Comic Sans MS" pitchFamily="66" charset="0"/>
              </a:rPr>
              <a:t/>
            </a:r>
            <a:br>
              <a:rPr lang="fr-FR" sz="3600" b="1" dirty="0" smtClean="0">
                <a:latin typeface="Comic Sans MS" pitchFamily="66" charset="0"/>
              </a:rPr>
            </a:br>
            <a:r>
              <a:rPr lang="fr-FR" b="1" dirty="0" smtClean="0">
                <a:latin typeface="Comic Sans MS" pitchFamily="66" charset="0"/>
              </a:rPr>
              <a:t>JEAN-MARIE QUÉRÉ </a:t>
            </a:r>
            <a:br>
              <a:rPr lang="fr-FR" b="1" dirty="0" smtClean="0">
                <a:latin typeface="Comic Sans MS" pitchFamily="66" charset="0"/>
              </a:rPr>
            </a:br>
            <a:r>
              <a:rPr lang="fr-FR" sz="3600" b="1" dirty="0" smtClean="0">
                <a:latin typeface="Comic Sans MS" pitchFamily="66" charset="0"/>
              </a:rPr>
              <a:t/>
            </a:r>
            <a:br>
              <a:rPr lang="fr-FR" sz="3600" b="1" dirty="0" smtClean="0">
                <a:latin typeface="Comic Sans MS" pitchFamily="66" charset="0"/>
              </a:rPr>
            </a:br>
            <a:r>
              <a:rPr lang="fr-FR" sz="3600" b="1" dirty="0" smtClean="0">
                <a:latin typeface="Comic Sans MS" pitchFamily="66" charset="0"/>
              </a:rPr>
              <a:t>UN GRAND BLESSÉ DE GUERRE</a:t>
            </a:r>
            <a:br>
              <a:rPr lang="fr-FR" sz="3600" b="1" dirty="0" smtClean="0">
                <a:latin typeface="Comic Sans MS" pitchFamily="66" charset="0"/>
              </a:rPr>
            </a:br>
            <a:r>
              <a:rPr lang="fr-FR" b="1" dirty="0">
                <a:latin typeface="Comic Sans MS" pitchFamily="66" charset="0"/>
              </a:rPr>
              <a:t/>
            </a:r>
            <a:br>
              <a:rPr lang="fr-FR" b="1" dirty="0">
                <a:latin typeface="Comic Sans MS" pitchFamily="66" charset="0"/>
              </a:rPr>
            </a:br>
            <a:endParaRPr lang="fr-FR" b="1"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116632"/>
            <a:ext cx="8496944" cy="6463308"/>
          </a:xfrm>
          <a:prstGeom prst="rect">
            <a:avLst/>
          </a:prstGeom>
          <a:noFill/>
        </p:spPr>
        <p:txBody>
          <a:bodyPr wrap="square" rtlCol="0">
            <a:spAutoFit/>
          </a:bodyPr>
          <a:lstStyle/>
          <a:p>
            <a:r>
              <a:rPr lang="fr-FR" dirty="0" smtClean="0">
                <a:latin typeface="Comic Sans MS" pitchFamily="66" charset="0"/>
              </a:rPr>
              <a:t>Blessé par éclat d’obus le 05.10.1914, à </a:t>
            </a:r>
            <a:r>
              <a:rPr lang="fr-FR" dirty="0" err="1" smtClean="0">
                <a:latin typeface="Comic Sans MS" pitchFamily="66" charset="0"/>
              </a:rPr>
              <a:t>Ficheux</a:t>
            </a:r>
            <a:r>
              <a:rPr lang="fr-FR" dirty="0" smtClean="0">
                <a:latin typeface="Comic Sans MS" pitchFamily="66" charset="0"/>
              </a:rPr>
              <a:t> Pas-de-Calais.</a:t>
            </a:r>
          </a:p>
          <a:p>
            <a:r>
              <a:rPr lang="fr-FR" dirty="0" smtClean="0">
                <a:latin typeface="Comic Sans MS" pitchFamily="66" charset="0"/>
              </a:rPr>
              <a:t>	évacué sur ambulance, Hôpital maritime de Berck le 10.101914.</a:t>
            </a:r>
          </a:p>
          <a:p>
            <a:r>
              <a:rPr lang="fr-FR" dirty="0" smtClean="0">
                <a:latin typeface="Comic Sans MS" pitchFamily="66" charset="0"/>
              </a:rPr>
              <a:t>	Hôpital temporaire n° 45 </a:t>
            </a:r>
            <a:r>
              <a:rPr lang="fr-FR" dirty="0" err="1" smtClean="0">
                <a:latin typeface="Comic Sans MS" pitchFamily="66" charset="0"/>
              </a:rPr>
              <a:t>Hérouville</a:t>
            </a:r>
            <a:r>
              <a:rPr lang="fr-FR" dirty="0" smtClean="0">
                <a:latin typeface="Comic Sans MS" pitchFamily="66" charset="0"/>
              </a:rPr>
              <a:t> (Calvados) le 29.06.1915.</a:t>
            </a:r>
          </a:p>
          <a:p>
            <a:r>
              <a:rPr lang="fr-FR" dirty="0" smtClean="0">
                <a:latin typeface="Comic Sans MS" pitchFamily="66" charset="0"/>
              </a:rPr>
              <a:t>	Hôpital n° 4 de Rennes le 31.07.1915.</a:t>
            </a:r>
          </a:p>
          <a:p>
            <a:r>
              <a:rPr lang="fr-FR" dirty="0" smtClean="0">
                <a:latin typeface="Comic Sans MS" pitchFamily="66" charset="0"/>
              </a:rPr>
              <a:t>		 Ce qui suit a été copié sur la lettre testament.</a:t>
            </a:r>
          </a:p>
          <a:p>
            <a:r>
              <a:rPr lang="fr-FR" dirty="0" smtClean="0">
                <a:latin typeface="Comic Sans MS" pitchFamily="66" charset="0"/>
              </a:rPr>
              <a:t> - départ de Confolens (Charente) le 23 mars 1915 en convalescence de trois mois pour Goulven .</a:t>
            </a:r>
          </a:p>
          <a:p>
            <a:r>
              <a:rPr lang="fr-FR" dirty="0" smtClean="0">
                <a:latin typeface="Comic Sans MS" pitchFamily="66" charset="0"/>
              </a:rPr>
              <a:t>- départ au dépôt le 31 juin 1915.</a:t>
            </a:r>
          </a:p>
          <a:p>
            <a:r>
              <a:rPr lang="fr-FR" dirty="0" smtClean="0">
                <a:latin typeface="Comic Sans MS" pitchFamily="66" charset="0"/>
              </a:rPr>
              <a:t>- départ à Plestin-les-Grèves Le 7 juillet.</a:t>
            </a:r>
          </a:p>
          <a:p>
            <a:r>
              <a:rPr lang="fr-FR" dirty="0" smtClean="0">
                <a:latin typeface="Comic Sans MS" pitchFamily="66" charset="0"/>
              </a:rPr>
              <a:t>- départ le 31 juillet à Rennes hôpital </a:t>
            </a:r>
            <a:r>
              <a:rPr lang="fr-FR" dirty="0" err="1" smtClean="0">
                <a:latin typeface="Comic Sans MS" pitchFamily="66" charset="0"/>
              </a:rPr>
              <a:t>Vilin</a:t>
            </a:r>
            <a:r>
              <a:rPr lang="fr-FR" dirty="0" smtClean="0">
                <a:latin typeface="Comic Sans MS" pitchFamily="66" charset="0"/>
              </a:rPr>
              <a:t>.</a:t>
            </a:r>
          </a:p>
          <a:p>
            <a:r>
              <a:rPr lang="fr-FR" dirty="0" smtClean="0">
                <a:latin typeface="Comic Sans MS" pitchFamily="66" charset="0"/>
              </a:rPr>
              <a:t>- lettre testamentaire le 6 septembre 1915.</a:t>
            </a:r>
          </a:p>
          <a:p>
            <a:r>
              <a:rPr lang="fr-FR" dirty="0" smtClean="0">
                <a:latin typeface="Comic Sans MS" pitchFamily="66" charset="0"/>
              </a:rPr>
              <a:t>- opéré le 8 septembre du trépan par M. le chirurgien </a:t>
            </a:r>
            <a:r>
              <a:rPr lang="fr-FR" dirty="0" err="1" smtClean="0">
                <a:latin typeface="Comic Sans MS" pitchFamily="66" charset="0"/>
              </a:rPr>
              <a:t>Dujarrier</a:t>
            </a:r>
            <a:r>
              <a:rPr lang="fr-FR" dirty="0" smtClean="0">
                <a:latin typeface="Comic Sans MS" pitchFamily="66" charset="0"/>
              </a:rPr>
              <a:t>.</a:t>
            </a:r>
          </a:p>
          <a:p>
            <a:r>
              <a:rPr lang="fr-FR" dirty="0" smtClean="0">
                <a:latin typeface="Comic Sans MS" pitchFamily="66" charset="0"/>
              </a:rPr>
              <a:t>	Hôpital dépôt des convalescents n° 83 de Rennes le 21.01.1916.</a:t>
            </a:r>
          </a:p>
          <a:p>
            <a:r>
              <a:rPr lang="fr-FR" dirty="0" smtClean="0">
                <a:latin typeface="Comic Sans MS" pitchFamily="66" charset="0"/>
              </a:rPr>
              <a:t>	Hôpital dépôt des convalescents de Guingamp le 27.01.1916</a:t>
            </a:r>
          </a:p>
          <a:p>
            <a:endParaRPr lang="fr-FR" dirty="0" smtClean="0">
              <a:latin typeface="Comic Sans MS" pitchFamily="66" charset="0"/>
            </a:endParaRPr>
          </a:p>
          <a:p>
            <a:r>
              <a:rPr lang="fr-FR" dirty="0" smtClean="0">
                <a:latin typeface="Comic Sans MS" pitchFamily="66" charset="0"/>
              </a:rPr>
              <a:t>	Proposé pour la réforme n° 1 avec gratification renouvelable 3e. catégorie par la commission. de réforme de Guingamp du 06.04.1916 pour fracture de l’os frontal région gauche par éclat d’</a:t>
            </a:r>
            <a:r>
              <a:rPr lang="fr-FR" dirty="0" err="1" smtClean="0">
                <a:latin typeface="Comic Sans MS" pitchFamily="66" charset="0"/>
              </a:rPr>
              <a:t>obu</a:t>
            </a:r>
            <a:r>
              <a:rPr lang="fr-FR" dirty="0" smtClean="0">
                <a:latin typeface="Comic Sans MS" pitchFamily="66" charset="0"/>
              </a:rPr>
              <a:t> trépanation </a:t>
            </a:r>
            <a:r>
              <a:rPr lang="fr-FR" dirty="0" err="1" smtClean="0">
                <a:latin typeface="Comic Sans MS" pitchFamily="66" charset="0"/>
              </a:rPr>
              <a:t>céphalgus</a:t>
            </a:r>
            <a:r>
              <a:rPr lang="fr-FR" dirty="0" smtClean="0">
                <a:latin typeface="Comic Sans MS" pitchFamily="66" charset="0"/>
              </a:rPr>
              <a:t> et vertiges persistants. </a:t>
            </a:r>
          </a:p>
          <a:p>
            <a:endParaRPr lang="fr-FR" dirty="0" smtClean="0">
              <a:latin typeface="Comic Sans MS" pitchFamily="66" charset="0"/>
            </a:endParaRPr>
          </a:p>
          <a:p>
            <a:pPr algn="just"/>
            <a:r>
              <a:rPr lang="fr-FR" dirty="0" smtClean="0">
                <a:latin typeface="Comic Sans MS" pitchFamily="66" charset="0"/>
              </a:rPr>
              <a:t>	Renvoyé dans ses foyers et placé dans la position de congé en instance de réforme le 07.04.1916.</a:t>
            </a:r>
          </a:p>
          <a:p>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rio Quéré.jpg"/>
          <p:cNvPicPr>
            <a:picLocks noChangeAspect="1"/>
          </p:cNvPicPr>
          <p:nvPr/>
        </p:nvPicPr>
        <p:blipFill>
          <a:blip r:embed="rId2" cstate="print"/>
          <a:stretch>
            <a:fillRect/>
          </a:stretch>
        </p:blipFill>
        <p:spPr>
          <a:xfrm>
            <a:off x="611560" y="332656"/>
            <a:ext cx="3781044" cy="5399532"/>
          </a:xfrm>
          <a:prstGeom prst="rect">
            <a:avLst/>
          </a:prstGeom>
        </p:spPr>
      </p:pic>
      <p:sp>
        <p:nvSpPr>
          <p:cNvPr id="5" name="ZoneTexte 4"/>
          <p:cNvSpPr txBox="1"/>
          <p:nvPr/>
        </p:nvSpPr>
        <p:spPr>
          <a:xfrm>
            <a:off x="251520" y="5733256"/>
            <a:ext cx="4392488" cy="830997"/>
          </a:xfrm>
          <a:prstGeom prst="rect">
            <a:avLst/>
          </a:prstGeom>
          <a:noFill/>
        </p:spPr>
        <p:txBody>
          <a:bodyPr wrap="square" rtlCol="0">
            <a:spAutoFit/>
          </a:bodyPr>
          <a:lstStyle/>
          <a:p>
            <a:pPr algn="ctr"/>
            <a:r>
              <a:rPr lang="fr-FR" sz="2400" dirty="0" smtClean="0">
                <a:latin typeface="Comic Sans MS" pitchFamily="66" charset="0"/>
              </a:rPr>
              <a:t>J-M. </a:t>
            </a:r>
            <a:r>
              <a:rPr lang="fr-FR" sz="2400" dirty="0" err="1" smtClean="0">
                <a:latin typeface="Comic Sans MS" pitchFamily="66" charset="0"/>
              </a:rPr>
              <a:t>Quéré</a:t>
            </a:r>
            <a:r>
              <a:rPr lang="fr-FR" sz="2400" dirty="0" smtClean="0">
                <a:latin typeface="Comic Sans MS" pitchFamily="66" charset="0"/>
              </a:rPr>
              <a:t> avec sa sœur </a:t>
            </a:r>
          </a:p>
          <a:p>
            <a:pPr algn="ctr"/>
            <a:r>
              <a:rPr lang="fr-FR" sz="2400" dirty="0" smtClean="0">
                <a:latin typeface="Comic Sans MS" pitchFamily="66" charset="0"/>
              </a:rPr>
              <a:t>et son frère marin d’état</a:t>
            </a:r>
            <a:endParaRPr lang="fr-FR" sz="2400" dirty="0">
              <a:latin typeface="Comic Sans MS" pitchFamily="66" charset="0"/>
            </a:endParaRPr>
          </a:p>
        </p:txBody>
      </p:sp>
      <p:sp>
        <p:nvSpPr>
          <p:cNvPr id="6" name="ZoneTexte 5"/>
          <p:cNvSpPr txBox="1"/>
          <p:nvPr/>
        </p:nvSpPr>
        <p:spPr>
          <a:xfrm>
            <a:off x="4572000" y="332656"/>
            <a:ext cx="4464496" cy="6647974"/>
          </a:xfrm>
          <a:prstGeom prst="rect">
            <a:avLst/>
          </a:prstGeom>
          <a:noFill/>
        </p:spPr>
        <p:txBody>
          <a:bodyPr wrap="square" rtlCol="0">
            <a:spAutoFit/>
          </a:bodyPr>
          <a:lstStyle/>
          <a:p>
            <a:r>
              <a:rPr lang="fr-FR" dirty="0" smtClean="0"/>
              <a:t>Admis à la réforme n°1 avec gratification renouvelable par Dion. Mel. du 19.06.1916  C </a:t>
            </a:r>
            <a:r>
              <a:rPr lang="fr-FR" dirty="0" err="1" smtClean="0"/>
              <a:t>dnels</a:t>
            </a:r>
            <a:r>
              <a:rPr lang="fr-FR" dirty="0" smtClean="0"/>
              <a:t>. </a:t>
            </a:r>
            <a:r>
              <a:rPr lang="fr-FR" dirty="0" err="1" smtClean="0"/>
              <a:t>Mells</a:t>
            </a:r>
            <a:r>
              <a:rPr lang="fr-FR" dirty="0" smtClean="0"/>
              <a:t>. du 24.06.1916 n°. 09674 / 4 / S G P.</a:t>
            </a:r>
          </a:p>
          <a:p>
            <a:endParaRPr lang="fr-FR" dirty="0" smtClean="0"/>
          </a:p>
          <a:p>
            <a:r>
              <a:rPr lang="fr-FR" dirty="0" smtClean="0"/>
              <a:t>	Rayé des contrôles le 25.06.1916. Déjà réformé définitif n° 1 10) 65% 2°) 20° / 0+ 5°) </a:t>
            </a:r>
            <a:r>
              <a:rPr lang="fr-FR" dirty="0" err="1" smtClean="0"/>
              <a:t>infr</a:t>
            </a:r>
            <a:r>
              <a:rPr lang="fr-FR" dirty="0" smtClean="0"/>
              <a:t>. à 10..., les trois imputables soit 75 % permanent par la </a:t>
            </a:r>
            <a:r>
              <a:rPr lang="fr-FR" dirty="0" err="1" smtClean="0"/>
              <a:t>comon</a:t>
            </a:r>
            <a:r>
              <a:rPr lang="fr-FR" dirty="0" smtClean="0"/>
              <a:t>. de réforme de Brest du 23.11.1938 pour :</a:t>
            </a:r>
          </a:p>
          <a:p>
            <a:r>
              <a:rPr lang="fr-FR" dirty="0" smtClean="0"/>
              <a:t>- 1°) brèche frontale gauche de 3mm. sur 5mm. prothèse plaque d’aluminium.</a:t>
            </a:r>
          </a:p>
          <a:p>
            <a:r>
              <a:rPr lang="fr-FR" dirty="0" smtClean="0"/>
              <a:t>- 2°) troubles subjectifs céphalées, vertiges, insomnie et troubles de la mémoire.</a:t>
            </a:r>
          </a:p>
          <a:p>
            <a:r>
              <a:rPr lang="fr-FR" dirty="0" smtClean="0"/>
              <a:t>- 3°) défiguration.</a:t>
            </a:r>
          </a:p>
          <a:p>
            <a:r>
              <a:rPr lang="fr-FR" dirty="0" smtClean="0"/>
              <a:t>	Notification de rejet de pension en ce qui concerne l’augmentation de pension ne peut que bénéficier de la pension de 75% déjà concédé .</a:t>
            </a:r>
          </a:p>
          <a:p>
            <a:endParaRPr lang="fr-FR" dirty="0" smtClean="0"/>
          </a:p>
          <a:p>
            <a:r>
              <a:rPr lang="fr-FR" sz="2400" dirty="0" smtClean="0"/>
              <a:t>Dégagé de toutes obligations militaires le </a:t>
            </a:r>
            <a:r>
              <a:rPr lang="fr-FR" sz="2400" b="1" dirty="0" smtClean="0"/>
              <a:t>15.10.1941</a:t>
            </a:r>
            <a:r>
              <a:rPr lang="fr-FR" dirty="0" smtClean="0"/>
              <a:t>.</a:t>
            </a: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188640"/>
            <a:ext cx="8928992" cy="5970865"/>
          </a:xfrm>
          <a:prstGeom prst="rect">
            <a:avLst/>
          </a:prstGeom>
          <a:noFill/>
        </p:spPr>
        <p:txBody>
          <a:bodyPr wrap="square" rtlCol="0">
            <a:spAutoFit/>
          </a:bodyPr>
          <a:lstStyle/>
          <a:p>
            <a:r>
              <a:rPr lang="fr-FR" sz="2000" dirty="0" smtClean="0">
                <a:latin typeface="Comic Sans MS" pitchFamily="66" charset="0"/>
              </a:rPr>
              <a:t>Après 1960 :</a:t>
            </a:r>
          </a:p>
          <a:p>
            <a:pPr algn="just"/>
            <a:r>
              <a:rPr lang="fr-FR" sz="2000" dirty="0" smtClean="0">
                <a:latin typeface="Comic Sans MS" pitchFamily="66" charset="0"/>
              </a:rPr>
              <a:t>	</a:t>
            </a:r>
            <a:r>
              <a:rPr lang="fr-FR" sz="1900" dirty="0" smtClean="0">
                <a:latin typeface="Comic Sans MS" pitchFamily="66" charset="0"/>
              </a:rPr>
              <a:t>D.O.M. PD 100% + 17 </a:t>
            </a:r>
            <a:r>
              <a:rPr lang="fr-FR" sz="1900" dirty="0" err="1" smtClean="0">
                <a:latin typeface="Comic Sans MS" pitchFamily="66" charset="0"/>
              </a:rPr>
              <a:t>degès</a:t>
            </a:r>
            <a:r>
              <a:rPr lang="fr-FR" sz="1900" dirty="0" smtClean="0">
                <a:latin typeface="Comic Sans MS" pitchFamily="66" charset="0"/>
              </a:rPr>
              <a:t> </a:t>
            </a:r>
            <a:r>
              <a:rPr lang="fr-FR" sz="1900" dirty="0" err="1" smtClean="0">
                <a:latin typeface="Comic Sans MS" pitchFamily="66" charset="0"/>
              </a:rPr>
              <a:t>agg</a:t>
            </a:r>
            <a:r>
              <a:rPr lang="fr-FR" sz="1900" dirty="0" smtClean="0">
                <a:latin typeface="Comic Sans MS" pitchFamily="66" charset="0"/>
              </a:rPr>
              <a:t>. art. 29 + art. 36 et droit 2 ° cat. des blessés </a:t>
            </a:r>
            <a:r>
              <a:rPr lang="fr-FR" sz="1900" dirty="0" err="1" smtClean="0">
                <a:latin typeface="Comic Sans MS" pitchFamily="66" charset="0"/>
              </a:rPr>
              <a:t>craniens</a:t>
            </a:r>
            <a:r>
              <a:rPr lang="fr-FR" sz="1900" dirty="0" smtClean="0">
                <a:latin typeface="Comic Sans MS" pitchFamily="66" charset="0"/>
              </a:rPr>
              <a:t> pour :</a:t>
            </a:r>
          </a:p>
          <a:p>
            <a:pPr algn="just"/>
            <a:r>
              <a:rPr lang="fr-FR" sz="1900" dirty="0" smtClean="0">
                <a:latin typeface="Comic Sans MS" pitchFamily="66" charset="0"/>
              </a:rPr>
              <a:t>- 1°) épilepsie constatée </a:t>
            </a:r>
            <a:r>
              <a:rPr lang="fr-FR" sz="1900" dirty="0" err="1" smtClean="0">
                <a:latin typeface="Comic Sans MS" pitchFamily="66" charset="0"/>
              </a:rPr>
              <a:t>médicalemnt</a:t>
            </a:r>
            <a:r>
              <a:rPr lang="fr-FR" sz="1900" dirty="0" smtClean="0">
                <a:latin typeface="Comic Sans MS" pitchFamily="66" charset="0"/>
              </a:rPr>
              <a:t> une à deux crises par mois en relation avec la brèche pariétale.</a:t>
            </a:r>
          </a:p>
          <a:p>
            <a:pPr algn="just"/>
            <a:r>
              <a:rPr lang="fr-FR" sz="1900" dirty="0" smtClean="0">
                <a:latin typeface="Comic Sans MS" pitchFamily="66" charset="0"/>
              </a:rPr>
              <a:t>- 2°) défiguration minime.</a:t>
            </a:r>
          </a:p>
          <a:p>
            <a:pPr algn="just"/>
            <a:r>
              <a:rPr lang="fr-FR" sz="1900" dirty="0" smtClean="0">
                <a:latin typeface="Comic Sans MS" pitchFamily="66" charset="0"/>
              </a:rPr>
              <a:t>- 3°) brèche </a:t>
            </a:r>
            <a:r>
              <a:rPr lang="fr-FR" sz="1900" dirty="0" err="1" smtClean="0">
                <a:latin typeface="Comic Sans MS" pitchFamily="66" charset="0"/>
              </a:rPr>
              <a:t>frontable</a:t>
            </a:r>
            <a:r>
              <a:rPr lang="fr-FR" sz="1900" dirty="0" smtClean="0">
                <a:latin typeface="Comic Sans MS" pitchFamily="66" charset="0"/>
              </a:rPr>
              <a:t> gauche appareillée avec une plaque d’aluminium </a:t>
            </a:r>
            <a:r>
              <a:rPr lang="fr-FR" sz="1900" dirty="0" err="1" smtClean="0">
                <a:latin typeface="Comic Sans MS" pitchFamily="66" charset="0"/>
              </a:rPr>
              <a:t>dimenssions</a:t>
            </a:r>
            <a:r>
              <a:rPr lang="fr-FR" sz="1900" dirty="0" smtClean="0">
                <a:latin typeface="Comic Sans MS" pitchFamily="66" charset="0"/>
              </a:rPr>
              <a:t> 6x4mm.</a:t>
            </a:r>
          </a:p>
          <a:p>
            <a:pPr algn="just"/>
            <a:r>
              <a:rPr lang="fr-FR" sz="1900" dirty="0" smtClean="0">
                <a:latin typeface="Comic Sans MS" pitchFamily="66" charset="0"/>
              </a:rPr>
              <a:t>- 4°) éclats métalliques </a:t>
            </a:r>
            <a:r>
              <a:rPr lang="fr-FR" sz="1900" dirty="0" err="1" smtClean="0">
                <a:latin typeface="Comic Sans MS" pitchFamily="66" charset="0"/>
              </a:rPr>
              <a:t>intra-craniens</a:t>
            </a:r>
            <a:r>
              <a:rPr lang="fr-FR" sz="1900" dirty="0" smtClean="0">
                <a:latin typeface="Comic Sans MS" pitchFamily="66" charset="0"/>
              </a:rPr>
              <a:t> localisés en région </a:t>
            </a:r>
            <a:r>
              <a:rPr lang="fr-FR" sz="1900" dirty="0" err="1" smtClean="0">
                <a:latin typeface="Comic Sans MS" pitchFamily="66" charset="0"/>
              </a:rPr>
              <a:t>frantale</a:t>
            </a:r>
            <a:r>
              <a:rPr lang="fr-FR" sz="1900" dirty="0" smtClean="0">
                <a:latin typeface="Comic Sans MS" pitchFamily="66" charset="0"/>
              </a:rPr>
              <a:t> gauche un éclat gros comme un pois entouré de nombreux petits éclats du volume d’une tête d’épingle.</a:t>
            </a:r>
          </a:p>
          <a:p>
            <a:pPr algn="just"/>
            <a:r>
              <a:rPr lang="fr-FR" sz="1900" dirty="0" smtClean="0">
                <a:latin typeface="Comic Sans MS" pitchFamily="66" charset="0"/>
              </a:rPr>
              <a:t>- 5°) </a:t>
            </a:r>
            <a:r>
              <a:rPr lang="fr-FR" sz="1900" dirty="0" err="1" smtClean="0">
                <a:latin typeface="Comic Sans MS" pitchFamily="66" charset="0"/>
              </a:rPr>
              <a:t>hemiparésie</a:t>
            </a:r>
            <a:r>
              <a:rPr lang="fr-FR" sz="1900" dirty="0" smtClean="0">
                <a:latin typeface="Comic Sans MS" pitchFamily="66" charset="0"/>
              </a:rPr>
              <a:t> droite membre supérieur, parésie de tout le membre et en particulier préhension, amyotrophie du membre signe de </a:t>
            </a:r>
            <a:r>
              <a:rPr lang="fr-FR" sz="1900" dirty="0" err="1" smtClean="0">
                <a:latin typeface="Comic Sans MS" pitchFamily="66" charset="0"/>
              </a:rPr>
              <a:t>Rossohimo</a:t>
            </a:r>
            <a:r>
              <a:rPr lang="fr-FR" sz="1900" dirty="0" smtClean="0">
                <a:latin typeface="Comic Sans MS" pitchFamily="66" charset="0"/>
              </a:rPr>
              <a:t> palmaire.</a:t>
            </a:r>
          </a:p>
          <a:p>
            <a:pPr algn="just"/>
            <a:r>
              <a:rPr lang="fr-FR" sz="1900" dirty="0" smtClean="0">
                <a:latin typeface="Comic Sans MS" pitchFamily="66" charset="0"/>
              </a:rPr>
              <a:t>- 6°) hémiparésie droite membre inférieur, signe de Barré, fatigabilité rapide à la marche.</a:t>
            </a:r>
          </a:p>
          <a:p>
            <a:pPr algn="just"/>
            <a:r>
              <a:rPr lang="fr-FR" sz="1900" dirty="0" smtClean="0">
                <a:latin typeface="Comic Sans MS" pitchFamily="66" charset="0"/>
              </a:rPr>
              <a:t>- 7°) syndrome subjectif des blessés du crane céphalées vertiges, étourdissements, insomnies.</a:t>
            </a:r>
          </a:p>
          <a:p>
            <a:pPr algn="just"/>
            <a:r>
              <a:rPr lang="fr-FR" sz="1900" dirty="0" smtClean="0">
                <a:latin typeface="Comic Sans MS" pitchFamily="66" charset="0"/>
              </a:rPr>
              <a:t>- 8°) cardiopathie invoquée aucun trouble fonctionnel de l’avis même du malade, pouls à 78, bruits du cœur normaux à part un dédoublement intermittent du B 2, cœur </a:t>
            </a:r>
            <a:r>
              <a:rPr lang="fr-FR" sz="1900" dirty="0" err="1" smtClean="0">
                <a:latin typeface="Comic Sans MS" pitchFamily="66" charset="0"/>
              </a:rPr>
              <a:t>radiologiment</a:t>
            </a:r>
            <a:r>
              <a:rPr lang="fr-FR" sz="1900" dirty="0" smtClean="0">
                <a:latin typeface="Comic Sans MS" pitchFamily="66" charset="0"/>
              </a:rPr>
              <a:t> et </a:t>
            </a:r>
            <a:r>
              <a:rPr lang="fr-FR" sz="1900" dirty="0" err="1" smtClean="0">
                <a:latin typeface="Comic Sans MS" pitchFamily="66" charset="0"/>
              </a:rPr>
              <a:t>électrocardiologiquement</a:t>
            </a:r>
            <a:r>
              <a:rPr lang="fr-FR" sz="1900" dirty="0" smtClean="0">
                <a:latin typeface="Comic Sans MS" pitchFamily="66" charset="0"/>
              </a:rPr>
              <a:t> normal.</a:t>
            </a:r>
            <a:endParaRPr lang="fr-FR" sz="1900"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476672"/>
            <a:ext cx="8352928" cy="369332"/>
          </a:xfrm>
          <a:prstGeom prst="rect">
            <a:avLst/>
          </a:prstGeom>
          <a:noFill/>
        </p:spPr>
        <p:txBody>
          <a:bodyPr wrap="square" rtlCol="0">
            <a:spAutoFit/>
          </a:bodyPr>
          <a:lstStyle/>
          <a:p>
            <a:r>
              <a:rPr lang="fr-FR" dirty="0" smtClean="0"/>
              <a:t>Un prêt et la pension aidant, il achète en 1923 la ferme que louaient ses parents</a:t>
            </a:r>
            <a:endParaRPr lang="fr-FR" dirty="0"/>
          </a:p>
        </p:txBody>
      </p:sp>
      <p:pic>
        <p:nvPicPr>
          <p:cNvPr id="5" name="Image 4" descr="Kerbrat 1958.jpg"/>
          <p:cNvPicPr>
            <a:picLocks noChangeAspect="1"/>
          </p:cNvPicPr>
          <p:nvPr/>
        </p:nvPicPr>
        <p:blipFill>
          <a:blip r:embed="rId2" cstate="print"/>
          <a:stretch>
            <a:fillRect/>
          </a:stretch>
        </p:blipFill>
        <p:spPr>
          <a:xfrm>
            <a:off x="323528" y="836712"/>
            <a:ext cx="5624175" cy="4392488"/>
          </a:xfrm>
          <a:prstGeom prst="rect">
            <a:avLst/>
          </a:prstGeom>
        </p:spPr>
      </p:pic>
      <p:pic>
        <p:nvPicPr>
          <p:cNvPr id="6" name="Image 5" descr="J.M.Quéré fermier.PNG"/>
          <p:cNvPicPr>
            <a:picLocks noChangeAspect="1"/>
          </p:cNvPicPr>
          <p:nvPr/>
        </p:nvPicPr>
        <p:blipFill>
          <a:blip r:embed="rId3" cstate="print"/>
          <a:stretch>
            <a:fillRect/>
          </a:stretch>
        </p:blipFill>
        <p:spPr>
          <a:xfrm>
            <a:off x="5724128" y="1052736"/>
            <a:ext cx="3054435" cy="3280979"/>
          </a:xfrm>
          <a:prstGeom prst="rect">
            <a:avLst/>
          </a:prstGeom>
        </p:spPr>
      </p:pic>
      <p:pic>
        <p:nvPicPr>
          <p:cNvPr id="7" name="Image 6" descr="kerbrat gite.jpg"/>
          <p:cNvPicPr>
            <a:picLocks noChangeAspect="1"/>
          </p:cNvPicPr>
          <p:nvPr/>
        </p:nvPicPr>
        <p:blipFill>
          <a:blip r:embed="rId4" cstate="print"/>
          <a:stretch>
            <a:fillRect/>
          </a:stretch>
        </p:blipFill>
        <p:spPr>
          <a:xfrm>
            <a:off x="5364088" y="4293096"/>
            <a:ext cx="3382761" cy="225970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332656"/>
            <a:ext cx="4248472" cy="5078313"/>
          </a:xfrm>
          <a:prstGeom prst="rect">
            <a:avLst/>
          </a:prstGeom>
          <a:noFill/>
        </p:spPr>
        <p:txBody>
          <a:bodyPr wrap="square" rtlCol="0">
            <a:spAutoFit/>
          </a:bodyPr>
          <a:lstStyle/>
          <a:p>
            <a:r>
              <a:rPr lang="fr-FR" dirty="0" smtClean="0"/>
              <a:t>Médaille militaire le 1er juin 1916.</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lgn="r"/>
            <a:r>
              <a:rPr lang="fr-FR" dirty="0" smtClean="0"/>
              <a:t>Nommé chevalier de la Légion d’Honneur par décret du 3 janvier 1959.</a:t>
            </a:r>
            <a:endParaRPr lang="fr-FR" dirty="0"/>
          </a:p>
        </p:txBody>
      </p:sp>
      <p:pic>
        <p:nvPicPr>
          <p:cNvPr id="5" name="Image 4" descr="remise légion d'H..jpg"/>
          <p:cNvPicPr>
            <a:picLocks noChangeAspect="1"/>
          </p:cNvPicPr>
          <p:nvPr/>
        </p:nvPicPr>
        <p:blipFill>
          <a:blip r:embed="rId2" cstate="print"/>
          <a:stretch>
            <a:fillRect/>
          </a:stretch>
        </p:blipFill>
        <p:spPr>
          <a:xfrm>
            <a:off x="4716015" y="260648"/>
            <a:ext cx="4048545" cy="59766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7504" y="476672"/>
            <a:ext cx="8928992" cy="2308324"/>
          </a:xfrm>
          <a:prstGeom prst="rect">
            <a:avLst/>
          </a:prstGeom>
          <a:noFill/>
        </p:spPr>
        <p:txBody>
          <a:bodyPr wrap="square" rtlCol="0">
            <a:spAutoFit/>
          </a:bodyPr>
          <a:lstStyle/>
          <a:p>
            <a:pPr algn="just"/>
            <a:r>
              <a:rPr lang="fr-FR" sz="2400" dirty="0" smtClean="0">
                <a:latin typeface="Comic Sans MS" pitchFamily="66" charset="0"/>
              </a:rPr>
              <a:t>	Avec ces éclats qui côtoyaient le cerveau, sa vie fut obsédée par la mort. C’est pour cela qu’à quarante ans il n’était pas marié. Mais puisqu’il vivait encore il décide de chercher une femme. C’est au moment des foins qu’il jette son dévolu sur une voisine de prairie qui faisait aussi les foins</a:t>
            </a:r>
            <a:r>
              <a:rPr lang="fr-FR" dirty="0" smtClean="0"/>
              <a:t>.</a:t>
            </a:r>
          </a:p>
          <a:p>
            <a:pPr algn="ctr"/>
            <a:r>
              <a:rPr lang="fr-FR" sz="2400" dirty="0" smtClean="0">
                <a:latin typeface="Comic Sans MS" pitchFamily="66" charset="0"/>
              </a:rPr>
              <a:t>Le 20 mars 1933, c’est le mariage</a:t>
            </a:r>
            <a:endParaRPr lang="fr-FR" sz="2400" dirty="0">
              <a:latin typeface="Comic Sans MS" pitchFamily="66" charset="0"/>
            </a:endParaRPr>
          </a:p>
        </p:txBody>
      </p:sp>
      <p:pic>
        <p:nvPicPr>
          <p:cNvPr id="6" name="Image 5" descr="QUÉRABAL.JPG"/>
          <p:cNvPicPr>
            <a:picLocks noChangeAspect="1"/>
          </p:cNvPicPr>
          <p:nvPr/>
        </p:nvPicPr>
        <p:blipFill>
          <a:blip r:embed="rId2" cstate="print"/>
          <a:stretch>
            <a:fillRect/>
          </a:stretch>
        </p:blipFill>
        <p:spPr>
          <a:xfrm>
            <a:off x="323528" y="2780928"/>
            <a:ext cx="2320147" cy="3840080"/>
          </a:xfrm>
          <a:prstGeom prst="rect">
            <a:avLst/>
          </a:prstGeom>
        </p:spPr>
      </p:pic>
      <p:pic>
        <p:nvPicPr>
          <p:cNvPr id="7" name="Image 6" descr="mariage Abalain.jpg"/>
          <p:cNvPicPr>
            <a:picLocks noChangeAspect="1"/>
          </p:cNvPicPr>
          <p:nvPr/>
        </p:nvPicPr>
        <p:blipFill>
          <a:blip r:embed="rId3" cstate="print"/>
          <a:stretch>
            <a:fillRect/>
          </a:stretch>
        </p:blipFill>
        <p:spPr>
          <a:xfrm>
            <a:off x="2915816" y="2701870"/>
            <a:ext cx="5701246" cy="398691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88640"/>
            <a:ext cx="8640960" cy="1938992"/>
          </a:xfrm>
          <a:prstGeom prst="rect">
            <a:avLst/>
          </a:prstGeom>
          <a:noFill/>
        </p:spPr>
        <p:txBody>
          <a:bodyPr wrap="square" rtlCol="0">
            <a:spAutoFit/>
          </a:bodyPr>
          <a:lstStyle/>
          <a:p>
            <a:r>
              <a:rPr lang="fr-FR" sz="2400" dirty="0" smtClean="0">
                <a:latin typeface="Comic Sans MS" pitchFamily="66" charset="0"/>
              </a:rPr>
              <a:t>De cette union naîtront 3 enfants. Il disait toujours</a:t>
            </a:r>
          </a:p>
          <a:p>
            <a:r>
              <a:rPr lang="fr-FR" sz="2400" dirty="0" smtClean="0">
                <a:latin typeface="Comic Sans MS" pitchFamily="66" charset="0"/>
              </a:rPr>
              <a:t>	« je ne verrais pas grandir mes enfants»</a:t>
            </a:r>
          </a:p>
          <a:p>
            <a:pPr algn="ctr"/>
            <a:r>
              <a:rPr lang="fr-FR" sz="2400" dirty="0" smtClean="0">
                <a:latin typeface="Comic Sans MS" pitchFamily="66" charset="0"/>
              </a:rPr>
              <a:t>C’est entouré de ses petits enfants, </a:t>
            </a:r>
          </a:p>
          <a:p>
            <a:pPr algn="ctr"/>
            <a:r>
              <a:rPr lang="fr-FR" sz="2400" dirty="0" smtClean="0">
                <a:latin typeface="Comic Sans MS" pitchFamily="66" charset="0"/>
              </a:rPr>
              <a:t>Que Jean-Marie, mon beau-père,</a:t>
            </a:r>
          </a:p>
          <a:p>
            <a:pPr algn="ctr"/>
            <a:r>
              <a:rPr lang="fr-FR" sz="2400" dirty="0" smtClean="0">
                <a:latin typeface="Comic Sans MS" pitchFamily="66" charset="0"/>
              </a:rPr>
              <a:t>fini sa vie à Goulven le 8 avril 1970 à 78 ans.</a:t>
            </a:r>
            <a:endParaRPr lang="fr-FR" sz="2400" dirty="0">
              <a:latin typeface="Comic Sans MS" pitchFamily="66" charset="0"/>
            </a:endParaRPr>
          </a:p>
        </p:txBody>
      </p:sp>
      <p:pic>
        <p:nvPicPr>
          <p:cNvPr id="5" name="Image 4" descr="les petits enfants.jpg"/>
          <p:cNvPicPr>
            <a:picLocks noChangeAspect="1"/>
          </p:cNvPicPr>
          <p:nvPr/>
        </p:nvPicPr>
        <p:blipFill>
          <a:blip r:embed="rId2" cstate="print"/>
          <a:stretch>
            <a:fillRect/>
          </a:stretch>
        </p:blipFill>
        <p:spPr>
          <a:xfrm>
            <a:off x="2123728" y="2132856"/>
            <a:ext cx="4716681" cy="4607443"/>
          </a:xfrm>
          <a:prstGeom prst="rect">
            <a:avLst/>
          </a:prstGeom>
        </p:spPr>
      </p:pic>
      <p:sp>
        <p:nvSpPr>
          <p:cNvPr id="6" name="ZoneTexte 5"/>
          <p:cNvSpPr txBox="1"/>
          <p:nvPr/>
        </p:nvSpPr>
        <p:spPr>
          <a:xfrm>
            <a:off x="7236296" y="6021288"/>
            <a:ext cx="1656184" cy="584775"/>
          </a:xfrm>
          <a:prstGeom prst="rect">
            <a:avLst/>
          </a:prstGeom>
          <a:noFill/>
        </p:spPr>
        <p:txBody>
          <a:bodyPr wrap="square" rtlCol="0">
            <a:spAutoFit/>
          </a:bodyPr>
          <a:lstStyle/>
          <a:p>
            <a:pPr algn="ctr"/>
            <a:r>
              <a:rPr lang="fr-FR" dirty="0" smtClean="0"/>
              <a:t>Albert THIRY </a:t>
            </a:r>
          </a:p>
          <a:p>
            <a:pPr algn="ctr"/>
            <a:r>
              <a:rPr lang="fr-FR" sz="1400" dirty="0" smtClean="0"/>
              <a:t>nov. 2017</a:t>
            </a:r>
            <a:endParaRPr lang="fr-FR"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52736"/>
            <a:ext cx="8229600" cy="2160240"/>
          </a:xfrm>
        </p:spPr>
        <p:txBody>
          <a:bodyPr>
            <a:normAutofit/>
          </a:bodyPr>
          <a:lstStyle/>
          <a:p>
            <a:r>
              <a:rPr lang="fr-FR" dirty="0" smtClean="0"/>
              <a:t>Jean Marie QUÉRÉ</a:t>
            </a:r>
            <a:br>
              <a:rPr lang="fr-FR" dirty="0" smtClean="0"/>
            </a:br>
            <a:r>
              <a:rPr lang="fr-FR" sz="2800" dirty="0" smtClean="0"/>
              <a:t>né le 26 décembre 1892 à Goulven (29)</a:t>
            </a:r>
            <a:br>
              <a:rPr lang="fr-FR" sz="2800" dirty="0" smtClean="0"/>
            </a:br>
            <a:r>
              <a:rPr lang="fr-FR" sz="2800" dirty="0" smtClean="0"/>
              <a:t>décédé à Goulven 8 avril 1970</a:t>
            </a:r>
            <a:endParaRPr lang="fr-FR" sz="2800" dirty="0"/>
          </a:p>
        </p:txBody>
      </p:sp>
      <p:pic>
        <p:nvPicPr>
          <p:cNvPr id="4" name="Image 3" descr="MIKIG.JPG"/>
          <p:cNvPicPr>
            <a:picLocks noChangeAspect="1"/>
          </p:cNvPicPr>
          <p:nvPr/>
        </p:nvPicPr>
        <p:blipFill>
          <a:blip r:embed="rId2" cstate="print"/>
          <a:stretch>
            <a:fillRect/>
          </a:stretch>
        </p:blipFill>
        <p:spPr>
          <a:xfrm>
            <a:off x="3419872" y="3068960"/>
            <a:ext cx="2332602" cy="32678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ascicule Quéré.jpg"/>
          <p:cNvPicPr>
            <a:picLocks noChangeAspect="1"/>
          </p:cNvPicPr>
          <p:nvPr/>
        </p:nvPicPr>
        <p:blipFill>
          <a:blip r:embed="rId2" cstate="print"/>
          <a:stretch>
            <a:fillRect/>
          </a:stretch>
        </p:blipFill>
        <p:spPr>
          <a:xfrm>
            <a:off x="395536" y="764704"/>
            <a:ext cx="8136904" cy="5663528"/>
          </a:xfrm>
          <a:prstGeom prst="rect">
            <a:avLst/>
          </a:prstGeom>
        </p:spPr>
      </p:pic>
      <p:sp>
        <p:nvSpPr>
          <p:cNvPr id="5" name="ZoneTexte 4"/>
          <p:cNvSpPr txBox="1"/>
          <p:nvPr/>
        </p:nvSpPr>
        <p:spPr>
          <a:xfrm>
            <a:off x="395536" y="332656"/>
            <a:ext cx="8064896" cy="461665"/>
          </a:xfrm>
          <a:prstGeom prst="rect">
            <a:avLst/>
          </a:prstGeom>
          <a:noFill/>
        </p:spPr>
        <p:txBody>
          <a:bodyPr wrap="square" rtlCol="0">
            <a:spAutoFit/>
          </a:bodyPr>
          <a:lstStyle/>
          <a:p>
            <a:r>
              <a:rPr lang="fr-FR" sz="2400" dirty="0" smtClean="0"/>
              <a:t>Registre des matricules de Brest année 1912 n° 1762 page 358</a:t>
            </a: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48eRI-87.jpg"/>
          <p:cNvPicPr>
            <a:picLocks noChangeAspect="1"/>
          </p:cNvPicPr>
          <p:nvPr/>
        </p:nvPicPr>
        <p:blipFill>
          <a:blip r:embed="rId2" cstate="print"/>
          <a:stretch>
            <a:fillRect/>
          </a:stretch>
        </p:blipFill>
        <p:spPr>
          <a:xfrm>
            <a:off x="251520" y="260647"/>
            <a:ext cx="5040560" cy="3226641"/>
          </a:xfrm>
          <a:prstGeom prst="rect">
            <a:avLst/>
          </a:prstGeom>
        </p:spPr>
      </p:pic>
      <p:sp>
        <p:nvSpPr>
          <p:cNvPr id="5" name="ZoneTexte 4"/>
          <p:cNvSpPr txBox="1"/>
          <p:nvPr/>
        </p:nvSpPr>
        <p:spPr>
          <a:xfrm>
            <a:off x="5364088" y="188640"/>
            <a:ext cx="3779912" cy="6740307"/>
          </a:xfrm>
          <a:prstGeom prst="rect">
            <a:avLst/>
          </a:prstGeom>
          <a:noFill/>
        </p:spPr>
        <p:txBody>
          <a:bodyPr wrap="square" rtlCol="0">
            <a:spAutoFit/>
          </a:bodyPr>
          <a:lstStyle/>
          <a:p>
            <a:r>
              <a:rPr lang="fr-FR" sz="2400" dirty="0" smtClean="0"/>
              <a:t>Conseil de révision,</a:t>
            </a:r>
          </a:p>
          <a:p>
            <a:r>
              <a:rPr lang="fr-FR" sz="2400" dirty="0" smtClean="0"/>
              <a:t> inscrit sous le n° 170 du canton de Lesneven, classé dans la 5e partie de la liste en 1913.</a:t>
            </a:r>
          </a:p>
          <a:p>
            <a:r>
              <a:rPr lang="fr-FR" sz="2400" dirty="0"/>
              <a:t>	</a:t>
            </a:r>
            <a:r>
              <a:rPr lang="fr-FR" sz="2400" dirty="0" smtClean="0"/>
              <a:t>Ajourné art. 18.</a:t>
            </a:r>
          </a:p>
          <a:p>
            <a:r>
              <a:rPr lang="fr-FR" sz="2400" dirty="0" smtClean="0"/>
              <a:t>Bon pour le service armé par la séance extraordinaire du 1er septembre 1913. Incorporé au 48e Régit. d’infanterie à Guingamp le 10 octobre 1913 (matricule 4671).</a:t>
            </a:r>
          </a:p>
          <a:p>
            <a:r>
              <a:rPr lang="fr-FR" sz="2400" dirty="0"/>
              <a:t>	</a:t>
            </a:r>
            <a:r>
              <a:rPr lang="fr-FR" sz="2400" dirty="0" smtClean="0"/>
              <a:t>Arrivé au corps... soldat de 2e classe le dit jour.</a:t>
            </a:r>
          </a:p>
          <a:p>
            <a:r>
              <a:rPr lang="fr-FR" sz="2400" dirty="0" smtClean="0"/>
              <a:t> Services comptant </a:t>
            </a:r>
          </a:p>
          <a:p>
            <a:r>
              <a:rPr lang="fr-FR" sz="2400" dirty="0" smtClean="0"/>
              <a:t>du 01.10.1913.</a:t>
            </a:r>
            <a:endParaRPr lang="fr-FR" sz="2400" dirty="0"/>
          </a:p>
        </p:txBody>
      </p:sp>
      <p:pic>
        <p:nvPicPr>
          <p:cNvPr id="6" name="Image 5" descr="Caserne_du_48e_R.I.jpg"/>
          <p:cNvPicPr>
            <a:picLocks noChangeAspect="1"/>
          </p:cNvPicPr>
          <p:nvPr/>
        </p:nvPicPr>
        <p:blipFill>
          <a:blip r:embed="rId3" cstate="print"/>
          <a:stretch>
            <a:fillRect/>
          </a:stretch>
        </p:blipFill>
        <p:spPr>
          <a:xfrm>
            <a:off x="251520" y="3501008"/>
            <a:ext cx="4896544" cy="32219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J M Quéré Guinganp1912.jpg"/>
          <p:cNvPicPr>
            <a:picLocks noChangeAspect="1"/>
          </p:cNvPicPr>
          <p:nvPr/>
        </p:nvPicPr>
        <p:blipFill>
          <a:blip r:embed="rId2" cstate="print"/>
          <a:stretch>
            <a:fillRect/>
          </a:stretch>
        </p:blipFill>
        <p:spPr>
          <a:xfrm>
            <a:off x="179512" y="116632"/>
            <a:ext cx="5256584" cy="3192497"/>
          </a:xfrm>
          <a:prstGeom prst="rect">
            <a:avLst/>
          </a:prstGeom>
        </p:spPr>
      </p:pic>
      <p:pic>
        <p:nvPicPr>
          <p:cNvPr id="5" name="Image 4" descr="vimag3.jpg"/>
          <p:cNvPicPr>
            <a:picLocks noChangeAspect="1"/>
          </p:cNvPicPr>
          <p:nvPr/>
        </p:nvPicPr>
        <p:blipFill>
          <a:blip r:embed="rId3" cstate="print"/>
          <a:stretch>
            <a:fillRect/>
          </a:stretch>
        </p:blipFill>
        <p:spPr>
          <a:xfrm>
            <a:off x="179512" y="3284984"/>
            <a:ext cx="5328592" cy="3456432"/>
          </a:xfrm>
          <a:prstGeom prst="rect">
            <a:avLst/>
          </a:prstGeom>
        </p:spPr>
      </p:pic>
      <p:sp>
        <p:nvSpPr>
          <p:cNvPr id="6" name="ZoneTexte 5"/>
          <p:cNvSpPr txBox="1"/>
          <p:nvPr/>
        </p:nvSpPr>
        <p:spPr>
          <a:xfrm>
            <a:off x="5436096" y="332656"/>
            <a:ext cx="3707904" cy="1569660"/>
          </a:xfrm>
          <a:prstGeom prst="rect">
            <a:avLst/>
          </a:prstGeom>
          <a:noFill/>
        </p:spPr>
        <p:txBody>
          <a:bodyPr wrap="square" rtlCol="0">
            <a:spAutoFit/>
          </a:bodyPr>
          <a:lstStyle/>
          <a:p>
            <a:pPr algn="ctr"/>
            <a:r>
              <a:rPr lang="fr-FR" sz="2400" dirty="0" smtClean="0"/>
              <a:t>Guingamp</a:t>
            </a:r>
          </a:p>
          <a:p>
            <a:pPr algn="ctr"/>
            <a:r>
              <a:rPr lang="fr-FR" sz="2400" dirty="0" smtClean="0"/>
              <a:t>1</a:t>
            </a:r>
            <a:r>
              <a:rPr lang="fr-FR" sz="2400" baseline="30000" dirty="0" smtClean="0"/>
              <a:t>er</a:t>
            </a:r>
            <a:r>
              <a:rPr lang="fr-FR" sz="2400" dirty="0" smtClean="0"/>
              <a:t> à gauche</a:t>
            </a:r>
          </a:p>
          <a:p>
            <a:pPr algn="ctr"/>
            <a:r>
              <a:rPr lang="fr-FR" sz="2400" dirty="0" smtClean="0"/>
              <a:t>J-M. QUÉRÉ</a:t>
            </a:r>
          </a:p>
          <a:p>
            <a:pPr algn="ctr"/>
            <a:r>
              <a:rPr lang="fr-FR" sz="2400" dirty="0" smtClean="0"/>
              <a:t>faisant ses classes </a:t>
            </a:r>
            <a:endParaRPr lang="fr-FR" sz="2400" dirty="0"/>
          </a:p>
        </p:txBody>
      </p:sp>
      <p:sp>
        <p:nvSpPr>
          <p:cNvPr id="7" name="ZoneTexte 6"/>
          <p:cNvSpPr txBox="1"/>
          <p:nvPr/>
        </p:nvSpPr>
        <p:spPr>
          <a:xfrm>
            <a:off x="5652120" y="3789040"/>
            <a:ext cx="3384376" cy="1938992"/>
          </a:xfrm>
          <a:prstGeom prst="rect">
            <a:avLst/>
          </a:prstGeom>
          <a:noFill/>
        </p:spPr>
        <p:txBody>
          <a:bodyPr wrap="square" rtlCol="0">
            <a:spAutoFit/>
          </a:bodyPr>
          <a:lstStyle/>
          <a:p>
            <a:pPr algn="ctr"/>
            <a:r>
              <a:rPr lang="fr-FR" sz="2400" dirty="0" smtClean="0"/>
              <a:t>Le 48è de Guingamp arrivant</a:t>
            </a:r>
          </a:p>
          <a:p>
            <a:pPr algn="ctr"/>
            <a:r>
              <a:rPr lang="fr-FR" sz="2400" dirty="0" smtClean="0"/>
              <a:t>à Saint-Michel-en-Grève</a:t>
            </a:r>
          </a:p>
          <a:p>
            <a:pPr algn="ctr"/>
            <a:r>
              <a:rPr lang="fr-FR" sz="2400" dirty="0" smtClean="0"/>
              <a:t>pour s’entraîner à tirer</a:t>
            </a:r>
          </a:p>
          <a:p>
            <a:pPr algn="ctr"/>
            <a:r>
              <a:rPr lang="fr-FR" sz="2400" dirty="0" smtClean="0"/>
              <a:t>sur la plage</a:t>
            </a:r>
            <a:endParaRPr lang="fr-F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1196752"/>
            <a:ext cx="7992888" cy="5539978"/>
          </a:xfrm>
          <a:prstGeom prst="rect">
            <a:avLst/>
          </a:prstGeom>
          <a:noFill/>
        </p:spPr>
        <p:txBody>
          <a:bodyPr wrap="square" rtlCol="0">
            <a:spAutoFit/>
          </a:bodyPr>
          <a:lstStyle/>
          <a:p>
            <a:pPr algn="just"/>
            <a:r>
              <a:rPr lang="fr-FR" sz="2400" dirty="0" smtClean="0">
                <a:latin typeface="Comic Sans MS" pitchFamily="66" charset="0"/>
              </a:rPr>
              <a:t>	Le 2 août 1914, sous le coup de la lâche agression allemande, la France devait prendre les armes pour se défendre. Le 48e d'infanterie se mobilise à Guingamp. Il était pour les 4/5e composé de Bretons. </a:t>
            </a:r>
          </a:p>
          <a:p>
            <a:pPr algn="just"/>
            <a:r>
              <a:rPr lang="fr-FR" sz="2400" dirty="0" smtClean="0">
                <a:latin typeface="Comic Sans MS" pitchFamily="66" charset="0"/>
              </a:rPr>
              <a:t>	</a:t>
            </a:r>
          </a:p>
          <a:p>
            <a:pPr algn="just"/>
            <a:r>
              <a:rPr lang="fr-FR" sz="2400" dirty="0" smtClean="0">
                <a:latin typeface="Comic Sans MS" pitchFamily="66" charset="0"/>
              </a:rPr>
              <a:t>Le 5 août, dans la journée, le 48e s'embarque à Guingamp, Il fait partie du 10e corps d'armée, 19e division, 37e brigade. </a:t>
            </a:r>
          </a:p>
          <a:p>
            <a:pPr algn="just"/>
            <a:r>
              <a:rPr lang="fr-FR" sz="2400" dirty="0" smtClean="0">
                <a:latin typeface="Comic Sans MS" pitchFamily="66" charset="0"/>
              </a:rPr>
              <a:t>	</a:t>
            </a:r>
          </a:p>
          <a:p>
            <a:pPr algn="just"/>
            <a:r>
              <a:rPr lang="fr-FR" sz="2400" dirty="0" smtClean="0">
                <a:latin typeface="Comic Sans MS" pitchFamily="66" charset="0"/>
              </a:rPr>
              <a:t>Le 7 août, il débarque à Vouziers. Il marche à l'ennemi, direction Namur. </a:t>
            </a:r>
          </a:p>
          <a:p>
            <a:pPr algn="just"/>
            <a:endParaRPr lang="fr-FR" sz="2400" dirty="0" smtClean="0">
              <a:latin typeface="Comic Sans MS" pitchFamily="66" charset="0"/>
            </a:endParaRPr>
          </a:p>
          <a:p>
            <a:pPr algn="just"/>
            <a:endParaRPr lang="fr-FR" sz="2400" dirty="0" smtClean="0">
              <a:latin typeface="Comic Sans MS" pitchFamily="66" charset="0"/>
            </a:endParaRP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04664"/>
            <a:ext cx="5256584" cy="3046988"/>
          </a:xfrm>
          <a:prstGeom prst="rect">
            <a:avLst/>
          </a:prstGeom>
          <a:noFill/>
        </p:spPr>
        <p:txBody>
          <a:bodyPr wrap="square" rtlCol="0">
            <a:spAutoFit/>
          </a:bodyPr>
          <a:lstStyle/>
          <a:p>
            <a:pPr algn="just"/>
            <a:r>
              <a:rPr lang="fr-FR" sz="2400" dirty="0" smtClean="0">
                <a:latin typeface="Comic Sans MS" pitchFamily="66" charset="0"/>
              </a:rPr>
              <a:t>Le 29, au matin, le 48è atteignit </a:t>
            </a:r>
            <a:r>
              <a:rPr lang="fr-FR" sz="2400" dirty="0" err="1" smtClean="0">
                <a:latin typeface="Comic Sans MS" pitchFamily="66" charset="0"/>
              </a:rPr>
              <a:t>Lemé</a:t>
            </a:r>
            <a:r>
              <a:rPr lang="fr-FR" sz="2400" dirty="0" smtClean="0">
                <a:latin typeface="Comic Sans MS" pitchFamily="66" charset="0"/>
              </a:rPr>
              <a:t>. Là, il faut arrêter l'ennemi. La 19e division fait volte-face. Le 48e est jeté sur lui entre </a:t>
            </a:r>
            <a:r>
              <a:rPr lang="fr-FR" sz="2400" dirty="0" err="1" smtClean="0">
                <a:latin typeface="Comic Sans MS" pitchFamily="66" charset="0"/>
              </a:rPr>
              <a:t>Lemé</a:t>
            </a:r>
            <a:r>
              <a:rPr lang="fr-FR" sz="2400" dirty="0" smtClean="0">
                <a:latin typeface="Comic Sans MS" pitchFamily="66" charset="0"/>
              </a:rPr>
              <a:t> et Sains-Richaumont (10 kilomètres de Vervins). Combat vif et rapide, d'un engagement soudain au corps à corps presque immédiat. </a:t>
            </a:r>
          </a:p>
        </p:txBody>
      </p:sp>
      <p:pic>
        <p:nvPicPr>
          <p:cNvPr id="5" name="Image 4" descr="French_bayonet_charge.jpg"/>
          <p:cNvPicPr>
            <a:picLocks noChangeAspect="1"/>
          </p:cNvPicPr>
          <p:nvPr/>
        </p:nvPicPr>
        <p:blipFill>
          <a:blip r:embed="rId2" cstate="print"/>
          <a:stretch>
            <a:fillRect/>
          </a:stretch>
        </p:blipFill>
        <p:spPr>
          <a:xfrm>
            <a:off x="539552" y="3861048"/>
            <a:ext cx="4752528" cy="2466721"/>
          </a:xfrm>
          <a:prstGeom prst="rect">
            <a:avLst/>
          </a:prstGeom>
        </p:spPr>
      </p:pic>
      <p:sp>
        <p:nvSpPr>
          <p:cNvPr id="6" name="ZoneTexte 5"/>
          <p:cNvSpPr txBox="1"/>
          <p:nvPr/>
        </p:nvSpPr>
        <p:spPr>
          <a:xfrm>
            <a:off x="5724128" y="3501008"/>
            <a:ext cx="3312368" cy="2308324"/>
          </a:xfrm>
          <a:prstGeom prst="rect">
            <a:avLst/>
          </a:prstGeom>
          <a:noFill/>
        </p:spPr>
        <p:txBody>
          <a:bodyPr wrap="square" rtlCol="0">
            <a:spAutoFit/>
          </a:bodyPr>
          <a:lstStyle/>
          <a:p>
            <a:r>
              <a:rPr lang="fr-FR" sz="2400" dirty="0" smtClean="0">
                <a:latin typeface="Comic Sans MS" pitchFamily="66" charset="0"/>
              </a:rPr>
              <a:t>17 officiers et 500 hommes tués ou blessés; mais l'ennemi les paie chèrement.</a:t>
            </a:r>
          </a:p>
          <a:p>
            <a:r>
              <a:rPr lang="fr-FR" sz="2400" dirty="0" smtClean="0">
                <a:latin typeface="Comic Sans MS" pitchFamily="66" charset="0"/>
              </a:rPr>
              <a:t>	La retraite est ordonnée</a:t>
            </a:r>
            <a:endParaRPr lang="fr-FR" dirty="0"/>
          </a:p>
        </p:txBody>
      </p:sp>
      <p:sp>
        <p:nvSpPr>
          <p:cNvPr id="7" name="ZoneTexte 6"/>
          <p:cNvSpPr txBox="1"/>
          <p:nvPr/>
        </p:nvSpPr>
        <p:spPr>
          <a:xfrm>
            <a:off x="755576" y="5877272"/>
            <a:ext cx="2880320" cy="461665"/>
          </a:xfrm>
          <a:prstGeom prst="rect">
            <a:avLst/>
          </a:prstGeom>
          <a:noFill/>
        </p:spPr>
        <p:txBody>
          <a:bodyPr wrap="square" rtlCol="0">
            <a:spAutoFit/>
          </a:bodyPr>
          <a:lstStyle/>
          <a:p>
            <a:r>
              <a:rPr lang="fr-FR" sz="2400" dirty="0" smtClean="0">
                <a:latin typeface="Comic Sans MS" pitchFamily="66" charset="0"/>
              </a:rPr>
              <a:t>La charge du 48è</a:t>
            </a:r>
            <a:endParaRPr lang="fr-FR" sz="2400" dirty="0">
              <a:latin typeface="Comic Sans MS" pitchFamily="66" charset="0"/>
            </a:endParaRPr>
          </a:p>
        </p:txBody>
      </p:sp>
      <p:sp>
        <p:nvSpPr>
          <p:cNvPr id="8" name="ZoneTexte 7"/>
          <p:cNvSpPr txBox="1"/>
          <p:nvPr/>
        </p:nvSpPr>
        <p:spPr>
          <a:xfrm>
            <a:off x="5508104" y="620688"/>
            <a:ext cx="3456384" cy="830997"/>
          </a:xfrm>
          <a:prstGeom prst="rect">
            <a:avLst/>
          </a:prstGeom>
          <a:noFill/>
        </p:spPr>
        <p:txBody>
          <a:bodyPr wrap="square" rtlCol="0">
            <a:spAutoFit/>
          </a:bodyPr>
          <a:lstStyle/>
          <a:p>
            <a:r>
              <a:rPr lang="fr-FR" sz="2400" dirty="0" smtClean="0">
                <a:latin typeface="Comic Sans MS" pitchFamily="66" charset="0"/>
              </a:rPr>
              <a:t>BATAILLE DE GUISE</a:t>
            </a:r>
          </a:p>
          <a:p>
            <a:r>
              <a:rPr lang="fr-FR" sz="2400" dirty="0" smtClean="0">
                <a:latin typeface="Comic Sans MS" pitchFamily="66" charset="0"/>
              </a:rPr>
              <a:t>(29-30 AOÛT 1914)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476672"/>
            <a:ext cx="8064896" cy="6247864"/>
          </a:xfrm>
          <a:prstGeom prst="rect">
            <a:avLst/>
          </a:prstGeom>
          <a:noFill/>
        </p:spPr>
        <p:txBody>
          <a:bodyPr wrap="square" rtlCol="0">
            <a:spAutoFit/>
          </a:bodyPr>
          <a:lstStyle/>
          <a:p>
            <a:r>
              <a:rPr lang="fr-FR" sz="2400" dirty="0" smtClean="0">
                <a:latin typeface="Comic Sans MS" pitchFamily="66" charset="0"/>
              </a:rPr>
              <a:t>Participation à BATAILLE DE LA MARNE après ce sera LA COURSE A LA MER</a:t>
            </a:r>
          </a:p>
          <a:p>
            <a:endParaRPr lang="fr-FR" sz="1600" dirty="0" smtClean="0">
              <a:latin typeface="Comic Sans MS" pitchFamily="66" charset="0"/>
            </a:endParaRPr>
          </a:p>
          <a:p>
            <a:r>
              <a:rPr lang="fr-FR" sz="2400" dirty="0" smtClean="0">
                <a:latin typeface="Comic Sans MS" pitchFamily="66" charset="0"/>
              </a:rPr>
              <a:t>ARTOIS (4 OCTOBRE 1914 - FIN JUILLET 1915)</a:t>
            </a:r>
          </a:p>
          <a:p>
            <a:pPr algn="just"/>
            <a:r>
              <a:rPr lang="fr-FR" sz="2400" dirty="0" smtClean="0">
                <a:latin typeface="Comic Sans MS" pitchFamily="66" charset="0"/>
              </a:rPr>
              <a:t>	Le 4 octobre, au soir, nos lignes ont été resserrées devant Arras que nous devons défendre. Sous la lune étincelante et la première gelée de cette nuit d'automne, nous creusons hâtivement des tranchées devant </a:t>
            </a:r>
            <a:r>
              <a:rPr lang="fr-FR" sz="2400" dirty="0" err="1" smtClean="0">
                <a:latin typeface="Comic Sans MS" pitchFamily="66" charset="0"/>
              </a:rPr>
              <a:t>Ficheux</a:t>
            </a:r>
            <a:r>
              <a:rPr lang="fr-FR" sz="2400" dirty="0" smtClean="0">
                <a:latin typeface="Comic Sans MS" pitchFamily="66" charset="0"/>
              </a:rPr>
              <a:t> ; le 3e bataillon est en face de </a:t>
            </a:r>
            <a:r>
              <a:rPr lang="fr-FR" sz="2400" dirty="0" err="1" smtClean="0">
                <a:latin typeface="Comic Sans MS" pitchFamily="66" charset="0"/>
              </a:rPr>
              <a:t>Boixleux</a:t>
            </a:r>
            <a:r>
              <a:rPr lang="fr-FR" sz="2400" dirty="0" smtClean="0">
                <a:latin typeface="Comic Sans MS" pitchFamily="66" charset="0"/>
              </a:rPr>
              <a:t>, le 2e entre la route d'Arras et </a:t>
            </a:r>
            <a:r>
              <a:rPr lang="fr-FR" sz="2400" dirty="0" err="1" smtClean="0">
                <a:latin typeface="Comic Sans MS" pitchFamily="66" charset="0"/>
              </a:rPr>
              <a:t>Ficheux</a:t>
            </a:r>
            <a:r>
              <a:rPr lang="fr-FR" sz="2400" dirty="0" smtClean="0">
                <a:latin typeface="Comic Sans MS" pitchFamily="66" charset="0"/>
              </a:rPr>
              <a:t>. 	Les mitrailleuses sont en première ligne. Le 1</a:t>
            </a:r>
            <a:r>
              <a:rPr lang="fr-FR" sz="2400" baseline="30000" dirty="0" smtClean="0">
                <a:latin typeface="Comic Sans MS" pitchFamily="66" charset="0"/>
              </a:rPr>
              <a:t>er</a:t>
            </a:r>
            <a:r>
              <a:rPr lang="fr-FR" sz="2400" dirty="0" smtClean="0">
                <a:latin typeface="Comic Sans MS" pitchFamily="66" charset="0"/>
              </a:rPr>
              <a:t> bataillon est en réserve.</a:t>
            </a:r>
          </a:p>
          <a:p>
            <a:pPr algn="just"/>
            <a:r>
              <a:rPr lang="fr-FR" sz="2400" dirty="0" smtClean="0">
                <a:latin typeface="Comic Sans MS" pitchFamily="66" charset="0"/>
              </a:rPr>
              <a:t>Au jour levant du 5 octobre, l'ennemi attaque avec des forces considérables. Notre artillerie n'a plus d'obus, nous ne pouvons compter que sur nous-mêmes.</a:t>
            </a:r>
          </a:p>
          <a:p>
            <a:pPr algn="just"/>
            <a:endParaRPr lang="fr-FR" sz="2400" dirty="0" smtClean="0">
              <a:latin typeface="Comic Sans MS" pitchFamily="66" charset="0"/>
            </a:endParaRPr>
          </a:p>
          <a:p>
            <a:pPr algn="ctr"/>
            <a:r>
              <a:rPr lang="fr-FR" sz="2400" dirty="0" smtClean="0">
                <a:latin typeface="Comic Sans MS" pitchFamily="66" charset="0"/>
              </a:rPr>
              <a:t>C‘est ici que Jean-Marie QUÉRÉ sera blessé</a:t>
            </a:r>
            <a:endParaRPr lang="fr-FR" sz="2400"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erveimage.gif"/>
          <p:cNvPicPr>
            <a:picLocks noChangeAspect="1"/>
          </p:cNvPicPr>
          <p:nvPr/>
        </p:nvPicPr>
        <p:blipFill>
          <a:blip r:embed="rId2" cstate="print"/>
          <a:stretch>
            <a:fillRect/>
          </a:stretch>
        </p:blipFill>
        <p:spPr>
          <a:xfrm>
            <a:off x="60511" y="332656"/>
            <a:ext cx="8975985" cy="561662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247</Words>
  <Application>Microsoft Office PowerPoint</Application>
  <PresentationFormat>Affichage à l'écran (4:3)</PresentationFormat>
  <Paragraphs>102</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  MON BEAU-PÈRE  JEAN-MARIE QUÉRÉ   UN GRAND BLESSÉ DE GUERRE  </vt:lpstr>
      <vt:lpstr>Jean Marie QUÉRÉ né le 26 décembre 1892 à Goulven (29) décédé à Goulven 8 avril 1970</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GRAND BLESSÉ DE GUERRE  JEAN-MARIE QUÉRÉ</dc:title>
  <dc:creator>THIRY</dc:creator>
  <cp:lastModifiedBy>THIRY</cp:lastModifiedBy>
  <cp:revision>48</cp:revision>
  <dcterms:created xsi:type="dcterms:W3CDTF">2017-11-12T11:01:29Z</dcterms:created>
  <dcterms:modified xsi:type="dcterms:W3CDTF">2017-11-21T11:23:17Z</dcterms:modified>
</cp:coreProperties>
</file>