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1" r:id="rId5"/>
    <p:sldId id="262" r:id="rId6"/>
    <p:sldId id="259" r:id="rId7"/>
    <p:sldId id="264" r:id="rId8"/>
    <p:sldId id="265" r:id="rId9"/>
    <p:sldId id="267" r:id="rId10"/>
    <p:sldId id="266" r:id="rId11"/>
    <p:sldId id="268" r:id="rId12"/>
    <p:sldId id="269" r:id="rId13"/>
    <p:sldId id="270"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66FB3-F5AA-4551-BACA-F3344003A6DE}" type="datetimeFigureOut">
              <a:rPr lang="fr-FR" smtClean="0"/>
              <a:t>05/06/2023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B4DDD-FB64-40C5-8F70-613AFB395A9A}" type="slidenum">
              <a:rPr lang="fr-FR" smtClean="0"/>
              <a:t>‹N°›</a:t>
            </a:fld>
            <a:endParaRPr lang="fr-FR"/>
          </a:p>
        </p:txBody>
      </p:sp>
    </p:spTree>
    <p:extLst>
      <p:ext uri="{BB962C8B-B14F-4D97-AF65-F5344CB8AC3E}">
        <p14:creationId xmlns:p14="http://schemas.microsoft.com/office/powerpoint/2010/main" val="2668988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6B4DDD-FB64-40C5-8F70-613AFB395A9A}" type="slidenum">
              <a:rPr lang="fr-FR" smtClean="0"/>
              <a:t>1</a:t>
            </a:fld>
            <a:endParaRPr lang="fr-FR"/>
          </a:p>
        </p:txBody>
      </p:sp>
    </p:spTree>
    <p:extLst>
      <p:ext uri="{BB962C8B-B14F-4D97-AF65-F5344CB8AC3E}">
        <p14:creationId xmlns:p14="http://schemas.microsoft.com/office/powerpoint/2010/main" val="110015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56590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98384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4403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41753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73934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MCG-08/04/2023</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67709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MCG-08/04/2023</a:t>
            </a:r>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418623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MCG-08/04/2023</a:t>
            </a:r>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424229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MCG-08/04/2023</a:t>
            </a:r>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31606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MCG-08/04/2023</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227099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MCG-08/04/2023</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CF321C-730E-4880-A11A-21D00C062326}" type="slidenum">
              <a:rPr lang="fr-FR" smtClean="0"/>
              <a:t>‹N°›</a:t>
            </a:fld>
            <a:endParaRPr lang="fr-FR"/>
          </a:p>
        </p:txBody>
      </p:sp>
    </p:spTree>
    <p:extLst>
      <p:ext uri="{BB962C8B-B14F-4D97-AF65-F5344CB8AC3E}">
        <p14:creationId xmlns:p14="http://schemas.microsoft.com/office/powerpoint/2010/main" val="337737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MCG-08/04/2023</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F321C-730E-4880-A11A-21D00C062326}" type="slidenum">
              <a:rPr lang="fr-FR" smtClean="0"/>
              <a:t>‹N°›</a:t>
            </a:fld>
            <a:endParaRPr lang="fr-FR"/>
          </a:p>
        </p:txBody>
      </p:sp>
    </p:spTree>
    <p:extLst>
      <p:ext uri="{BB962C8B-B14F-4D97-AF65-F5344CB8AC3E}">
        <p14:creationId xmlns:p14="http://schemas.microsoft.com/office/powerpoint/2010/main" val="1620762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Fr%C3%A8res_mineurs_capucins" TargetMode="External"/><Relationship Id="rId2" Type="http://schemas.openxmlformats.org/officeDocument/2006/relationships/hyperlink" Target="http://www.freres-capucins.fr/Qui-sommes-nous.html" TargetMode="External"/><Relationship Id="rId1" Type="http://schemas.openxmlformats.org/officeDocument/2006/relationships/slideLayout" Target="../slideLayouts/slideLayout1.xml"/><Relationship Id="rId4" Type="http://schemas.openxmlformats.org/officeDocument/2006/relationships/hyperlink" Target="https://fr.wikipedia.org/wiki/Tiers-Ordre_franciscai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938535"/>
          </a:xfrm>
        </p:spPr>
        <p:txBody>
          <a:bodyPr>
            <a:normAutofit fontScale="90000"/>
          </a:bodyPr>
          <a:lstStyle/>
          <a:p>
            <a:r>
              <a:rPr lang="fr-FR" b="1" dirty="0"/>
              <a:t>Acte </a:t>
            </a:r>
            <a:r>
              <a:rPr lang="fr-FR" b="1" dirty="0" smtClean="0"/>
              <a:t>de </a:t>
            </a:r>
            <a:r>
              <a:rPr lang="fr-FR" b="1" dirty="0"/>
              <a:t>réception </a:t>
            </a:r>
            <a:r>
              <a:rPr lang="fr-FR" b="1" dirty="0" smtClean="0"/>
              <a:t/>
            </a:r>
            <a:br>
              <a:rPr lang="fr-FR" b="1" dirty="0" smtClean="0"/>
            </a:br>
            <a:r>
              <a:rPr lang="fr-FR" b="1" dirty="0" smtClean="0"/>
              <a:t>au Tiers-Ordre </a:t>
            </a:r>
            <a:br>
              <a:rPr lang="fr-FR" b="1" dirty="0" smtClean="0"/>
            </a:br>
            <a:r>
              <a:rPr lang="fr-FR" b="1" dirty="0" smtClean="0"/>
              <a:t>des Frères-Mineurs Capucins.</a:t>
            </a:r>
            <a:br>
              <a:rPr lang="fr-FR" b="1" dirty="0" smtClean="0"/>
            </a:br>
            <a:r>
              <a:rPr lang="fr-FR" b="1" dirty="0" smtClean="0"/>
              <a:t>1694</a:t>
            </a:r>
            <a:r>
              <a:rPr lang="fr-FR" dirty="0"/>
              <a:t/>
            </a:r>
            <a:br>
              <a:rPr lang="fr-FR" dirty="0"/>
            </a:br>
            <a:endParaRPr lang="fr-FR" dirty="0"/>
          </a:p>
        </p:txBody>
      </p:sp>
      <p:sp>
        <p:nvSpPr>
          <p:cNvPr id="3" name="Sous-titre 2"/>
          <p:cNvSpPr>
            <a:spLocks noGrp="1"/>
          </p:cNvSpPr>
          <p:nvPr>
            <p:ph type="subTitle" idx="1"/>
          </p:nvPr>
        </p:nvSpPr>
        <p:spPr>
          <a:xfrm>
            <a:off x="1371600" y="6165304"/>
            <a:ext cx="6400800" cy="692696"/>
          </a:xfrm>
        </p:spPr>
        <p:txBody>
          <a:bodyPr/>
          <a:lstStyle/>
          <a:p>
            <a:endParaRPr lang="fr-FR" dirty="0"/>
          </a:p>
        </p:txBody>
      </p:sp>
      <p:pic>
        <p:nvPicPr>
          <p:cNvPr id="1026" name="Picture 2" descr="C:\Users\ACER\Documents\Genealogie\Louet\Geoffroy\Capucins 1694\Seau FM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623" y="3645024"/>
            <a:ext cx="2491929" cy="250203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half" idx="10"/>
          </p:nvPr>
        </p:nvSpPr>
        <p:spPr/>
        <p:txBody>
          <a:bodyPr/>
          <a:lstStyle/>
          <a:p>
            <a:r>
              <a:rPr lang="fr-FR" smtClean="0"/>
              <a:t>MCG-08/04/2023</a:t>
            </a:r>
            <a:endParaRPr lang="fr-FR"/>
          </a:p>
        </p:txBody>
      </p:sp>
      <p:sp>
        <p:nvSpPr>
          <p:cNvPr id="5" name="Espace réservé du numéro de diapositive 4"/>
          <p:cNvSpPr>
            <a:spLocks noGrp="1"/>
          </p:cNvSpPr>
          <p:nvPr>
            <p:ph type="sldNum" sz="quarter" idx="12"/>
          </p:nvPr>
        </p:nvSpPr>
        <p:spPr/>
        <p:txBody>
          <a:bodyPr/>
          <a:lstStyle/>
          <a:p>
            <a:fld id="{CBCF321C-730E-4880-A11A-21D00C062326}" type="slidenum">
              <a:rPr lang="fr-FR" smtClean="0"/>
              <a:t>1</a:t>
            </a:fld>
            <a:endParaRPr lang="fr-FR"/>
          </a:p>
        </p:txBody>
      </p:sp>
    </p:spTree>
    <p:extLst>
      <p:ext uri="{BB962C8B-B14F-4D97-AF65-F5344CB8AC3E}">
        <p14:creationId xmlns:p14="http://schemas.microsoft.com/office/powerpoint/2010/main" val="429351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836712"/>
            <a:ext cx="9144000" cy="4536503"/>
          </a:xfrm>
        </p:spPr>
        <p:txBody>
          <a:bodyPr>
            <a:normAutofit fontScale="90000"/>
          </a:bodyPr>
          <a:lstStyle/>
          <a:p>
            <a:r>
              <a:rPr lang="fr-FR" b="1" dirty="0" smtClean="0"/>
              <a:t>Tiers-Ordre ou</a:t>
            </a:r>
            <a:br>
              <a:rPr lang="fr-FR" b="1" dirty="0" smtClean="0"/>
            </a:br>
            <a:r>
              <a:rPr lang="fr-FR" sz="2700" b="1" i="1" dirty="0" smtClean="0"/>
              <a:t>Ordre de la Pénitence</a:t>
            </a:r>
            <a:br>
              <a:rPr lang="fr-FR" sz="2700" b="1" i="1" dirty="0" smtClean="0"/>
            </a:br>
            <a:r>
              <a:rPr lang="fr-FR" dirty="0" smtClean="0"/>
              <a:t/>
            </a:r>
            <a:br>
              <a:rPr lang="fr-FR" dirty="0" smtClean="0"/>
            </a:br>
            <a:r>
              <a:rPr lang="fr-FR" sz="2400" dirty="0" smtClean="0"/>
              <a:t>Fondé en 1221 par François d’Assise à Bologne,</a:t>
            </a:r>
            <a:br>
              <a:rPr lang="fr-FR" sz="2400" dirty="0" smtClean="0"/>
            </a:br>
            <a:r>
              <a:rPr lang="fr-FR" sz="2400" dirty="0" smtClean="0"/>
              <a:t>Composé de clercs et de laïcs, hommes et femmes, célibataires ou mariés, qui vivent dans le monde et conservent leurs biens.</a:t>
            </a:r>
            <a:br>
              <a:rPr lang="fr-FR" sz="2400" dirty="0" smtClean="0"/>
            </a:br>
            <a:r>
              <a:rPr lang="fr-FR" sz="2400" dirty="0" smtClean="0"/>
              <a:t>Ils doivent </a:t>
            </a:r>
            <a:r>
              <a:rPr lang="fr-FR" sz="2400" dirty="0"/>
              <a:t>éviter tout luxe du vêtement et de la table, toute dépense superflue, tout orgueil de sang ou de </a:t>
            </a:r>
            <a:r>
              <a:rPr lang="fr-FR" sz="2400" dirty="0" smtClean="0"/>
              <a:t>situation.</a:t>
            </a:r>
            <a:br>
              <a:rPr lang="fr-FR" sz="2400" dirty="0" smtClean="0"/>
            </a:br>
            <a:r>
              <a:rPr lang="fr-FR" sz="2400" dirty="0" smtClean="0"/>
              <a:t>Les </a:t>
            </a:r>
            <a:r>
              <a:rPr lang="fr-FR" sz="2400" dirty="0"/>
              <a:t>riches doivent traiter les pauvres comme leurs </a:t>
            </a:r>
            <a:r>
              <a:rPr lang="fr-FR" sz="2400" dirty="0" smtClean="0"/>
              <a:t>égaux.</a:t>
            </a:r>
            <a:br>
              <a:rPr lang="fr-FR" sz="2400" dirty="0" smtClean="0"/>
            </a:br>
            <a:r>
              <a:rPr lang="fr-FR" sz="2400" dirty="0"/>
              <a:t>Les tertiaires jeûnent deux fois par semaine, doivent réciter les offices, visiter leurs frères malades et assister à leur </a:t>
            </a:r>
            <a:r>
              <a:rPr lang="fr-FR" sz="2400" dirty="0" smtClean="0"/>
              <a:t>enterrement.</a:t>
            </a:r>
            <a:br>
              <a:rPr lang="fr-FR" sz="2400" dirty="0" smtClean="0"/>
            </a:br>
            <a:r>
              <a:rPr lang="fr-FR" sz="2400" dirty="0" smtClean="0"/>
              <a:t>Ils </a:t>
            </a:r>
            <a:r>
              <a:rPr lang="fr-FR" sz="2400" dirty="0"/>
              <a:t>s’engagent à payer la dîme et à ne pas porter d’armes. </a:t>
            </a:r>
            <a:r>
              <a:rPr lang="fr-FR" sz="2700" dirty="0" smtClean="0"/>
              <a:t/>
            </a:r>
            <a:br>
              <a:rPr lang="fr-FR" sz="2700" dirty="0" smtClean="0"/>
            </a:br>
            <a:endParaRPr lang="fr-FR" sz="2700" dirty="0"/>
          </a:p>
        </p:txBody>
      </p:sp>
      <p:sp>
        <p:nvSpPr>
          <p:cNvPr id="3" name="Sous-titre 2"/>
          <p:cNvSpPr>
            <a:spLocks noGrp="1"/>
          </p:cNvSpPr>
          <p:nvPr>
            <p:ph type="subTitle" idx="1"/>
          </p:nvPr>
        </p:nvSpPr>
        <p:spPr>
          <a:xfrm>
            <a:off x="1371600" y="6093296"/>
            <a:ext cx="6400800" cy="764704"/>
          </a:xfrm>
        </p:spPr>
        <p:txBody>
          <a:bodyPr/>
          <a:lstStyle/>
          <a:p>
            <a:endParaRPr lang="fr-FR" dirty="0"/>
          </a:p>
        </p:txBody>
      </p:sp>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10</a:t>
            </a:fld>
            <a:endParaRPr lang="fr-FR" dirty="0"/>
          </a:p>
        </p:txBody>
      </p:sp>
    </p:spTree>
    <p:extLst>
      <p:ext uri="{BB962C8B-B14F-4D97-AF65-F5344CB8AC3E}">
        <p14:creationId xmlns:p14="http://schemas.microsoft.com/office/powerpoint/2010/main" val="1285128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1556792"/>
            <a:ext cx="8136904" cy="2043659"/>
          </a:xfrm>
        </p:spPr>
        <p:txBody>
          <a:bodyPr>
            <a:normAutofit fontScale="90000"/>
          </a:bodyPr>
          <a:lstStyle/>
          <a:p>
            <a:r>
              <a:rPr lang="fr-FR" sz="2700" dirty="0" smtClean="0"/>
              <a:t/>
            </a:r>
            <a:br>
              <a:rPr lang="fr-FR" sz="2700" dirty="0" smtClean="0"/>
            </a:br>
            <a:r>
              <a:rPr lang="fr-FR" sz="2700" dirty="0"/>
              <a:t/>
            </a:r>
            <a:br>
              <a:rPr lang="fr-FR" sz="2700" dirty="0"/>
            </a:br>
            <a:r>
              <a:rPr lang="fr-FR" sz="2700" dirty="0" smtClean="0"/>
              <a:t/>
            </a:r>
            <a:br>
              <a:rPr lang="fr-FR" sz="2700" dirty="0" smtClean="0"/>
            </a:br>
            <a:r>
              <a:rPr lang="fr-FR" sz="2700" dirty="0"/>
              <a:t/>
            </a:r>
            <a:br>
              <a:rPr lang="fr-FR" sz="2700" dirty="0"/>
            </a:br>
            <a:r>
              <a:rPr lang="fr-FR" sz="2700" dirty="0" smtClean="0"/>
              <a:t/>
            </a:r>
            <a:br>
              <a:rPr lang="fr-FR" sz="2700" dirty="0" smtClean="0"/>
            </a:br>
            <a:r>
              <a:rPr lang="fr-FR" sz="2700" b="1" dirty="0" smtClean="0"/>
              <a:t>Les </a:t>
            </a:r>
            <a:r>
              <a:rPr lang="fr-FR" sz="2700" b="1" dirty="0"/>
              <a:t>trois ordres sont encore et toujours présents  et </a:t>
            </a:r>
            <a:r>
              <a:rPr lang="fr-FR" sz="2700" b="1" dirty="0" smtClean="0"/>
              <a:t>comptent, hier </a:t>
            </a:r>
            <a:r>
              <a:rPr lang="fr-FR" sz="2700" b="1" dirty="0"/>
              <a:t>comme </a:t>
            </a:r>
            <a:r>
              <a:rPr lang="fr-FR" sz="2700" b="1" dirty="0" smtClean="0"/>
              <a:t>aujourd'hui, </a:t>
            </a:r>
            <a:r>
              <a:rPr lang="fr-FR" sz="2700" b="1" dirty="0"/>
              <a:t>des personnalités remarquables</a:t>
            </a:r>
            <a:r>
              <a:rPr lang="fr-FR" sz="2700" dirty="0" smtClean="0"/>
              <a:t>.</a:t>
            </a:r>
            <a:br>
              <a:rPr lang="fr-FR" sz="2700" dirty="0" smtClean="0"/>
            </a:br>
            <a:r>
              <a:rPr lang="fr-FR" sz="2700" dirty="0" smtClean="0"/>
              <a:t/>
            </a:r>
            <a:br>
              <a:rPr lang="fr-FR" sz="2700" dirty="0" smtClean="0"/>
            </a:br>
            <a:r>
              <a:rPr lang="fr-FR" sz="2700" dirty="0" smtClean="0"/>
              <a:t/>
            </a:r>
            <a:br>
              <a:rPr lang="fr-FR" sz="2700" dirty="0" smtClean="0"/>
            </a:br>
            <a:r>
              <a:rPr lang="fr-FR" sz="2400" b="1" dirty="0" smtClean="0"/>
              <a:t>les Papes </a:t>
            </a:r>
            <a:r>
              <a:rPr lang="fr-FR" sz="2400" dirty="0"/>
              <a:t>de la première partie du </a:t>
            </a:r>
            <a:r>
              <a:rPr lang="fr-FR" sz="2400" cap="small" dirty="0" err="1"/>
              <a:t>xx</a:t>
            </a:r>
            <a:r>
              <a:rPr lang="fr-FR" sz="2400" baseline="30000" dirty="0" err="1"/>
              <a:t>e</a:t>
            </a:r>
            <a:r>
              <a:rPr lang="fr-FR" sz="2400" dirty="0"/>
              <a:t> siècle : Léon XIII, </a:t>
            </a:r>
            <a:r>
              <a:rPr lang="fr-FR" sz="2400" dirty="0" smtClean="0"/>
              <a:t>Saint</a:t>
            </a:r>
            <a:r>
              <a:rPr lang="fr-FR" sz="2400" dirty="0"/>
              <a:t> </a:t>
            </a:r>
            <a:r>
              <a:rPr lang="fr-FR" sz="2400" dirty="0" smtClean="0"/>
              <a:t>Pie X</a:t>
            </a:r>
            <a:r>
              <a:rPr lang="fr-FR" sz="2400" dirty="0"/>
              <a:t>, </a:t>
            </a:r>
            <a:r>
              <a:rPr lang="fr-FR" sz="2400" dirty="0" smtClean="0"/>
              <a:t/>
            </a:r>
            <a:br>
              <a:rPr lang="fr-FR" sz="2400" dirty="0" smtClean="0"/>
            </a:br>
            <a:r>
              <a:rPr lang="fr-FR" sz="2400" dirty="0" smtClean="0"/>
              <a:t>Pie </a:t>
            </a:r>
            <a:r>
              <a:rPr lang="fr-FR" sz="2400" dirty="0"/>
              <a:t>XI,  Pie XII et Jean XXIII, mais aussi </a:t>
            </a:r>
            <a:r>
              <a:rPr lang="fr-FR" sz="2400" b="1" dirty="0"/>
              <a:t>des souverains</a:t>
            </a:r>
            <a:r>
              <a:rPr lang="fr-FR" sz="2400" dirty="0"/>
              <a:t> comme </a:t>
            </a:r>
            <a:r>
              <a:rPr lang="fr-FR" sz="2400" dirty="0" smtClean="0"/>
              <a:t>Sainte</a:t>
            </a:r>
            <a:r>
              <a:rPr lang="fr-FR" sz="2400" dirty="0"/>
              <a:t> Elisabeth de Hongrie margravine de Thuringe ou </a:t>
            </a:r>
            <a:r>
              <a:rPr lang="fr-FR" sz="2400" dirty="0" smtClean="0"/>
              <a:t>Saint</a:t>
            </a:r>
            <a:r>
              <a:rPr lang="fr-FR" sz="2400" dirty="0"/>
              <a:t> Louis IX, </a:t>
            </a:r>
            <a:r>
              <a:rPr lang="fr-FR" sz="2400" dirty="0" smtClean="0"/>
              <a:t>Roi </a:t>
            </a:r>
            <a:r>
              <a:rPr lang="fr-FR" sz="2400" dirty="0"/>
              <a:t>de France, </a:t>
            </a:r>
            <a:r>
              <a:rPr lang="fr-FR" sz="2400" b="1" dirty="0"/>
              <a:t>des membres de Maisons Royales </a:t>
            </a:r>
            <a:r>
              <a:rPr lang="fr-FR" sz="2400" dirty="0"/>
              <a:t>comme la </a:t>
            </a:r>
            <a:r>
              <a:rPr lang="fr-FR" sz="2400" dirty="0" smtClean="0"/>
              <a:t>Princesse</a:t>
            </a:r>
            <a:r>
              <a:rPr lang="fr-FR" sz="2400" dirty="0"/>
              <a:t> Anne de Prusse, le </a:t>
            </a:r>
            <a:r>
              <a:rPr lang="fr-FR" sz="2400" dirty="0" smtClean="0"/>
              <a:t>Duc </a:t>
            </a:r>
            <a:r>
              <a:rPr lang="fr-FR" sz="2400" dirty="0"/>
              <a:t>Ferdinand d'Alençon, </a:t>
            </a:r>
            <a:r>
              <a:rPr lang="fr-FR" sz="2400" b="1" dirty="0"/>
              <a:t>des artistes </a:t>
            </a:r>
            <a:r>
              <a:rPr lang="fr-FR" sz="2400" dirty="0"/>
              <a:t>comme Dante, </a:t>
            </a:r>
            <a:r>
              <a:rPr lang="fr-FR" sz="2400" dirty="0" smtClean="0"/>
              <a:t>Pétrarque, </a:t>
            </a:r>
            <a:r>
              <a:rPr lang="fr-FR" sz="2400" dirty="0" err="1" smtClean="0"/>
              <a:t>Cervantes</a:t>
            </a:r>
            <a:r>
              <a:rPr lang="fr-FR" sz="2400" dirty="0" smtClean="0"/>
              <a:t>,</a:t>
            </a:r>
            <a:r>
              <a:rPr lang="fr-FR" sz="2400" dirty="0"/>
              <a:t> Michel-Ange, Raphaël, Palestrina, Liszt, Gounod, l'historien </a:t>
            </a:r>
            <a:r>
              <a:rPr lang="fr-FR" sz="2400" dirty="0" err="1"/>
              <a:t>Bx</a:t>
            </a:r>
            <a:r>
              <a:rPr lang="fr-FR" sz="2400" dirty="0"/>
              <a:t> Frédéric Ozanam, l'explorateur Christophe Colomb, </a:t>
            </a:r>
            <a:r>
              <a:rPr lang="fr-FR" sz="2400" b="1" dirty="0"/>
              <a:t>des prêtres </a:t>
            </a:r>
            <a:r>
              <a:rPr lang="fr-FR" sz="2400" dirty="0" smtClean="0"/>
              <a:t>Saint</a:t>
            </a:r>
            <a:r>
              <a:rPr lang="fr-FR" sz="2400" dirty="0"/>
              <a:t> Vincent de Paul, </a:t>
            </a:r>
            <a:r>
              <a:rPr lang="fr-FR" sz="2400" dirty="0" smtClean="0"/>
              <a:t>Saint</a:t>
            </a:r>
            <a:r>
              <a:rPr lang="fr-FR" sz="2400" dirty="0"/>
              <a:t> Jean Bosco, la mystique Marthe Robin.</a:t>
            </a:r>
            <a:br>
              <a:rPr lang="fr-FR" sz="2400" dirty="0"/>
            </a:br>
            <a:r>
              <a:rPr lang="fr-FR" dirty="0"/>
              <a:t/>
            </a:r>
            <a:br>
              <a:rPr lang="fr-FR" dirty="0"/>
            </a:br>
            <a:endParaRPr lang="fr-FR" dirty="0"/>
          </a:p>
        </p:txBody>
      </p:sp>
      <p:sp>
        <p:nvSpPr>
          <p:cNvPr id="3" name="Sous-titre 2"/>
          <p:cNvSpPr>
            <a:spLocks noGrp="1"/>
          </p:cNvSpPr>
          <p:nvPr>
            <p:ph type="subTitle" idx="1"/>
          </p:nvPr>
        </p:nvSpPr>
        <p:spPr>
          <a:xfrm>
            <a:off x="1371600" y="6093296"/>
            <a:ext cx="6400800" cy="764704"/>
          </a:xfrm>
        </p:spPr>
        <p:txBody>
          <a:bodyPr/>
          <a:lstStyle/>
          <a:p>
            <a:endParaRPr lang="fr-FR" dirty="0"/>
          </a:p>
        </p:txBody>
      </p:sp>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11</a:t>
            </a:fld>
            <a:endParaRPr lang="fr-FR" dirty="0"/>
          </a:p>
        </p:txBody>
      </p:sp>
    </p:spTree>
    <p:extLst>
      <p:ext uri="{BB962C8B-B14F-4D97-AF65-F5344CB8AC3E}">
        <p14:creationId xmlns:p14="http://schemas.microsoft.com/office/powerpoint/2010/main" val="3890846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sz="2700" b="1" dirty="0" smtClean="0"/>
              <a:t>Quelques tiers-ordres notables</a:t>
            </a:r>
            <a:r>
              <a:rPr lang="fr-FR" sz="2700" b="1" dirty="0"/>
              <a:t> :</a:t>
            </a:r>
            <a:br>
              <a:rPr lang="fr-FR" sz="2700" b="1" dirty="0"/>
            </a:br>
            <a:r>
              <a:rPr lang="fr-FR" sz="2700" dirty="0" smtClean="0"/>
              <a:t/>
            </a:r>
            <a:br>
              <a:rPr lang="fr-FR" sz="2700" dirty="0" smtClean="0"/>
            </a:br>
            <a:r>
              <a:rPr lang="fr-FR" sz="2700" dirty="0"/>
              <a:t/>
            </a:r>
            <a:br>
              <a:rPr lang="fr-FR" sz="2700" dirty="0"/>
            </a:br>
            <a:r>
              <a:rPr lang="fr-FR" sz="2400" dirty="0"/>
              <a:t>le Tiers-Ordre </a:t>
            </a:r>
            <a:r>
              <a:rPr lang="fr-FR" sz="2400" b="1" dirty="0"/>
              <a:t>franciscain</a:t>
            </a:r>
            <a:r>
              <a:rPr lang="fr-FR" sz="2400" dirty="0"/>
              <a:t>, </a:t>
            </a:r>
            <a:r>
              <a:rPr lang="fr-FR" sz="2400" dirty="0" smtClean="0"/>
              <a:t>appelé </a:t>
            </a:r>
            <a:r>
              <a:rPr lang="fr-FR" sz="2400" dirty="0"/>
              <a:t>depuis 1978 </a:t>
            </a:r>
            <a:r>
              <a:rPr lang="fr-FR" sz="2400" i="1" dirty="0"/>
              <a:t>Ordre des Franciscains séculiers</a:t>
            </a:r>
            <a:r>
              <a:rPr lang="fr-FR" sz="2400" dirty="0" smtClean="0"/>
              <a:t>,</a:t>
            </a:r>
            <a:br>
              <a:rPr lang="fr-FR" sz="2400" dirty="0" smtClean="0"/>
            </a:br>
            <a:r>
              <a:rPr lang="fr-FR" sz="2400" dirty="0" smtClean="0"/>
              <a:t>le</a:t>
            </a:r>
            <a:r>
              <a:rPr lang="fr-FR" sz="2400" dirty="0"/>
              <a:t> Tiers-Ordre de </a:t>
            </a:r>
            <a:r>
              <a:rPr lang="fr-FR" sz="2400" b="1" dirty="0"/>
              <a:t>Saint Augustin</a:t>
            </a:r>
            <a:r>
              <a:rPr lang="fr-FR" sz="2400" dirty="0"/>
              <a:t>, fondé en </a:t>
            </a:r>
            <a:r>
              <a:rPr lang="fr-FR" sz="2400" dirty="0" smtClean="0"/>
              <a:t>1401</a:t>
            </a:r>
            <a:r>
              <a:rPr lang="fr-FR" sz="2400" dirty="0"/>
              <a:t> ;</a:t>
            </a:r>
            <a:br>
              <a:rPr lang="fr-FR" sz="2400" dirty="0"/>
            </a:br>
            <a:r>
              <a:rPr lang="fr-FR" sz="2400" dirty="0"/>
              <a:t>le Tiers-Ordre </a:t>
            </a:r>
            <a:r>
              <a:rPr lang="fr-FR" sz="2400" b="1" dirty="0"/>
              <a:t>dominicain</a:t>
            </a:r>
            <a:r>
              <a:rPr lang="fr-FR" sz="2400" dirty="0"/>
              <a:t>, fondé en 1422, dit Fraternités laïques </a:t>
            </a:r>
            <a:r>
              <a:rPr lang="fr-FR" sz="2400" dirty="0" smtClean="0"/>
              <a:t>dominicaines</a:t>
            </a:r>
            <a:r>
              <a:rPr lang="fr-FR" sz="2400" dirty="0"/>
              <a:t> ;</a:t>
            </a:r>
            <a:br>
              <a:rPr lang="fr-FR" sz="2400" dirty="0"/>
            </a:br>
            <a:r>
              <a:rPr lang="fr-FR" sz="2400" dirty="0"/>
              <a:t>le Tiers-Ordre </a:t>
            </a:r>
            <a:r>
              <a:rPr lang="fr-FR" sz="2400" b="1" dirty="0"/>
              <a:t>carmélite</a:t>
            </a:r>
            <a:r>
              <a:rPr lang="fr-FR" sz="2400" dirty="0"/>
              <a:t>, fondé en </a:t>
            </a:r>
            <a:r>
              <a:rPr lang="fr-FR" sz="2400" dirty="0" smtClean="0"/>
              <a:t>1452</a:t>
            </a:r>
            <a:r>
              <a:rPr lang="fr-FR" sz="2400" dirty="0"/>
              <a:t> ; il regroupe le tiers-ordre de la Bienheureuse Vierge Marie du Mont Carmel et de l'Ordre des Carmes Déchaussés Séculiers ;</a:t>
            </a:r>
            <a:br>
              <a:rPr lang="fr-FR" sz="2400" dirty="0"/>
            </a:br>
            <a:r>
              <a:rPr lang="fr-FR" sz="2400" dirty="0"/>
              <a:t>les laïcs </a:t>
            </a:r>
            <a:r>
              <a:rPr lang="fr-FR" sz="2400" b="1" dirty="0"/>
              <a:t>cisterciens</a:t>
            </a:r>
            <a:r>
              <a:rPr lang="fr-FR" sz="2400" dirty="0"/>
              <a:t>, nés à la fin du </a:t>
            </a:r>
            <a:r>
              <a:rPr lang="fr-FR" sz="2400" cap="small" dirty="0" err="1"/>
              <a:t>xx</a:t>
            </a:r>
            <a:r>
              <a:rPr lang="fr-FR" sz="2400" baseline="30000" dirty="0" err="1"/>
              <a:t>e</a:t>
            </a:r>
            <a:r>
              <a:rPr lang="fr-FR" sz="2400" dirty="0"/>
              <a:t> siècle et structurés à partir de l'an </a:t>
            </a:r>
            <a:r>
              <a:rPr lang="fr-FR" sz="2400" dirty="0" smtClean="0"/>
              <a:t>2000…..</a:t>
            </a:r>
            <a:endParaRPr lang="fr-FR" sz="2400" dirty="0"/>
          </a:p>
        </p:txBody>
      </p:sp>
      <p:sp>
        <p:nvSpPr>
          <p:cNvPr id="3" name="Sous-titre 2"/>
          <p:cNvSpPr>
            <a:spLocks noGrp="1"/>
          </p:cNvSpPr>
          <p:nvPr>
            <p:ph type="subTitle" idx="1"/>
          </p:nvPr>
        </p:nvSpPr>
        <p:spPr>
          <a:xfrm>
            <a:off x="1371600" y="6309320"/>
            <a:ext cx="6400800" cy="548680"/>
          </a:xfrm>
        </p:spPr>
        <p:txBody>
          <a:bodyPr>
            <a:normAutofit lnSpcReduction="10000"/>
          </a:bodyPr>
          <a:lstStyle/>
          <a:p>
            <a:endParaRPr lang="fr-FR" dirty="0"/>
          </a:p>
        </p:txBody>
      </p:sp>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12</a:t>
            </a:fld>
            <a:endParaRPr lang="fr-FR" dirty="0"/>
          </a:p>
        </p:txBody>
      </p:sp>
    </p:spTree>
    <p:extLst>
      <p:ext uri="{BB962C8B-B14F-4D97-AF65-F5344CB8AC3E}">
        <p14:creationId xmlns:p14="http://schemas.microsoft.com/office/powerpoint/2010/main" val="339944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2130425"/>
            <a:ext cx="8568952" cy="2738735"/>
          </a:xfrm>
        </p:spPr>
        <p:txBody>
          <a:bodyPr>
            <a:normAutofit fontScale="90000"/>
          </a:bodyPr>
          <a:lstStyle/>
          <a:p>
            <a:pPr algn="l"/>
            <a:r>
              <a:rPr lang="fr-FR" sz="2700" b="1" dirty="0" smtClean="0"/>
              <a:t>Sources:</a:t>
            </a:r>
            <a:br>
              <a:rPr lang="fr-FR" sz="2700" b="1" dirty="0" smtClean="0"/>
            </a:br>
            <a:r>
              <a:rPr lang="fr-FR" sz="2700" dirty="0" smtClean="0"/>
              <a:t/>
            </a:r>
            <a:br>
              <a:rPr lang="fr-FR" sz="2700" dirty="0" smtClean="0"/>
            </a:br>
            <a:r>
              <a:rPr lang="fr-FR" sz="2700" dirty="0"/>
              <a:t/>
            </a:r>
            <a:br>
              <a:rPr lang="fr-FR" sz="2700" dirty="0"/>
            </a:br>
            <a:r>
              <a:rPr lang="fr-FR" sz="2700" dirty="0" smtClean="0"/>
              <a:t/>
            </a:r>
            <a:br>
              <a:rPr lang="fr-FR" sz="2700" dirty="0" smtClean="0"/>
            </a:br>
            <a:r>
              <a:rPr lang="fr-FR" sz="2400" dirty="0" smtClean="0"/>
              <a:t>Ordo </a:t>
            </a:r>
            <a:r>
              <a:rPr lang="fr-FR" sz="2400" dirty="0" err="1" smtClean="0"/>
              <a:t>Fratrum</a:t>
            </a:r>
            <a:r>
              <a:rPr lang="fr-FR" sz="2400" dirty="0" smtClean="0"/>
              <a:t> </a:t>
            </a:r>
            <a:r>
              <a:rPr lang="fr-FR" sz="2400" dirty="0" err="1" smtClean="0"/>
              <a:t>Minorum</a:t>
            </a:r>
            <a:r>
              <a:rPr lang="fr-FR" sz="2400" dirty="0" smtClean="0"/>
              <a:t> </a:t>
            </a:r>
            <a:r>
              <a:rPr lang="fr-FR" sz="2400" dirty="0" err="1" smtClean="0"/>
              <a:t>Capuccinorum</a:t>
            </a:r>
            <a:r>
              <a:rPr lang="fr-FR" sz="2400" dirty="0"/>
              <a:t> </a:t>
            </a:r>
            <a:r>
              <a:rPr lang="fr-FR" sz="2400" dirty="0" smtClean="0"/>
              <a:t> (https</a:t>
            </a:r>
            <a:r>
              <a:rPr lang="fr-FR" sz="2400" dirty="0"/>
              <a:t>://www.ofmcap.org/fr</a:t>
            </a:r>
            <a:r>
              <a:rPr lang="fr-FR" sz="2400" dirty="0" smtClean="0"/>
              <a:t>/)</a:t>
            </a:r>
            <a:br>
              <a:rPr lang="fr-FR" sz="2400" dirty="0" smtClean="0"/>
            </a:br>
            <a:r>
              <a:rPr lang="fr-FR" sz="2400" dirty="0" smtClean="0">
                <a:hlinkClick r:id="rId2"/>
              </a:rPr>
              <a:t>http</a:t>
            </a:r>
            <a:r>
              <a:rPr lang="fr-FR" sz="2400" dirty="0">
                <a:hlinkClick r:id="rId2"/>
              </a:rPr>
              <a:t>://</a:t>
            </a:r>
            <a:r>
              <a:rPr lang="fr-FR" sz="2400" dirty="0" smtClean="0">
                <a:hlinkClick r:id="rId2"/>
              </a:rPr>
              <a:t>www.freres-capucins.fr/Qui-sommes-nous.html</a:t>
            </a:r>
            <a:r>
              <a:rPr lang="fr-FR" sz="2400" dirty="0" smtClean="0"/>
              <a:t/>
            </a:r>
            <a:br>
              <a:rPr lang="fr-FR" sz="2400" dirty="0" smtClean="0"/>
            </a:br>
            <a:r>
              <a:rPr lang="fr-FR" sz="2400" dirty="0" smtClean="0"/>
              <a:t/>
            </a:r>
            <a:br>
              <a:rPr lang="fr-FR" sz="2400" dirty="0" smtClean="0"/>
            </a:br>
            <a:r>
              <a:rPr lang="fr-FR" sz="2400" dirty="0" smtClean="0">
                <a:hlinkClick r:id="rId3"/>
              </a:rPr>
              <a:t>https</a:t>
            </a:r>
            <a:r>
              <a:rPr lang="fr-FR" sz="2400" dirty="0">
                <a:hlinkClick r:id="rId3"/>
              </a:rPr>
              <a:t>://</a:t>
            </a:r>
            <a:r>
              <a:rPr lang="fr-FR" sz="2400" dirty="0" smtClean="0">
                <a:hlinkClick r:id="rId3"/>
              </a:rPr>
              <a:t>fr.wikipedia.org/wiki/Fr%C3%A8res_mineurs_capucins</a:t>
            </a:r>
            <a:r>
              <a:rPr lang="fr-FR" sz="2400" dirty="0"/>
              <a:t/>
            </a:r>
            <a:br>
              <a:rPr lang="fr-FR" sz="2400" dirty="0"/>
            </a:br>
            <a:r>
              <a:rPr lang="fr-FR" sz="2400" dirty="0">
                <a:hlinkClick r:id="rId4"/>
              </a:rPr>
              <a:t>https://</a:t>
            </a:r>
            <a:r>
              <a:rPr lang="fr-FR" sz="2400" dirty="0" smtClean="0">
                <a:hlinkClick r:id="rId4"/>
              </a:rPr>
              <a:t>fr.wikipedia.org/wiki/Tiers-Ordre_franciscain</a:t>
            </a:r>
            <a:r>
              <a:rPr lang="fr-FR" sz="2400" dirty="0" smtClean="0"/>
              <a:t/>
            </a:r>
            <a:br>
              <a:rPr lang="fr-FR" sz="2400" dirty="0" smtClean="0"/>
            </a:br>
            <a:r>
              <a:rPr lang="fr-FR" sz="2400"/>
              <a:t/>
            </a:r>
            <a:br>
              <a:rPr lang="fr-FR" sz="2400"/>
            </a:br>
            <a:r>
              <a:rPr lang="fr-FR" sz="2000" b="1" dirty="0"/>
              <a:t/>
            </a:r>
            <a:br>
              <a:rPr lang="fr-FR" sz="2000" b="1" dirty="0"/>
            </a:br>
            <a:r>
              <a:rPr lang="fr-FR" sz="2200" dirty="0"/>
              <a:t/>
            </a:r>
            <a:br>
              <a:rPr lang="fr-FR" sz="2200" dirty="0"/>
            </a:br>
            <a:r>
              <a:rPr lang="fr-FR" sz="2200" dirty="0" smtClean="0"/>
              <a:t/>
            </a:r>
            <a:br>
              <a:rPr lang="fr-FR" sz="2200" dirty="0" smtClean="0"/>
            </a:br>
            <a:r>
              <a:rPr lang="fr-FR" sz="2700" dirty="0" smtClean="0"/>
              <a:t/>
            </a:r>
            <a:br>
              <a:rPr lang="fr-FR" sz="2700" dirty="0" smtClean="0"/>
            </a:br>
            <a:endParaRPr lang="fr-FR" sz="2400" dirty="0"/>
          </a:p>
        </p:txBody>
      </p:sp>
      <p:sp>
        <p:nvSpPr>
          <p:cNvPr id="3" name="Sous-titre 2"/>
          <p:cNvSpPr>
            <a:spLocks noGrp="1"/>
          </p:cNvSpPr>
          <p:nvPr>
            <p:ph type="subTitle" idx="1"/>
          </p:nvPr>
        </p:nvSpPr>
        <p:spPr>
          <a:xfrm>
            <a:off x="1371600" y="6309320"/>
            <a:ext cx="6400800" cy="548680"/>
          </a:xfrm>
        </p:spPr>
        <p:txBody>
          <a:bodyPr>
            <a:normAutofit lnSpcReduction="10000"/>
          </a:bodyPr>
          <a:lstStyle/>
          <a:p>
            <a:endParaRPr lang="fr-FR" dirty="0"/>
          </a:p>
        </p:txBody>
      </p:sp>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13</a:t>
            </a:fld>
            <a:endParaRPr lang="fr-FR" dirty="0"/>
          </a:p>
        </p:txBody>
      </p:sp>
    </p:spTree>
    <p:extLst>
      <p:ext uri="{BB962C8B-B14F-4D97-AF65-F5344CB8AC3E}">
        <p14:creationId xmlns:p14="http://schemas.microsoft.com/office/powerpoint/2010/main" val="1783719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371600" y="6165304"/>
            <a:ext cx="6400800" cy="692696"/>
          </a:xfrm>
        </p:spPr>
        <p:txBody>
          <a:bodyPr>
            <a:normAutofit/>
          </a:bodyPr>
          <a:lstStyle/>
          <a:p>
            <a:r>
              <a:rPr lang="fr-FR" b="1" dirty="0" smtClean="0">
                <a:solidFill>
                  <a:schemeClr val="tx1"/>
                </a:solidFill>
              </a:rPr>
              <a:t>Avant restauration</a:t>
            </a:r>
            <a:endParaRPr lang="fr-FR" b="1" dirty="0">
              <a:solidFill>
                <a:schemeClr val="tx1"/>
              </a:solidFill>
            </a:endParaRPr>
          </a:p>
        </p:txBody>
      </p:sp>
      <p:pic>
        <p:nvPicPr>
          <p:cNvPr id="5" name="Picture 2" descr="C:\Users\ACER\Documents\Genealogie\Louet\Geoffroy\Capucins 1694\1-av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824"/>
            <a:ext cx="8224842" cy="613620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6" name="Espace réservé du numéro de diapositive 5"/>
          <p:cNvSpPr>
            <a:spLocks noGrp="1"/>
          </p:cNvSpPr>
          <p:nvPr>
            <p:ph type="sldNum" sz="quarter" idx="12"/>
          </p:nvPr>
        </p:nvSpPr>
        <p:spPr/>
        <p:txBody>
          <a:bodyPr/>
          <a:lstStyle/>
          <a:p>
            <a:r>
              <a:rPr lang="fr-FR" dirty="0" smtClean="0"/>
              <a:t>MCLFM-</a:t>
            </a:r>
            <a:fld id="{CBCF321C-730E-4880-A11A-21D00C062326}" type="slidenum">
              <a:rPr lang="fr-FR" smtClean="0"/>
              <a:t>2</a:t>
            </a:fld>
            <a:endParaRPr lang="fr-FR" dirty="0"/>
          </a:p>
        </p:txBody>
      </p:sp>
    </p:spTree>
    <p:extLst>
      <p:ext uri="{BB962C8B-B14F-4D97-AF65-F5344CB8AC3E}">
        <p14:creationId xmlns:p14="http://schemas.microsoft.com/office/powerpoint/2010/main" val="1381943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093296"/>
            <a:ext cx="8229600" cy="764704"/>
          </a:xfrm>
        </p:spPr>
        <p:txBody>
          <a:bodyPr>
            <a:normAutofit/>
          </a:bodyPr>
          <a:lstStyle/>
          <a:p>
            <a:r>
              <a:rPr lang="fr-FR" sz="3200" b="1" dirty="0" smtClean="0"/>
              <a:t>Après restauration</a:t>
            </a:r>
            <a:endParaRPr lang="fr-FR" sz="3200" b="1" dirty="0"/>
          </a:p>
        </p:txBody>
      </p:sp>
      <p:sp>
        <p:nvSpPr>
          <p:cNvPr id="3" name="Espace réservé de la date 2"/>
          <p:cNvSpPr>
            <a:spLocks noGrp="1"/>
          </p:cNvSpPr>
          <p:nvPr>
            <p:ph type="dt" sz="half" idx="10"/>
          </p:nvPr>
        </p:nvSpPr>
        <p:spPr/>
        <p:txBody>
          <a:bodyPr/>
          <a:lstStyle/>
          <a:p>
            <a:r>
              <a:rPr lang="fr-FR" smtClean="0"/>
              <a:t>MCG-08/04/2023</a:t>
            </a:r>
            <a:endParaRPr lang="fr-FR" dirty="0"/>
          </a:p>
        </p:txBody>
      </p:sp>
      <p:sp>
        <p:nvSpPr>
          <p:cNvPr id="4" name="Espace réservé du numéro de diapositive 3"/>
          <p:cNvSpPr>
            <a:spLocks noGrp="1"/>
          </p:cNvSpPr>
          <p:nvPr>
            <p:ph type="sldNum" sz="quarter" idx="12"/>
          </p:nvPr>
        </p:nvSpPr>
        <p:spPr/>
        <p:txBody>
          <a:bodyPr/>
          <a:lstStyle/>
          <a:p>
            <a:r>
              <a:rPr lang="fr-FR" dirty="0" smtClean="0"/>
              <a:t>MCLFM-</a:t>
            </a:r>
            <a:fld id="{CBCF321C-730E-4880-A11A-21D00C062326}" type="slidenum">
              <a:rPr lang="fr-FR" smtClean="0"/>
              <a:t>3</a:t>
            </a:fld>
            <a:endParaRPr lang="fr-FR" dirty="0"/>
          </a:p>
        </p:txBody>
      </p:sp>
      <p:pic>
        <p:nvPicPr>
          <p:cNvPr id="1026" name="Picture 2" descr="C:\Users\ACER\Documents\Genealogie\Louet\Geoffroy\Capucins 1694\2-aprè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8848"/>
            <a:ext cx="8263909"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89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371600" y="5949280"/>
            <a:ext cx="6400800" cy="908720"/>
          </a:xfrm>
        </p:spPr>
        <p:txBody>
          <a:bodyPr/>
          <a:lstStyle/>
          <a:p>
            <a:r>
              <a:rPr lang="fr-FR" b="1" dirty="0" smtClean="0">
                <a:solidFill>
                  <a:schemeClr val="tx1"/>
                </a:solidFill>
              </a:rPr>
              <a:t>Encart</a:t>
            </a:r>
            <a:endParaRPr lang="fr-FR" b="1" dirty="0">
              <a:solidFill>
                <a:schemeClr val="tx1"/>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 y="908720"/>
            <a:ext cx="918402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4</a:t>
            </a:fld>
            <a:endParaRPr lang="fr-FR" dirty="0"/>
          </a:p>
        </p:txBody>
      </p:sp>
    </p:spTree>
    <p:extLst>
      <p:ext uri="{BB962C8B-B14F-4D97-AF65-F5344CB8AC3E}">
        <p14:creationId xmlns:p14="http://schemas.microsoft.com/office/powerpoint/2010/main" val="1399361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371600" y="6165304"/>
            <a:ext cx="6400800" cy="692696"/>
          </a:xfrm>
        </p:spPr>
        <p:txBody>
          <a:bodyPr/>
          <a:lstStyle/>
          <a:p>
            <a:r>
              <a:rPr lang="fr-FR" b="1" dirty="0" smtClean="0">
                <a:solidFill>
                  <a:schemeClr val="tx1"/>
                </a:solidFill>
              </a:rPr>
              <a:t>Détail des noms</a:t>
            </a:r>
            <a:endParaRPr lang="fr-FR"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76" y="1124744"/>
            <a:ext cx="816488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5</a:t>
            </a:fld>
            <a:endParaRPr lang="fr-FR" dirty="0"/>
          </a:p>
        </p:txBody>
      </p:sp>
      <p:sp>
        <p:nvSpPr>
          <p:cNvPr id="28" name="Flèche courbée vers la gauche 27"/>
          <p:cNvSpPr/>
          <p:nvPr/>
        </p:nvSpPr>
        <p:spPr>
          <a:xfrm>
            <a:off x="8609262" y="1700808"/>
            <a:ext cx="534738" cy="1216152"/>
          </a:xfrm>
          <a:prstGeom prst="curvedLef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courbée vers la droite 28"/>
          <p:cNvSpPr/>
          <p:nvPr/>
        </p:nvSpPr>
        <p:spPr>
          <a:xfrm>
            <a:off x="0" y="2780928"/>
            <a:ext cx="444376" cy="1216152"/>
          </a:xfrm>
          <a:prstGeom prst="curved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Moins 30"/>
          <p:cNvSpPr/>
          <p:nvPr/>
        </p:nvSpPr>
        <p:spPr>
          <a:xfrm>
            <a:off x="0" y="2568896"/>
            <a:ext cx="9756576" cy="424064"/>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8" name="Flèche gauche 2047"/>
          <p:cNvSpPr/>
          <p:nvPr/>
        </p:nvSpPr>
        <p:spPr>
          <a:xfrm>
            <a:off x="611560" y="2674912"/>
            <a:ext cx="978408" cy="212032"/>
          </a:xfrm>
          <a:prstGeom prst="lef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6552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371600" y="6093296"/>
            <a:ext cx="6400800" cy="764704"/>
          </a:xfrm>
        </p:spPr>
        <p:txBody>
          <a:bodyPr/>
          <a:lstStyle/>
          <a:p>
            <a:r>
              <a:rPr lang="fr-FR" b="1" dirty="0" smtClean="0">
                <a:solidFill>
                  <a:schemeClr val="tx1"/>
                </a:solidFill>
              </a:rPr>
              <a:t>Transcription</a:t>
            </a:r>
            <a:endParaRPr lang="fr-FR" b="1" dirty="0">
              <a:solidFill>
                <a:schemeClr val="tx1"/>
              </a:solidFill>
            </a:endParaRPr>
          </a:p>
        </p:txBody>
      </p:sp>
      <p:sp>
        <p:nvSpPr>
          <p:cNvPr id="4" name="Rectangle 3"/>
          <p:cNvSpPr/>
          <p:nvPr/>
        </p:nvSpPr>
        <p:spPr>
          <a:xfrm>
            <a:off x="179512" y="260648"/>
            <a:ext cx="9073008" cy="6093976"/>
          </a:xfrm>
          <a:prstGeom prst="rect">
            <a:avLst/>
          </a:prstGeom>
        </p:spPr>
        <p:txBody>
          <a:bodyPr wrap="square">
            <a:spAutoFit/>
          </a:bodyPr>
          <a:lstStyle/>
          <a:p>
            <a:r>
              <a:rPr lang="fr-FR" sz="1950" i="1" dirty="0" smtClean="0"/>
              <a:t>1. F(rat)er </a:t>
            </a:r>
            <a:r>
              <a:rPr lang="fr-FR" sz="1950" i="1" dirty="0" err="1"/>
              <a:t>Bernardinus</a:t>
            </a:r>
            <a:r>
              <a:rPr lang="fr-FR" sz="1950" i="1" dirty="0"/>
              <a:t> ab </a:t>
            </a:r>
            <a:r>
              <a:rPr lang="fr-FR" sz="1950" i="1" dirty="0" err="1"/>
              <a:t>Arretio</a:t>
            </a:r>
            <a:r>
              <a:rPr lang="fr-FR" sz="1950" i="1" dirty="0"/>
              <a:t> </a:t>
            </a:r>
            <a:r>
              <a:rPr lang="fr-FR" sz="1950" i="1" dirty="0" err="1"/>
              <a:t>Minister</a:t>
            </a:r>
            <a:r>
              <a:rPr lang="fr-FR" sz="1950" i="1" dirty="0"/>
              <a:t> </a:t>
            </a:r>
            <a:r>
              <a:rPr lang="fr-FR" sz="1950" i="1" dirty="0" err="1"/>
              <a:t>Generalis</a:t>
            </a:r>
            <a:r>
              <a:rPr lang="fr-FR" sz="1950" i="1" dirty="0"/>
              <a:t/>
            </a:r>
            <a:br>
              <a:rPr lang="fr-FR" sz="1950" i="1" dirty="0"/>
            </a:br>
            <a:r>
              <a:rPr lang="fr-FR" sz="1950" i="1" dirty="0"/>
              <a:t>2. </a:t>
            </a:r>
            <a:r>
              <a:rPr lang="fr-FR" sz="1950" i="1" dirty="0" err="1"/>
              <a:t>Ordinis</a:t>
            </a:r>
            <a:r>
              <a:rPr lang="fr-FR" sz="1950" i="1" dirty="0"/>
              <a:t> </a:t>
            </a:r>
            <a:r>
              <a:rPr lang="fr-FR" sz="1950" i="1" dirty="0" err="1"/>
              <a:t>Fratrum</a:t>
            </a:r>
            <a:r>
              <a:rPr lang="fr-FR" sz="1950" i="1" dirty="0"/>
              <a:t> </a:t>
            </a:r>
            <a:r>
              <a:rPr lang="fr-FR" sz="1950" i="1" dirty="0" err="1"/>
              <a:t>Minorum</a:t>
            </a:r>
            <a:r>
              <a:rPr lang="fr-FR" sz="1950" i="1" dirty="0"/>
              <a:t> S(</a:t>
            </a:r>
            <a:r>
              <a:rPr lang="fr-FR" sz="1950" i="1" dirty="0" err="1"/>
              <a:t>anct</a:t>
            </a:r>
            <a:r>
              <a:rPr lang="fr-FR" sz="1950" i="1" dirty="0"/>
              <a:t>)i </a:t>
            </a:r>
            <a:r>
              <a:rPr lang="fr-FR" sz="1950" i="1" dirty="0" err="1"/>
              <a:t>Francisci</a:t>
            </a:r>
            <a:r>
              <a:rPr lang="fr-FR" sz="1950" i="1" dirty="0"/>
              <a:t> </a:t>
            </a:r>
            <a:r>
              <a:rPr lang="fr-FR" sz="1950" i="1" dirty="0" err="1"/>
              <a:t>Capucinorum</a:t>
            </a:r>
            <a:r>
              <a:rPr lang="fr-FR" sz="1950" i="1" dirty="0"/>
              <a:t> (</a:t>
            </a:r>
            <a:r>
              <a:rPr lang="fr-FR" sz="1950" i="1" dirty="0" err="1"/>
              <a:t>licet</a:t>
            </a:r>
            <a:r>
              <a:rPr lang="fr-FR" sz="1950" i="1" dirty="0"/>
              <a:t> </a:t>
            </a:r>
            <a:r>
              <a:rPr lang="fr-FR" sz="1950" i="1" dirty="0" err="1"/>
              <a:t>immeritus</a:t>
            </a:r>
            <a:r>
              <a:rPr lang="fr-FR" sz="1950" i="1" dirty="0"/>
              <a:t>), sa-</a:t>
            </a:r>
            <a:br>
              <a:rPr lang="fr-FR" sz="1950" i="1" dirty="0"/>
            </a:br>
            <a:r>
              <a:rPr lang="fr-FR" sz="1950" i="1" dirty="0"/>
              <a:t>3. </a:t>
            </a:r>
            <a:r>
              <a:rPr lang="fr-FR" sz="1950" i="1" dirty="0" err="1"/>
              <a:t>lutem</a:t>
            </a:r>
            <a:r>
              <a:rPr lang="fr-FR" sz="1950" i="1" dirty="0"/>
              <a:t> in D(</a:t>
            </a:r>
            <a:r>
              <a:rPr lang="fr-FR" sz="1950" i="1" dirty="0" err="1"/>
              <a:t>omi</a:t>
            </a:r>
            <a:r>
              <a:rPr lang="fr-FR" sz="1950" i="1" dirty="0"/>
              <a:t>)no. </a:t>
            </a:r>
            <a:r>
              <a:rPr lang="fr-FR" sz="1950" i="1" dirty="0" err="1"/>
              <a:t>Domicillas</a:t>
            </a:r>
            <a:r>
              <a:rPr lang="fr-FR" sz="1950" i="1" dirty="0"/>
              <a:t> </a:t>
            </a:r>
            <a:r>
              <a:rPr lang="fr-FR" sz="1950" i="1" dirty="0" err="1"/>
              <a:t>Joannam</a:t>
            </a:r>
            <a:r>
              <a:rPr lang="fr-FR" sz="1950" i="1" dirty="0"/>
              <a:t> Geoffroy </a:t>
            </a:r>
            <a:r>
              <a:rPr lang="fr-FR" sz="1950" i="1" dirty="0" err="1"/>
              <a:t>eiusque</a:t>
            </a:r>
            <a:r>
              <a:rPr lang="fr-FR" sz="1950" i="1" dirty="0"/>
              <a:t> </a:t>
            </a:r>
            <a:r>
              <a:rPr lang="fr-FR" sz="1950" i="1" dirty="0" err="1"/>
              <a:t>filias</a:t>
            </a:r>
            <a:r>
              <a:rPr lang="fr-FR" sz="1950" i="1" dirty="0"/>
              <a:t> et </a:t>
            </a:r>
            <a:r>
              <a:rPr lang="fr-FR" sz="1950" i="1" dirty="0" err="1"/>
              <a:t>filiastri</a:t>
            </a:r>
            <a:r>
              <a:rPr lang="fr-FR" sz="1950" i="1" dirty="0"/>
              <a:t> ? (</a:t>
            </a:r>
            <a:r>
              <a:rPr lang="fr-FR" sz="1950" dirty="0"/>
              <a:t>mots raturés</a:t>
            </a:r>
            <a:r>
              <a:rPr lang="fr-FR" sz="1950" i="1" dirty="0"/>
              <a:t>), </a:t>
            </a:r>
            <a:r>
              <a:rPr lang="fr-FR" sz="1950" i="1" dirty="0" err="1"/>
              <a:t>Ludovicus</a:t>
            </a:r>
            <a:r>
              <a:rPr lang="fr-FR" sz="1950" i="1" dirty="0"/>
              <a:t> Puissant</a:t>
            </a:r>
            <a:br>
              <a:rPr lang="fr-FR" sz="1950" i="1" dirty="0"/>
            </a:br>
            <a:r>
              <a:rPr lang="fr-FR" sz="1950" i="1" dirty="0"/>
              <a:t>4. </a:t>
            </a:r>
            <a:r>
              <a:rPr lang="fr-FR" sz="1950" i="1" dirty="0" err="1"/>
              <a:t>ejusque</a:t>
            </a:r>
            <a:r>
              <a:rPr lang="fr-FR" sz="1950" i="1" dirty="0"/>
              <a:t> </a:t>
            </a:r>
            <a:r>
              <a:rPr lang="fr-FR" sz="1950" i="1" dirty="0" err="1"/>
              <a:t>uxorem</a:t>
            </a:r>
            <a:r>
              <a:rPr lang="fr-FR" sz="1950" i="1" dirty="0"/>
              <a:t> </a:t>
            </a:r>
            <a:r>
              <a:rPr lang="fr-FR" sz="1950" i="1" dirty="0" err="1"/>
              <a:t>Catharinam</a:t>
            </a:r>
            <a:r>
              <a:rPr lang="fr-FR" sz="1950" i="1" dirty="0"/>
              <a:t> </a:t>
            </a:r>
            <a:r>
              <a:rPr lang="fr-FR" sz="1950" i="1" dirty="0" err="1"/>
              <a:t>Scoriot</a:t>
            </a:r>
            <a:r>
              <a:rPr lang="fr-FR" sz="1950" i="1" dirty="0"/>
              <a:t>, </a:t>
            </a:r>
            <a:r>
              <a:rPr lang="fr-FR" sz="1950" i="1" dirty="0" err="1"/>
              <a:t>eius</a:t>
            </a:r>
            <a:r>
              <a:rPr lang="fr-FR" sz="1950" i="1" dirty="0"/>
              <a:t> </a:t>
            </a:r>
            <a:r>
              <a:rPr lang="fr-FR" sz="1950" i="1" dirty="0" err="1"/>
              <a:t>filios</a:t>
            </a:r>
            <a:r>
              <a:rPr lang="fr-FR" sz="1950" i="1" dirty="0"/>
              <a:t> [blanc], </a:t>
            </a:r>
            <a:r>
              <a:rPr lang="fr-FR" sz="1950" i="1" dirty="0" err="1"/>
              <a:t>Claudium</a:t>
            </a:r>
            <a:r>
              <a:rPr lang="fr-FR" sz="1950" i="1" dirty="0"/>
              <a:t> </a:t>
            </a:r>
            <a:r>
              <a:rPr lang="fr-FR" sz="1950" i="1" dirty="0" err="1"/>
              <a:t>Ludovicum</a:t>
            </a:r>
            <a:r>
              <a:rPr lang="fr-FR" sz="1950" i="1" dirty="0"/>
              <a:t> de </a:t>
            </a:r>
            <a:r>
              <a:rPr lang="fr-FR" sz="1950" i="1" dirty="0" err="1"/>
              <a:t>Bourneuf</a:t>
            </a:r>
            <a:r>
              <a:rPr lang="fr-FR" sz="1950" i="1" dirty="0"/>
              <a:t> et </a:t>
            </a:r>
            <a:r>
              <a:rPr lang="fr-FR" sz="1950" i="1" dirty="0" err="1"/>
              <a:t>ejus</a:t>
            </a:r>
            <a:r>
              <a:rPr lang="fr-FR" sz="1950" i="1" dirty="0"/>
              <a:t> </a:t>
            </a:r>
            <a:r>
              <a:rPr lang="fr-FR" sz="1950" i="1" dirty="0" err="1"/>
              <a:t>uxorem</a:t>
            </a:r>
            <a:r>
              <a:rPr lang="fr-FR" sz="1950" i="1" dirty="0"/>
              <a:t> Margarita </a:t>
            </a:r>
            <a:r>
              <a:rPr lang="fr-FR" sz="1950" i="1" dirty="0" err="1"/>
              <a:t>Scoriot</a:t>
            </a:r>
            <a:r>
              <a:rPr lang="fr-FR" sz="1950" i="1" dirty="0"/>
              <a:t> </a:t>
            </a:r>
            <a:r>
              <a:rPr lang="fr-FR" sz="1950" i="1" dirty="0" err="1"/>
              <a:t>eorumque</a:t>
            </a:r>
            <a:r>
              <a:rPr lang="fr-FR" sz="1950" i="1" dirty="0"/>
              <a:t/>
            </a:r>
            <a:br>
              <a:rPr lang="fr-FR" sz="1950" i="1" dirty="0"/>
            </a:br>
            <a:r>
              <a:rPr lang="fr-FR" sz="1950" i="1" dirty="0"/>
              <a:t>5. </a:t>
            </a:r>
            <a:r>
              <a:rPr lang="fr-FR" sz="1950" i="1" dirty="0" err="1"/>
              <a:t>filios</a:t>
            </a:r>
            <a:r>
              <a:rPr lang="fr-FR" sz="1950" i="1" dirty="0"/>
              <a:t>, et Mariam </a:t>
            </a:r>
            <a:r>
              <a:rPr lang="fr-FR" sz="1950" i="1" dirty="0" err="1"/>
              <a:t>Scoriot</a:t>
            </a:r>
            <a:r>
              <a:rPr lang="fr-FR" sz="1950" i="1" dirty="0"/>
              <a:t> et </a:t>
            </a:r>
            <a:r>
              <a:rPr lang="fr-FR" sz="1950" i="1" dirty="0" smtClean="0"/>
              <a:t>D(</a:t>
            </a:r>
            <a:r>
              <a:rPr lang="fr-FR" sz="1950" i="1" dirty="0" err="1" smtClean="0"/>
              <a:t>omi</a:t>
            </a:r>
            <a:r>
              <a:rPr lang="fr-FR" sz="1950" i="1" dirty="0" smtClean="0"/>
              <a:t>)</a:t>
            </a:r>
            <a:r>
              <a:rPr lang="fr-FR" sz="1950" i="1" dirty="0" err="1" smtClean="0"/>
              <a:t>num</a:t>
            </a:r>
            <a:r>
              <a:rPr lang="fr-FR" sz="1950" i="1" dirty="0" smtClean="0"/>
              <a:t> </a:t>
            </a:r>
            <a:r>
              <a:rPr lang="fr-FR" sz="1950" i="1" dirty="0"/>
              <a:t>Petrus Geoffroy et </a:t>
            </a:r>
            <a:r>
              <a:rPr lang="fr-FR" sz="1950" i="1" dirty="0" err="1"/>
              <a:t>eius</a:t>
            </a:r>
            <a:r>
              <a:rPr lang="fr-FR" sz="1950" i="1" dirty="0"/>
              <a:t> </a:t>
            </a:r>
            <a:r>
              <a:rPr lang="fr-FR" sz="1950" i="1" dirty="0" err="1"/>
              <a:t>uxorem</a:t>
            </a:r>
            <a:r>
              <a:rPr lang="fr-FR" sz="1950" i="1" dirty="0"/>
              <a:t>,</a:t>
            </a:r>
            <a:br>
              <a:rPr lang="fr-FR" sz="1950" i="1" dirty="0"/>
            </a:br>
            <a:r>
              <a:rPr lang="fr-FR" sz="1950" i="1" dirty="0"/>
              <a:t>6. juxta </a:t>
            </a:r>
            <a:r>
              <a:rPr lang="fr-FR" sz="1950" i="1" dirty="0" err="1"/>
              <a:t>licenciam</a:t>
            </a:r>
            <a:r>
              <a:rPr lang="fr-FR" sz="1950" i="1" dirty="0"/>
              <a:t> &amp; </a:t>
            </a:r>
            <a:r>
              <a:rPr lang="fr-FR" sz="1950" i="1" dirty="0" err="1"/>
              <a:t>facultatem</a:t>
            </a:r>
            <a:r>
              <a:rPr lang="fr-FR" sz="1950" i="1" dirty="0"/>
              <a:t> </a:t>
            </a:r>
            <a:r>
              <a:rPr lang="fr-FR" sz="1950" i="1" dirty="0" err="1"/>
              <a:t>Officio</a:t>
            </a:r>
            <a:r>
              <a:rPr lang="fr-FR" sz="1950" i="1" dirty="0"/>
              <a:t> </a:t>
            </a:r>
            <a:r>
              <a:rPr lang="fr-FR" sz="1950" i="1" dirty="0" err="1"/>
              <a:t>nostro</a:t>
            </a:r>
            <a:r>
              <a:rPr lang="fr-FR" sz="1950" i="1" dirty="0"/>
              <a:t> </a:t>
            </a:r>
            <a:r>
              <a:rPr lang="fr-FR" sz="1950" i="1" dirty="0" err="1"/>
              <a:t>concessam</a:t>
            </a:r>
            <a:r>
              <a:rPr lang="fr-FR" sz="1950" i="1" dirty="0"/>
              <a:t> ab </a:t>
            </a:r>
            <a:r>
              <a:rPr lang="fr-FR" sz="1950" i="1" dirty="0" err="1"/>
              <a:t>Urbano</a:t>
            </a:r>
            <a:r>
              <a:rPr lang="fr-FR" sz="1950" i="1" dirty="0"/>
              <a:t> </a:t>
            </a:r>
            <a:r>
              <a:rPr lang="fr-FR" sz="1950" i="1" dirty="0" err="1"/>
              <a:t>feli</a:t>
            </a:r>
            <a:r>
              <a:rPr lang="fr-FR" sz="1950" i="1" dirty="0"/>
              <a:t>-</a:t>
            </a:r>
            <a:br>
              <a:rPr lang="fr-FR" sz="1950" i="1" dirty="0"/>
            </a:br>
            <a:r>
              <a:rPr lang="fr-FR" sz="1950" i="1" dirty="0"/>
              <a:t>7. cis </a:t>
            </a:r>
            <a:r>
              <a:rPr lang="fr-FR" sz="1950" i="1" dirty="0" err="1"/>
              <a:t>recordationis</a:t>
            </a:r>
            <a:r>
              <a:rPr lang="fr-FR" sz="1950" i="1" dirty="0"/>
              <a:t> Papa V </a:t>
            </a:r>
            <a:r>
              <a:rPr lang="fr-FR" sz="1950" i="1" dirty="0" err="1"/>
              <a:t>aliisque</a:t>
            </a:r>
            <a:r>
              <a:rPr lang="fr-FR" sz="1950" i="1" dirty="0"/>
              <a:t> </a:t>
            </a:r>
            <a:r>
              <a:rPr lang="fr-FR" sz="1950" i="1" dirty="0" err="1"/>
              <a:t>Summis</a:t>
            </a:r>
            <a:r>
              <a:rPr lang="fr-FR" sz="1950" i="1" dirty="0"/>
              <a:t> </a:t>
            </a:r>
            <a:r>
              <a:rPr lang="fr-FR" sz="1950" i="1" dirty="0" err="1"/>
              <a:t>Pontificibus</a:t>
            </a:r>
            <a:r>
              <a:rPr lang="fr-FR" sz="1950" i="1" dirty="0"/>
              <a:t>, </a:t>
            </a:r>
            <a:r>
              <a:rPr lang="fr-FR" sz="1950" i="1" dirty="0" err="1"/>
              <a:t>tenore</a:t>
            </a:r>
            <a:r>
              <a:rPr lang="fr-FR" sz="1950" i="1" dirty="0"/>
              <a:t> </a:t>
            </a:r>
            <a:r>
              <a:rPr lang="fr-FR" sz="1950" i="1" dirty="0" err="1"/>
              <a:t>presentium</a:t>
            </a:r>
            <a:r>
              <a:rPr lang="fr-FR" sz="1950" i="1" dirty="0"/>
              <a:t> </a:t>
            </a:r>
            <a:r>
              <a:rPr lang="fr-FR" sz="1950" i="1" dirty="0" err="1"/>
              <a:t>illos</a:t>
            </a:r>
            <a:r>
              <a:rPr lang="fr-FR" sz="1950" i="1" dirty="0"/>
              <a:t> et </a:t>
            </a:r>
            <a:r>
              <a:rPr lang="fr-FR" sz="1950" i="1" dirty="0" err="1"/>
              <a:t>illas</a:t>
            </a:r>
            <a:r>
              <a:rPr lang="fr-FR" sz="1950" i="1" dirty="0"/>
              <a:t> in </a:t>
            </a:r>
            <a:r>
              <a:rPr lang="fr-FR" sz="1950" i="1" dirty="0" smtClean="0"/>
              <a:t>spi-</a:t>
            </a:r>
            <a:br>
              <a:rPr lang="fr-FR" sz="1950" i="1" dirty="0" smtClean="0"/>
            </a:br>
            <a:r>
              <a:rPr lang="fr-FR" sz="1950" i="1" dirty="0" smtClean="0"/>
              <a:t>8. </a:t>
            </a:r>
            <a:r>
              <a:rPr lang="fr-FR" sz="1950" i="1" dirty="0" err="1" smtClean="0"/>
              <a:t>rituales</a:t>
            </a:r>
            <a:r>
              <a:rPr lang="fr-FR" sz="1950" i="1" dirty="0" smtClean="0"/>
              <a:t> </a:t>
            </a:r>
            <a:r>
              <a:rPr lang="fr-FR" sz="1950" i="1" dirty="0" err="1"/>
              <a:t>nostre</a:t>
            </a:r>
            <a:r>
              <a:rPr lang="fr-FR" sz="1950" i="1" dirty="0"/>
              <a:t> </a:t>
            </a:r>
            <a:r>
              <a:rPr lang="fr-FR" sz="1950" i="1" dirty="0" err="1"/>
              <a:t>Religionis</a:t>
            </a:r>
            <a:r>
              <a:rPr lang="fr-FR" sz="1950" i="1" dirty="0"/>
              <a:t> </a:t>
            </a:r>
            <a:r>
              <a:rPr lang="fr-FR" sz="1950" i="1" dirty="0" err="1"/>
              <a:t>filios</a:t>
            </a:r>
            <a:r>
              <a:rPr lang="fr-FR" sz="1950" i="1" dirty="0"/>
              <a:t> et </a:t>
            </a:r>
            <a:r>
              <a:rPr lang="fr-FR" sz="1950" i="1" dirty="0" err="1"/>
              <a:t>filias</a:t>
            </a:r>
            <a:r>
              <a:rPr lang="fr-FR" sz="1950" i="1" dirty="0"/>
              <a:t> </a:t>
            </a:r>
            <a:r>
              <a:rPr lang="fr-FR" sz="1950" i="1" dirty="0" err="1"/>
              <a:t>cooptamus</a:t>
            </a:r>
            <a:r>
              <a:rPr lang="fr-FR" sz="1950" i="1" dirty="0"/>
              <a:t> &amp; </a:t>
            </a:r>
            <a:r>
              <a:rPr lang="fr-FR" sz="1950" i="1" dirty="0" err="1"/>
              <a:t>illos</a:t>
            </a:r>
            <a:r>
              <a:rPr lang="fr-FR" sz="1950" i="1" dirty="0"/>
              <a:t> participes </a:t>
            </a:r>
            <a:r>
              <a:rPr lang="fr-FR" sz="1950" i="1" dirty="0" err="1"/>
              <a:t>facimus</a:t>
            </a:r>
            <a:r>
              <a:rPr lang="fr-FR" sz="1950" i="1" dirty="0"/>
              <a:t> om-</a:t>
            </a:r>
            <a:br>
              <a:rPr lang="fr-FR" sz="1950" i="1" dirty="0"/>
            </a:br>
            <a:r>
              <a:rPr lang="fr-FR" sz="1950" i="1" dirty="0"/>
              <a:t>9. </a:t>
            </a:r>
            <a:r>
              <a:rPr lang="fr-FR" sz="1950" i="1" dirty="0" err="1"/>
              <a:t>nium</a:t>
            </a:r>
            <a:r>
              <a:rPr lang="fr-FR" sz="1950" i="1" dirty="0"/>
              <a:t> </a:t>
            </a:r>
            <a:r>
              <a:rPr lang="fr-FR" sz="1950" i="1" dirty="0" err="1"/>
              <a:t>Missarum</a:t>
            </a:r>
            <a:r>
              <a:rPr lang="fr-FR" sz="1950" i="1" dirty="0"/>
              <a:t>, </a:t>
            </a:r>
            <a:r>
              <a:rPr lang="fr-FR" sz="1950" i="1" dirty="0" err="1"/>
              <a:t>Sacrificiorum</a:t>
            </a:r>
            <a:r>
              <a:rPr lang="fr-FR" sz="1950" i="1" dirty="0"/>
              <a:t> </a:t>
            </a:r>
            <a:r>
              <a:rPr lang="fr-FR" sz="1950" i="1" dirty="0" err="1"/>
              <a:t>Officiorum</a:t>
            </a:r>
            <a:r>
              <a:rPr lang="fr-FR" sz="1950" i="1" dirty="0"/>
              <a:t> </a:t>
            </a:r>
            <a:r>
              <a:rPr lang="fr-FR" sz="1950" i="1" dirty="0" err="1"/>
              <a:t>Orationum</a:t>
            </a:r>
            <a:r>
              <a:rPr lang="fr-FR" sz="1950" i="1" dirty="0"/>
              <a:t> </a:t>
            </a:r>
            <a:r>
              <a:rPr lang="fr-FR" sz="1950" i="1" dirty="0" err="1"/>
              <a:t>Obedientiarum</a:t>
            </a:r>
            <a:r>
              <a:rPr lang="fr-FR" sz="1950" i="1" dirty="0"/>
              <a:t>, </a:t>
            </a:r>
            <a:r>
              <a:rPr lang="fr-FR" sz="1950" i="1" dirty="0" err="1"/>
              <a:t>Vigiliaru</a:t>
            </a:r>
            <a:r>
              <a:rPr lang="fr-FR" sz="1950" i="1" dirty="0"/>
              <a:t> </a:t>
            </a:r>
            <a:r>
              <a:rPr lang="fr-FR" sz="1950" i="1" dirty="0" err="1"/>
              <a:t>Poeniten</a:t>
            </a:r>
            <a:r>
              <a:rPr lang="fr-FR" sz="1950" i="1" dirty="0"/>
              <a:t>-</a:t>
            </a:r>
            <a:br>
              <a:rPr lang="fr-FR" sz="1950" i="1" dirty="0"/>
            </a:br>
            <a:r>
              <a:rPr lang="fr-FR" sz="1950" i="1" dirty="0"/>
              <a:t>10. </a:t>
            </a:r>
            <a:r>
              <a:rPr lang="fr-FR" sz="1950" i="1" dirty="0" err="1"/>
              <a:t>tiarum</a:t>
            </a:r>
            <a:r>
              <a:rPr lang="fr-FR" sz="1950" i="1" dirty="0"/>
              <a:t>, </a:t>
            </a:r>
            <a:r>
              <a:rPr lang="fr-FR" sz="1950" i="1" dirty="0" err="1"/>
              <a:t>Austeritatum</a:t>
            </a:r>
            <a:r>
              <a:rPr lang="fr-FR" sz="1950" i="1" dirty="0"/>
              <a:t> </a:t>
            </a:r>
            <a:r>
              <a:rPr lang="fr-FR" sz="1950" i="1" dirty="0" err="1"/>
              <a:t>Peregrinationum</a:t>
            </a:r>
            <a:r>
              <a:rPr lang="fr-FR" sz="1950" i="1" dirty="0"/>
              <a:t>, </a:t>
            </a:r>
            <a:r>
              <a:rPr lang="fr-FR" sz="1950" i="1" dirty="0" err="1"/>
              <a:t>Meditationum</a:t>
            </a:r>
            <a:r>
              <a:rPr lang="fr-FR" sz="1950" i="1" dirty="0"/>
              <a:t>, </a:t>
            </a:r>
            <a:r>
              <a:rPr lang="fr-FR" sz="1950" i="1" dirty="0" err="1"/>
              <a:t>Piarum</a:t>
            </a:r>
            <a:r>
              <a:rPr lang="fr-FR" sz="1950" i="1" dirty="0"/>
              <a:t> in Deum </a:t>
            </a:r>
            <a:r>
              <a:rPr lang="fr-FR" sz="1950" i="1" dirty="0" err="1"/>
              <a:t>affectionum</a:t>
            </a:r>
            <a:r>
              <a:rPr lang="fr-FR" sz="1950" i="1" dirty="0"/>
              <a:t> Si-</a:t>
            </a:r>
            <a:br>
              <a:rPr lang="fr-FR" sz="1950" i="1" dirty="0"/>
            </a:br>
            <a:r>
              <a:rPr lang="fr-FR" sz="1950" i="1" dirty="0"/>
              <a:t>11. </a:t>
            </a:r>
            <a:r>
              <a:rPr lang="fr-FR" sz="1950" i="1" dirty="0" err="1"/>
              <a:t>lentij</a:t>
            </a:r>
            <a:r>
              <a:rPr lang="fr-FR" sz="1950" i="1" dirty="0"/>
              <a:t>, </a:t>
            </a:r>
            <a:r>
              <a:rPr lang="fr-FR" sz="1950" i="1" dirty="0" err="1"/>
              <a:t>propriae</a:t>
            </a:r>
            <a:r>
              <a:rPr lang="fr-FR" sz="1950" i="1" dirty="0"/>
              <a:t> </a:t>
            </a:r>
            <a:r>
              <a:rPr lang="fr-FR" sz="1950" i="1" dirty="0" err="1"/>
              <a:t>voluntatis</a:t>
            </a:r>
            <a:r>
              <a:rPr lang="fr-FR" sz="1950" i="1" dirty="0"/>
              <a:t> </a:t>
            </a:r>
            <a:r>
              <a:rPr lang="fr-FR" sz="1950" i="1" dirty="0" err="1"/>
              <a:t>abnegationum</a:t>
            </a:r>
            <a:r>
              <a:rPr lang="fr-FR" sz="1950" i="1" dirty="0"/>
              <a:t>, </a:t>
            </a:r>
            <a:r>
              <a:rPr lang="fr-FR" sz="1950" i="1" dirty="0" err="1"/>
              <a:t>ceterorumque</a:t>
            </a:r>
            <a:r>
              <a:rPr lang="fr-FR" sz="1950" i="1" dirty="0"/>
              <a:t> </a:t>
            </a:r>
            <a:r>
              <a:rPr lang="fr-FR" sz="1950" i="1" dirty="0" err="1"/>
              <a:t>bonorum</a:t>
            </a:r>
            <a:r>
              <a:rPr lang="fr-FR" sz="1950" i="1" dirty="0"/>
              <a:t>, </a:t>
            </a:r>
            <a:r>
              <a:rPr lang="fr-FR" sz="1950" i="1" dirty="0" err="1"/>
              <a:t>quæ</a:t>
            </a:r>
            <a:r>
              <a:rPr lang="fr-FR" sz="1950" i="1" dirty="0"/>
              <a:t> (Dei </a:t>
            </a:r>
            <a:r>
              <a:rPr lang="fr-FR" sz="1950" i="1" dirty="0" err="1"/>
              <a:t>gratia</a:t>
            </a:r>
            <a:r>
              <a:rPr lang="fr-FR" sz="1950" i="1" dirty="0"/>
              <a:t/>
            </a:r>
            <a:br>
              <a:rPr lang="fr-FR" sz="1950" i="1" dirty="0"/>
            </a:br>
            <a:r>
              <a:rPr lang="fr-FR" sz="1950" i="1" dirty="0"/>
              <a:t>12. </a:t>
            </a:r>
            <a:r>
              <a:rPr lang="fr-FR" sz="1950" i="1" dirty="0" err="1"/>
              <a:t>opitulante</a:t>
            </a:r>
            <a:r>
              <a:rPr lang="fr-FR" sz="1950" i="1" dirty="0"/>
              <a:t>) in </a:t>
            </a:r>
            <a:r>
              <a:rPr lang="fr-FR" sz="1950" i="1" dirty="0" err="1"/>
              <a:t>Ordine</a:t>
            </a:r>
            <a:r>
              <a:rPr lang="fr-FR" sz="1950" i="1" dirty="0"/>
              <a:t> </a:t>
            </a:r>
            <a:r>
              <a:rPr lang="fr-FR" sz="1950" i="1" dirty="0" err="1"/>
              <a:t>nostro</a:t>
            </a:r>
            <a:r>
              <a:rPr lang="fr-FR" sz="1950" i="1" dirty="0"/>
              <a:t> </a:t>
            </a:r>
            <a:r>
              <a:rPr lang="fr-FR" sz="1950" i="1" dirty="0" err="1"/>
              <a:t>promereri</a:t>
            </a:r>
            <a:r>
              <a:rPr lang="fr-FR" sz="1950" i="1" dirty="0"/>
              <a:t> </a:t>
            </a:r>
            <a:r>
              <a:rPr lang="fr-FR" sz="1950" i="1" dirty="0" err="1"/>
              <a:t>solent</a:t>
            </a:r>
            <a:r>
              <a:rPr lang="fr-FR" sz="1950" i="1" dirty="0"/>
              <a:t>. In quorum </a:t>
            </a:r>
            <a:r>
              <a:rPr lang="fr-FR" sz="1950" i="1" dirty="0" err="1"/>
              <a:t>fidem</a:t>
            </a:r>
            <a:r>
              <a:rPr lang="fr-FR" sz="1950" i="1" dirty="0"/>
              <a:t> has manu</a:t>
            </a:r>
            <a:br>
              <a:rPr lang="fr-FR" sz="1950" i="1" dirty="0"/>
            </a:br>
            <a:r>
              <a:rPr lang="fr-FR" sz="1950" i="1" dirty="0"/>
              <a:t>13. </a:t>
            </a:r>
            <a:r>
              <a:rPr lang="fr-FR" sz="1950" i="1" dirty="0" err="1"/>
              <a:t>nostra</a:t>
            </a:r>
            <a:r>
              <a:rPr lang="fr-FR" sz="1950" i="1" dirty="0"/>
              <a:t> </a:t>
            </a:r>
            <a:r>
              <a:rPr lang="fr-FR" sz="1950" i="1" dirty="0" err="1"/>
              <a:t>subscriptas</a:t>
            </a:r>
            <a:r>
              <a:rPr lang="fr-FR" sz="1950" i="1" dirty="0"/>
              <a:t> </a:t>
            </a:r>
            <a:r>
              <a:rPr lang="fr-FR" sz="1950" i="1" dirty="0" err="1"/>
              <a:t>Sigillo</a:t>
            </a:r>
            <a:r>
              <a:rPr lang="fr-FR" sz="1950" i="1" dirty="0"/>
              <a:t> </a:t>
            </a:r>
            <a:r>
              <a:rPr lang="fr-FR" sz="1950" i="1" dirty="0" err="1"/>
              <a:t>maiori</a:t>
            </a:r>
            <a:r>
              <a:rPr lang="fr-FR" sz="1950" i="1" dirty="0"/>
              <a:t> </a:t>
            </a:r>
            <a:r>
              <a:rPr lang="fr-FR" sz="1950" i="1" dirty="0" err="1"/>
              <a:t>Officii</a:t>
            </a:r>
            <a:r>
              <a:rPr lang="fr-FR" sz="1950" i="1" dirty="0"/>
              <a:t> </a:t>
            </a:r>
            <a:r>
              <a:rPr lang="fr-FR" sz="1950" i="1" dirty="0" err="1"/>
              <a:t>nostri</a:t>
            </a:r>
            <a:r>
              <a:rPr lang="fr-FR" sz="1950" i="1" dirty="0"/>
              <a:t> </a:t>
            </a:r>
            <a:r>
              <a:rPr lang="fr-FR" sz="1950" i="1" dirty="0" err="1"/>
              <a:t>muniri</a:t>
            </a:r>
            <a:r>
              <a:rPr lang="fr-FR" sz="1950" i="1" dirty="0"/>
              <a:t> </a:t>
            </a:r>
            <a:r>
              <a:rPr lang="fr-FR" sz="1950" i="1" dirty="0" err="1"/>
              <a:t>iussimus</a:t>
            </a:r>
            <a:r>
              <a:rPr lang="fr-FR" sz="1950" i="1" dirty="0"/>
              <a:t>. Dat(</a:t>
            </a:r>
            <a:r>
              <a:rPr lang="fr-FR" sz="1950" i="1" dirty="0" err="1"/>
              <a:t>um</a:t>
            </a:r>
            <a:r>
              <a:rPr lang="fr-FR" sz="1950" i="1" dirty="0"/>
              <a:t>) in Con-</a:t>
            </a:r>
            <a:br>
              <a:rPr lang="fr-FR" sz="1950" i="1" dirty="0"/>
            </a:br>
            <a:r>
              <a:rPr lang="fr-FR" sz="1950" i="1" dirty="0"/>
              <a:t>14. </a:t>
            </a:r>
            <a:r>
              <a:rPr lang="fr-FR" sz="1950" i="1" dirty="0" err="1"/>
              <a:t>ventu</a:t>
            </a:r>
            <a:r>
              <a:rPr lang="fr-FR" sz="1950" i="1" dirty="0"/>
              <a:t> </a:t>
            </a:r>
            <a:r>
              <a:rPr lang="fr-FR" sz="1950" i="1" dirty="0" err="1"/>
              <a:t>nostro</a:t>
            </a:r>
            <a:r>
              <a:rPr lang="fr-FR" sz="1950" i="1" dirty="0"/>
              <a:t> </a:t>
            </a:r>
            <a:r>
              <a:rPr lang="fr-FR" sz="1950" i="1" dirty="0" err="1"/>
              <a:t>Calvomontano</a:t>
            </a:r>
            <a:r>
              <a:rPr lang="fr-FR" sz="1950" i="1" dirty="0"/>
              <a:t> die 6a </a:t>
            </a:r>
            <a:r>
              <a:rPr lang="fr-FR" sz="1950" i="1" dirty="0" err="1"/>
              <a:t>septembris</a:t>
            </a:r>
            <a:r>
              <a:rPr lang="fr-FR" sz="1950" i="1" dirty="0"/>
              <a:t> </a:t>
            </a:r>
            <a:r>
              <a:rPr lang="fr-FR" sz="1950" i="1" dirty="0" err="1"/>
              <a:t>anni</a:t>
            </a:r>
            <a:r>
              <a:rPr lang="fr-FR" sz="1950" i="1" dirty="0"/>
              <a:t> 1694a.</a:t>
            </a:r>
            <a:br>
              <a:rPr lang="fr-FR" sz="1950" i="1" dirty="0"/>
            </a:br>
            <a:r>
              <a:rPr lang="fr-FR" sz="1950" i="1" dirty="0"/>
              <a:t>F. </a:t>
            </a:r>
            <a:r>
              <a:rPr lang="fr-FR" sz="1950" i="1" dirty="0" err="1"/>
              <a:t>Bernardinus</a:t>
            </a:r>
            <a:r>
              <a:rPr lang="fr-FR" sz="1950" i="1" dirty="0"/>
              <a:t> qui supra…</a:t>
            </a:r>
            <a:endParaRPr lang="fr-FR" sz="1950" dirty="0"/>
          </a:p>
        </p:txBody>
      </p:sp>
      <p:sp>
        <p:nvSpPr>
          <p:cNvPr id="5" name="Espace réservé de la date 4"/>
          <p:cNvSpPr>
            <a:spLocks noGrp="1"/>
          </p:cNvSpPr>
          <p:nvPr>
            <p:ph type="dt" sz="half" idx="10"/>
          </p:nvPr>
        </p:nvSpPr>
        <p:spPr/>
        <p:txBody>
          <a:bodyPr/>
          <a:lstStyle/>
          <a:p>
            <a:r>
              <a:rPr lang="fr-FR" smtClean="0"/>
              <a:t>MCG-08/04/2023</a:t>
            </a:r>
            <a:endParaRPr lang="fr-FR" dirty="0"/>
          </a:p>
        </p:txBody>
      </p:sp>
      <p:sp>
        <p:nvSpPr>
          <p:cNvPr id="6" name="Espace réservé du numéro de diapositive 5"/>
          <p:cNvSpPr>
            <a:spLocks noGrp="1"/>
          </p:cNvSpPr>
          <p:nvPr>
            <p:ph type="sldNum" sz="quarter" idx="12"/>
          </p:nvPr>
        </p:nvSpPr>
        <p:spPr/>
        <p:txBody>
          <a:bodyPr/>
          <a:lstStyle/>
          <a:p>
            <a:r>
              <a:rPr lang="fr-FR" dirty="0" smtClean="0"/>
              <a:t>MCLFM-</a:t>
            </a:r>
            <a:fld id="{CBCF321C-730E-4880-A11A-21D00C062326}" type="slidenum">
              <a:rPr lang="fr-FR" smtClean="0"/>
              <a:t>6</a:t>
            </a:fld>
            <a:endParaRPr lang="fr-FR" dirty="0"/>
          </a:p>
        </p:txBody>
      </p:sp>
    </p:spTree>
    <p:extLst>
      <p:ext uri="{BB962C8B-B14F-4D97-AF65-F5344CB8AC3E}">
        <p14:creationId xmlns:p14="http://schemas.microsoft.com/office/powerpoint/2010/main" val="1017125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371600" y="6093296"/>
            <a:ext cx="6400800" cy="764704"/>
          </a:xfrm>
        </p:spPr>
        <p:txBody>
          <a:bodyPr/>
          <a:lstStyle/>
          <a:p>
            <a:r>
              <a:rPr lang="fr-FR" b="1" dirty="0" smtClean="0">
                <a:solidFill>
                  <a:schemeClr val="tx1"/>
                </a:solidFill>
              </a:rPr>
              <a:t>Traduction</a:t>
            </a:r>
            <a:endParaRPr lang="fr-FR" b="1" dirty="0">
              <a:solidFill>
                <a:schemeClr val="tx1"/>
              </a:solidFill>
            </a:endParaRPr>
          </a:p>
        </p:txBody>
      </p:sp>
      <p:sp>
        <p:nvSpPr>
          <p:cNvPr id="4" name="Rectangle 3"/>
          <p:cNvSpPr/>
          <p:nvPr/>
        </p:nvSpPr>
        <p:spPr>
          <a:xfrm>
            <a:off x="0" y="476672"/>
            <a:ext cx="9144000" cy="5355312"/>
          </a:xfrm>
          <a:prstGeom prst="rect">
            <a:avLst/>
          </a:prstGeom>
        </p:spPr>
        <p:txBody>
          <a:bodyPr wrap="square">
            <a:spAutoFit/>
          </a:bodyPr>
          <a:lstStyle/>
          <a:p>
            <a:r>
              <a:rPr lang="fr-FR" sz="1900" dirty="0" smtClean="0"/>
              <a:t>F(</a:t>
            </a:r>
            <a:r>
              <a:rPr lang="fr-FR" sz="1900" dirty="0" err="1" smtClean="0"/>
              <a:t>rè</a:t>
            </a:r>
            <a:r>
              <a:rPr lang="fr-FR" sz="1900" dirty="0" smtClean="0"/>
              <a:t>)</a:t>
            </a:r>
            <a:r>
              <a:rPr lang="fr-FR" sz="1900" dirty="0" err="1" smtClean="0"/>
              <a:t>re</a:t>
            </a:r>
            <a:r>
              <a:rPr lang="fr-FR" sz="1900" dirty="0" smtClean="0"/>
              <a:t> </a:t>
            </a:r>
            <a:r>
              <a:rPr lang="fr-FR" sz="1900" dirty="0"/>
              <a:t>Bernardino d’Arezzo Ministre Général </a:t>
            </a:r>
          </a:p>
          <a:p>
            <a:r>
              <a:rPr lang="fr-FR" sz="1900" dirty="0"/>
              <a:t>de l'Ordre des Frères-Mineurs Capucins de Saint François (quoiqu’indigne), </a:t>
            </a:r>
          </a:p>
          <a:p>
            <a:r>
              <a:rPr lang="fr-FR" sz="1900" dirty="0"/>
              <a:t>salut en Notre Seigneur. </a:t>
            </a:r>
          </a:p>
          <a:p>
            <a:r>
              <a:rPr lang="fr-FR" sz="1900" dirty="0"/>
              <a:t>Conformément à la permission et faculté accordée à notre fonction par </a:t>
            </a:r>
            <a:r>
              <a:rPr lang="fr-FR" sz="1900" dirty="0" smtClean="0"/>
              <a:t>Urbain, Vénérable</a:t>
            </a:r>
          </a:p>
          <a:p>
            <a:r>
              <a:rPr lang="fr-FR" sz="1900" dirty="0" smtClean="0"/>
              <a:t>Pape d’heureuse </a:t>
            </a:r>
            <a:r>
              <a:rPr lang="fr-FR" sz="1900" dirty="0"/>
              <a:t>mémoire et par d’autres Souverains Pontifes, par la teneur des présentes </a:t>
            </a:r>
          </a:p>
          <a:p>
            <a:r>
              <a:rPr lang="fr-FR" sz="1900" dirty="0"/>
              <a:t>nous recevons demoiselles Jeanne Geoffroy et ses filles et ses beaux-fils ?, Louis Puissant et son épouse Catherine </a:t>
            </a:r>
            <a:r>
              <a:rPr lang="fr-FR" sz="1900" dirty="0" err="1"/>
              <a:t>Scoriot</a:t>
            </a:r>
            <a:r>
              <a:rPr lang="fr-FR" sz="1900" dirty="0"/>
              <a:t> et leurs fils, Claude Louis de </a:t>
            </a:r>
            <a:r>
              <a:rPr lang="fr-FR" sz="1900" dirty="0" err="1"/>
              <a:t>Bourneuf</a:t>
            </a:r>
            <a:r>
              <a:rPr lang="fr-FR" sz="1900" dirty="0"/>
              <a:t> , son épouse Marguerite </a:t>
            </a:r>
            <a:r>
              <a:rPr lang="fr-FR" sz="1900" dirty="0" err="1"/>
              <a:t>Scoriot</a:t>
            </a:r>
            <a:r>
              <a:rPr lang="fr-FR" sz="1900" dirty="0"/>
              <a:t> et leurs fils, Marie </a:t>
            </a:r>
            <a:r>
              <a:rPr lang="fr-FR" sz="1900" dirty="0" err="1"/>
              <a:t>Scoriot</a:t>
            </a:r>
            <a:r>
              <a:rPr lang="fr-FR" sz="1900" dirty="0"/>
              <a:t>, maître Pierre Geoffroy et son épouse, comme fils et filles spirituels de notre Ordre religieux, </a:t>
            </a:r>
          </a:p>
          <a:p>
            <a:r>
              <a:rPr lang="fr-FR" sz="1900" dirty="0"/>
              <a:t>et nous les associons à tous nos messes, sacrifices, offices, prières, </a:t>
            </a:r>
          </a:p>
          <a:p>
            <a:r>
              <a:rPr lang="fr-FR" sz="1900" dirty="0"/>
              <a:t>obédiences, vigiles, pénitences, austérités, pèlerinages, méditations, pieux élans vers Dieu, </a:t>
            </a:r>
          </a:p>
          <a:p>
            <a:r>
              <a:rPr lang="fr-FR" sz="1900" dirty="0"/>
              <a:t>silence, renoncements à notre propre volonté, et à tous les autres biens qui (avec l’aide de </a:t>
            </a:r>
          </a:p>
          <a:p>
            <a:r>
              <a:rPr lang="fr-FR" sz="1900" dirty="0"/>
              <a:t>Dieu) ont coutume d’être promus dans notre Ordre. En foi de quoi, nous avons </a:t>
            </a:r>
          </a:p>
          <a:p>
            <a:r>
              <a:rPr lang="fr-FR" sz="1900" dirty="0"/>
              <a:t>ordonné que ce document, signé de notre main, reçoive le sceau de les inscrire sous le sceau de notre office majeur. </a:t>
            </a:r>
          </a:p>
          <a:p>
            <a:r>
              <a:rPr lang="fr-FR" sz="1900" dirty="0"/>
              <a:t>Donné en notre Couvent de Chaumont, le 6ème jour de septembre de l’an 1694.</a:t>
            </a:r>
          </a:p>
          <a:p>
            <a:r>
              <a:rPr lang="fr-FR" sz="1900" dirty="0"/>
              <a:t/>
            </a:r>
            <a:br>
              <a:rPr lang="fr-FR" sz="1900" dirty="0"/>
            </a:br>
            <a:r>
              <a:rPr lang="fr-FR" sz="1900" dirty="0"/>
              <a:t>F(</a:t>
            </a:r>
            <a:r>
              <a:rPr lang="fr-FR" sz="1900" dirty="0" err="1"/>
              <a:t>rère</a:t>
            </a:r>
            <a:r>
              <a:rPr lang="fr-FR" sz="1900" dirty="0"/>
              <a:t>) Bernardino, qui ci-dessus…</a:t>
            </a:r>
          </a:p>
        </p:txBody>
      </p:sp>
      <p:sp>
        <p:nvSpPr>
          <p:cNvPr id="5" name="Espace réservé de la date 4"/>
          <p:cNvSpPr>
            <a:spLocks noGrp="1"/>
          </p:cNvSpPr>
          <p:nvPr>
            <p:ph type="dt" sz="half" idx="10"/>
          </p:nvPr>
        </p:nvSpPr>
        <p:spPr/>
        <p:txBody>
          <a:bodyPr/>
          <a:lstStyle/>
          <a:p>
            <a:r>
              <a:rPr lang="fr-FR" smtClean="0"/>
              <a:t>MCG-08/04/2023</a:t>
            </a:r>
            <a:endParaRPr lang="fr-FR" dirty="0"/>
          </a:p>
        </p:txBody>
      </p:sp>
      <p:sp>
        <p:nvSpPr>
          <p:cNvPr id="6" name="Espace réservé du numéro de diapositive 5"/>
          <p:cNvSpPr>
            <a:spLocks noGrp="1"/>
          </p:cNvSpPr>
          <p:nvPr>
            <p:ph type="sldNum" sz="quarter" idx="12"/>
          </p:nvPr>
        </p:nvSpPr>
        <p:spPr/>
        <p:txBody>
          <a:bodyPr/>
          <a:lstStyle/>
          <a:p>
            <a:r>
              <a:rPr lang="fr-FR" dirty="0" smtClean="0"/>
              <a:t>MCLFM-</a:t>
            </a:r>
            <a:fld id="{CBCF321C-730E-4880-A11A-21D00C062326}" type="slidenum">
              <a:rPr lang="fr-FR" smtClean="0"/>
              <a:t>7</a:t>
            </a:fld>
            <a:endParaRPr lang="fr-FR" dirty="0"/>
          </a:p>
        </p:txBody>
      </p:sp>
    </p:spTree>
    <p:extLst>
      <p:ext uri="{BB962C8B-B14F-4D97-AF65-F5344CB8AC3E}">
        <p14:creationId xmlns:p14="http://schemas.microsoft.com/office/powerpoint/2010/main" val="2300806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99792" y="0"/>
            <a:ext cx="6444208" cy="5661248"/>
          </a:xfrm>
        </p:spPr>
        <p:txBody>
          <a:bodyPr>
            <a:normAutofit fontScale="90000"/>
          </a:bodyPr>
          <a:lstStyle/>
          <a:p>
            <a:pPr algn="l"/>
            <a:r>
              <a:rPr lang="fr-FR" sz="1900" dirty="0" smtClean="0"/>
              <a:t/>
            </a:r>
            <a:br>
              <a:rPr lang="fr-FR" sz="1900" dirty="0" smtClean="0"/>
            </a:br>
            <a:r>
              <a:rPr lang="fr-FR" sz="1900" dirty="0"/>
              <a:t/>
            </a:r>
            <a:br>
              <a:rPr lang="fr-FR" sz="1900" dirty="0"/>
            </a:br>
            <a:r>
              <a:rPr lang="fr-FR" sz="1900" dirty="0" smtClean="0"/>
              <a:t/>
            </a:r>
            <a:br>
              <a:rPr lang="fr-FR" sz="1900" dirty="0" smtClean="0"/>
            </a:br>
            <a:r>
              <a:rPr lang="fr-FR" sz="1900" dirty="0"/>
              <a:t/>
            </a:r>
            <a:br>
              <a:rPr lang="fr-FR" sz="1900" dirty="0"/>
            </a:br>
            <a:r>
              <a:rPr lang="fr-FR" sz="2400" dirty="0" smtClean="0"/>
              <a:t>Les</a:t>
            </a:r>
            <a:r>
              <a:rPr lang="fr-FR" sz="2400" dirty="0"/>
              <a:t> </a:t>
            </a:r>
            <a:r>
              <a:rPr lang="fr-FR" sz="2400" b="1" dirty="0" smtClean="0"/>
              <a:t>Frères-Mineurs </a:t>
            </a:r>
            <a:r>
              <a:rPr lang="fr-FR" sz="2400" b="1" dirty="0"/>
              <a:t>capucins</a:t>
            </a:r>
            <a:r>
              <a:rPr lang="fr-FR" sz="2400" dirty="0"/>
              <a:t> (</a:t>
            </a:r>
            <a:r>
              <a:rPr lang="la-Latn" sz="2400" b="1" i="1" dirty="0"/>
              <a:t>Ordo Fratrum Minorum Capuccinorum</a:t>
            </a:r>
            <a:r>
              <a:rPr lang="fr-FR" sz="2400" dirty="0"/>
              <a:t>, abrégé en </a:t>
            </a:r>
            <a:r>
              <a:rPr lang="fr-FR" sz="2400" b="1" dirty="0"/>
              <a:t>O.F.M. Cap.</a:t>
            </a:r>
            <a:r>
              <a:rPr lang="fr-FR" sz="2400" dirty="0"/>
              <a:t>) forment l'une des trois branches masculines du premier ordre religieux de la famille franciscaine, approuvé comme institut religieux de droit pontifical en 1528 par le pape Clément </a:t>
            </a:r>
            <a:r>
              <a:rPr lang="fr-FR" sz="2400" dirty="0" smtClean="0"/>
              <a:t>VII,</a:t>
            </a:r>
            <a:br>
              <a:rPr lang="fr-FR" sz="2400" dirty="0" smtClean="0"/>
            </a:br>
            <a:r>
              <a:rPr lang="fr-FR" sz="2400" dirty="0" smtClean="0"/>
              <a:t/>
            </a:r>
            <a:br>
              <a:rPr lang="fr-FR" sz="2400" dirty="0" smtClean="0"/>
            </a:br>
            <a:r>
              <a:rPr lang="fr-FR" sz="2400" b="1" dirty="0"/>
              <a:t>Le Second Ordre est formé par les </a:t>
            </a:r>
            <a:r>
              <a:rPr lang="fr-FR" sz="2400" dirty="0" smtClean="0"/>
              <a:t>Clarisses, appelées « Sainte Claire »</a:t>
            </a:r>
            <a:r>
              <a:rPr lang="fr-FR" sz="2400" dirty="0"/>
              <a:t> ou Pauvres Dames </a:t>
            </a:r>
            <a:r>
              <a:rPr lang="fr-FR" sz="2400" dirty="0" smtClean="0"/>
              <a:t>(</a:t>
            </a:r>
            <a:r>
              <a:rPr lang="fr-FR" sz="2400" i="1" dirty="0" smtClean="0"/>
              <a:t>Ordo </a:t>
            </a:r>
            <a:r>
              <a:rPr lang="fr-FR" sz="2400" i="1" dirty="0" err="1"/>
              <a:t>Sanctæ</a:t>
            </a:r>
            <a:r>
              <a:rPr lang="fr-FR" sz="2400" i="1" dirty="0"/>
              <a:t> </a:t>
            </a:r>
            <a:r>
              <a:rPr lang="fr-FR" sz="2400" i="1" dirty="0" err="1" smtClean="0"/>
              <a:t>Claræ</a:t>
            </a:r>
            <a:r>
              <a:rPr lang="fr-FR" sz="2400" i="1" dirty="0" smtClean="0"/>
              <a:t>, </a:t>
            </a:r>
            <a:r>
              <a:rPr lang="fr-FR" sz="2400" dirty="0" smtClean="0"/>
              <a:t>O.S.C.),</a:t>
            </a:r>
            <a:r>
              <a:rPr lang="fr-FR" sz="2400" dirty="0"/>
              <a:t/>
            </a:r>
            <a:br>
              <a:rPr lang="fr-FR" sz="2400" dirty="0"/>
            </a:br>
            <a:r>
              <a:rPr lang="fr-FR" sz="2400" dirty="0"/>
              <a:t> </a:t>
            </a:r>
            <a:br>
              <a:rPr lang="fr-FR" sz="2400" dirty="0"/>
            </a:br>
            <a:r>
              <a:rPr lang="fr-FR" sz="2400" dirty="0"/>
              <a:t>Le </a:t>
            </a:r>
            <a:r>
              <a:rPr lang="fr-FR" sz="2400" b="1" dirty="0"/>
              <a:t>Tiers-Ordre </a:t>
            </a:r>
            <a:r>
              <a:rPr lang="fr-FR" sz="2400" dirty="0" smtClean="0"/>
              <a:t>est </a:t>
            </a:r>
            <a:r>
              <a:rPr lang="fr-FR" sz="2400" dirty="0"/>
              <a:t>une association pieuse laïque. C'est un Ordre, et non pas simplement une confrérie ou une association de dévotion. </a:t>
            </a:r>
            <a:br>
              <a:rPr lang="fr-FR" sz="2400" dirty="0"/>
            </a:br>
            <a:endParaRPr lang="fr-FR" sz="2400" dirty="0"/>
          </a:p>
        </p:txBody>
      </p:sp>
      <p:sp>
        <p:nvSpPr>
          <p:cNvPr id="3" name="Sous-titre 2"/>
          <p:cNvSpPr>
            <a:spLocks noGrp="1"/>
          </p:cNvSpPr>
          <p:nvPr>
            <p:ph type="subTitle" idx="1"/>
          </p:nvPr>
        </p:nvSpPr>
        <p:spPr>
          <a:xfrm>
            <a:off x="1371600" y="6165304"/>
            <a:ext cx="6400800" cy="692696"/>
          </a:xfrm>
        </p:spPr>
        <p:txBody>
          <a:bodyPr/>
          <a:lstStyle/>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255270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8</a:t>
            </a:fld>
            <a:endParaRPr lang="fr-FR" dirty="0"/>
          </a:p>
        </p:txBody>
      </p:sp>
    </p:spTree>
    <p:extLst>
      <p:ext uri="{BB962C8B-B14F-4D97-AF65-F5344CB8AC3E}">
        <p14:creationId xmlns:p14="http://schemas.microsoft.com/office/powerpoint/2010/main" val="3781825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130425"/>
            <a:ext cx="9036496" cy="1470025"/>
          </a:xfrm>
        </p:spPr>
        <p:txBody>
          <a:bodyPr>
            <a:noAutofit/>
          </a:bodyPr>
          <a:lstStyle/>
          <a:p>
            <a:r>
              <a:rPr lang="fr-FR" sz="2400" b="1" dirty="0" smtClean="0"/>
              <a:t/>
            </a:r>
            <a:br>
              <a:rPr lang="fr-FR" sz="2400" b="1" dirty="0" smtClean="0"/>
            </a:br>
            <a:r>
              <a:rPr lang="fr-FR" sz="2400" b="1" dirty="0" smtClean="0"/>
              <a:t/>
            </a:r>
            <a:br>
              <a:rPr lang="fr-FR" sz="2400" b="1" dirty="0" smtClean="0"/>
            </a:br>
            <a:r>
              <a:rPr lang="fr-FR" sz="2400" b="1" dirty="0"/>
              <a:t/>
            </a:r>
            <a:br>
              <a:rPr lang="fr-FR" sz="2400" b="1" dirty="0"/>
            </a:br>
            <a:r>
              <a:rPr lang="fr-FR" sz="4000" b="1" dirty="0" smtClean="0"/>
              <a:t>Les Constitutions des </a:t>
            </a:r>
            <a:br>
              <a:rPr lang="fr-FR" sz="4000" b="1" dirty="0" smtClean="0"/>
            </a:br>
            <a:r>
              <a:rPr lang="fr-FR" sz="4000" b="1" dirty="0" smtClean="0"/>
              <a:t>Frères-Mineurs Capucins</a:t>
            </a:r>
            <a:r>
              <a:rPr lang="fr-FR" sz="4000" dirty="0"/>
              <a:t/>
            </a:r>
            <a:br>
              <a:rPr lang="fr-FR" sz="4000" dirty="0"/>
            </a:br>
            <a:r>
              <a:rPr lang="fr-FR" sz="2400" dirty="0" smtClean="0"/>
              <a:t/>
            </a:r>
            <a:br>
              <a:rPr lang="fr-FR" sz="2400" dirty="0" smtClean="0"/>
            </a:br>
            <a:r>
              <a:rPr lang="fr-FR" sz="2400" b="1" dirty="0" smtClean="0"/>
              <a:t>La </a:t>
            </a:r>
            <a:r>
              <a:rPr lang="fr-FR" sz="2400" b="1" dirty="0"/>
              <a:t>pratique de la vie </a:t>
            </a:r>
            <a:r>
              <a:rPr lang="fr-FR" sz="2400" b="1" dirty="0" smtClean="0"/>
              <a:t>fraternelle</a:t>
            </a:r>
            <a:br>
              <a:rPr lang="fr-FR" sz="2400" b="1" dirty="0" smtClean="0"/>
            </a:br>
            <a:r>
              <a:rPr lang="fr-FR" sz="2000" dirty="0"/>
              <a:t/>
            </a:r>
            <a:br>
              <a:rPr lang="fr-FR" sz="2000" dirty="0"/>
            </a:br>
            <a:r>
              <a:rPr lang="fr-FR" sz="2000" i="1" dirty="0" smtClean="0"/>
              <a:t>« </a:t>
            </a:r>
            <a:r>
              <a:rPr lang="fr-FR" sz="2200" i="1" dirty="0" smtClean="0"/>
              <a:t>On </a:t>
            </a:r>
            <a:r>
              <a:rPr lang="fr-FR" sz="2200" i="1" dirty="0"/>
              <a:t>peut admettre dans nos fraternités des laïcs désireux de</a:t>
            </a:r>
            <a:br>
              <a:rPr lang="fr-FR" sz="2200" i="1" dirty="0"/>
            </a:br>
            <a:r>
              <a:rPr lang="fr-FR" sz="2200" i="1" dirty="0"/>
              <a:t>partager plus étroitement notre vie pour la prière, pour les échanges</a:t>
            </a:r>
            <a:br>
              <a:rPr lang="fr-FR" sz="2200" i="1" dirty="0"/>
            </a:br>
            <a:r>
              <a:rPr lang="fr-FR" sz="2200" i="1" dirty="0"/>
              <a:t>fraternels ou pour l’apostolat.  S’il s’agit d’une participation de</a:t>
            </a:r>
            <a:br>
              <a:rPr lang="fr-FR" sz="2200" i="1" dirty="0"/>
            </a:br>
            <a:r>
              <a:rPr lang="fr-FR" sz="2200" i="1" dirty="0"/>
              <a:t>courte durée, le consentement du chapitre local suffit ; pour une</a:t>
            </a:r>
            <a:br>
              <a:rPr lang="fr-FR" sz="2200" i="1" dirty="0"/>
            </a:br>
            <a:r>
              <a:rPr lang="fr-FR" sz="2200" i="1" dirty="0"/>
              <a:t>participation prolongée, on demandera en plus le consentement du</a:t>
            </a:r>
            <a:br>
              <a:rPr lang="fr-FR" sz="2200" i="1" dirty="0"/>
            </a:br>
            <a:r>
              <a:rPr lang="fr-FR" sz="2200" i="1" dirty="0"/>
              <a:t>supérieur majeur.  Le supérieur majeur avec le consentement du</a:t>
            </a:r>
            <a:br>
              <a:rPr lang="fr-FR" sz="2200" i="1" dirty="0"/>
            </a:br>
            <a:r>
              <a:rPr lang="fr-FR" sz="2200" i="1" dirty="0"/>
              <a:t>conseil peut admettre, à titre de familiers, des laïcs qui veulent vivre</a:t>
            </a:r>
            <a:br>
              <a:rPr lang="fr-FR" sz="2200" i="1" dirty="0"/>
            </a:br>
            <a:r>
              <a:rPr lang="fr-FR" sz="2200" i="1" dirty="0"/>
              <a:t>une consécration religieuse définitive : dans ce cas, un contrat doit</a:t>
            </a:r>
            <a:br>
              <a:rPr lang="fr-FR" sz="2200" i="1" dirty="0"/>
            </a:br>
            <a:r>
              <a:rPr lang="fr-FR" sz="2200" i="1" dirty="0"/>
              <a:t>préciser les droits et les devoirs réciproques</a:t>
            </a:r>
            <a:r>
              <a:rPr lang="fr-FR" sz="2200" i="1" dirty="0" smtClean="0"/>
              <a:t>. »</a:t>
            </a:r>
            <a:r>
              <a:rPr lang="fr-FR" sz="2200" i="1" dirty="0"/>
              <a:t/>
            </a:r>
            <a:br>
              <a:rPr lang="fr-FR" sz="2200" i="1" dirty="0"/>
            </a:br>
            <a:endParaRPr lang="fr-FR" sz="2200" i="1" dirty="0"/>
          </a:p>
        </p:txBody>
      </p:sp>
      <p:sp>
        <p:nvSpPr>
          <p:cNvPr id="3" name="Sous-titre 2"/>
          <p:cNvSpPr>
            <a:spLocks noGrp="1"/>
          </p:cNvSpPr>
          <p:nvPr>
            <p:ph type="subTitle" idx="1"/>
          </p:nvPr>
        </p:nvSpPr>
        <p:spPr>
          <a:xfrm>
            <a:off x="1371600" y="6165304"/>
            <a:ext cx="6400800" cy="692696"/>
          </a:xfrm>
        </p:spPr>
        <p:txBody>
          <a:bodyPr/>
          <a:lstStyle/>
          <a:p>
            <a:endParaRPr lang="fr-FR" dirty="0"/>
          </a:p>
        </p:txBody>
      </p:sp>
      <p:sp>
        <p:nvSpPr>
          <p:cNvPr id="4" name="Espace réservé de la date 3"/>
          <p:cNvSpPr>
            <a:spLocks noGrp="1"/>
          </p:cNvSpPr>
          <p:nvPr>
            <p:ph type="dt" sz="half" idx="10"/>
          </p:nvPr>
        </p:nvSpPr>
        <p:spPr/>
        <p:txBody>
          <a:bodyPr/>
          <a:lstStyle/>
          <a:p>
            <a:r>
              <a:rPr lang="fr-FR" smtClean="0"/>
              <a:t>MCG-08/04/2023</a:t>
            </a:r>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CBCF321C-730E-4880-A11A-21D00C062326}" type="slidenum">
              <a:rPr lang="fr-FR" smtClean="0"/>
              <a:t>9</a:t>
            </a:fld>
            <a:endParaRPr lang="fr-FR" dirty="0"/>
          </a:p>
        </p:txBody>
      </p:sp>
    </p:spTree>
    <p:extLst>
      <p:ext uri="{BB962C8B-B14F-4D97-AF65-F5344CB8AC3E}">
        <p14:creationId xmlns:p14="http://schemas.microsoft.com/office/powerpoint/2010/main" val="1266950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2108</TotalTime>
  <Words>268</Words>
  <Application>Microsoft Office PowerPoint</Application>
  <PresentationFormat>Affichage à l'écran (4:3)</PresentationFormat>
  <Paragraphs>54</Paragraphs>
  <Slides>13</Slides>
  <Notes>1</Notes>
  <HiddenSlides>0</HiddenSlides>
  <MMClips>0</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Thème Office</vt:lpstr>
      <vt:lpstr>Acte de réception  au Tiers-Ordre  des Frères-Mineurs Capucins. 1694 </vt:lpstr>
      <vt:lpstr>Présentation PowerPoint</vt:lpstr>
      <vt:lpstr>Après restauration</vt:lpstr>
      <vt:lpstr>Présentation PowerPoint</vt:lpstr>
      <vt:lpstr>Présentation PowerPoint</vt:lpstr>
      <vt:lpstr>Présentation PowerPoint</vt:lpstr>
      <vt:lpstr>Présentation PowerPoint</vt:lpstr>
      <vt:lpstr>    Les Frères-Mineurs capucins (Ordo Fratrum Minorum Capuccinorum, abrégé en O.F.M. Cap.) forment l'une des trois branches masculines du premier ordre religieux de la famille franciscaine, approuvé comme institut religieux de droit pontifical en 1528 par le pape Clément VII,  Le Second Ordre est formé par les Clarisses, appelées « Sainte Claire » ou Pauvres Dames (Ordo Sanctæ Claræ, O.S.C.),   Le Tiers-Ordre est une association pieuse laïque. C'est un Ordre, et non pas simplement une confrérie ou une association de dévotion.  </vt:lpstr>
      <vt:lpstr>   Les Constitutions des  Frères-Mineurs Capucins  La pratique de la vie fraternelle  « On peut admettre dans nos fraternités des laïcs désireux de partager plus étroitement notre vie pour la prière, pour les échanges fraternels ou pour l’apostolat.  S’il s’agit d’une participation de courte durée, le consentement du chapitre local suffit ; pour une participation prolongée, on demandera en plus le consentement du supérieur majeur.  Le supérieur majeur avec le consentement du conseil peut admettre, à titre de familiers, des laïcs qui veulent vivre une consécration religieuse définitive : dans ce cas, un contrat doit préciser les droits et les devoirs réciproques. » </vt:lpstr>
      <vt:lpstr>Tiers-Ordre ou Ordre de la Pénitence  Fondé en 1221 par François d’Assise à Bologne, Composé de clercs et de laïcs, hommes et femmes, célibataires ou mariés, qui vivent dans le monde et conservent leurs biens. Ils doivent éviter tout luxe du vêtement et de la table, toute dépense superflue, tout orgueil de sang ou de situation. Les riches doivent traiter les pauvres comme leurs égaux. Les tertiaires jeûnent deux fois par semaine, doivent réciter les offices, visiter leurs frères malades et assister à leur enterrement. Ils s’engagent à payer la dîme et à ne pas porter d’armes.  </vt:lpstr>
      <vt:lpstr>     Les trois ordres sont encore et toujours présents  et comptent, hier comme aujourd'hui, des personnalités remarquables.   les Papes de la première partie du xxe siècle : Léon XIII, Saint Pie X,  Pie XI,  Pie XII et Jean XXIII, mais aussi des souverains comme Sainte Elisabeth de Hongrie margravine de Thuringe ou Saint Louis IX, Roi de France, des membres de Maisons Royales comme la Princesse Anne de Prusse, le Duc Ferdinand d'Alençon, des artistes comme Dante, Pétrarque, Cervantes, Michel-Ange, Raphaël, Palestrina, Liszt, Gounod, l'historien Bx Frédéric Ozanam, l'explorateur Christophe Colomb, des prêtres Saint Vincent de Paul, Saint Jean Bosco, la mystique Marthe Robin.  </vt:lpstr>
      <vt:lpstr>Quelques tiers-ordres notables :   le Tiers-Ordre franciscain, appelé depuis 1978 Ordre des Franciscains séculiers, le Tiers-Ordre de Saint Augustin, fondé en 1401 ; le Tiers-Ordre dominicain, fondé en 1422, dit Fraternités laïques dominicaines ; le Tiers-Ordre carmélite, fondé en 1452 ; il regroupe le tiers-ordre de la Bienheureuse Vierge Marie du Mont Carmel et de l'Ordre des Carmes Déchaussés Séculiers ; les laïcs cisterciens, nés à la fin du xxe siècle et structurés à partir de l'an 2000…..</vt:lpstr>
      <vt:lpstr>Sources:    Ordo Fratrum Minorum Capuccinorum  (https://www.ofmcap.org/fr/) http://www.freres-capucins.fr/Qui-sommes-nous.html  https://fr.wikipedia.org/wiki/Fr%C3%A8res_mineurs_capucins https://fr.wikipedia.org/wiki/Tiers-Ordre_franciscain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ACER</dc:creator>
  <cp:lastModifiedBy>ACER</cp:lastModifiedBy>
  <cp:revision>51</cp:revision>
  <dcterms:created xsi:type="dcterms:W3CDTF">2023-01-30T21:01:41Z</dcterms:created>
  <dcterms:modified xsi:type="dcterms:W3CDTF">2023-06-05T17:20:41Z</dcterms:modified>
</cp:coreProperties>
</file>