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varScale="1">
        <p:scale>
          <a:sx n="103" d="100"/>
          <a:sy n="103" d="100"/>
        </p:scale>
        <p:origin x="-17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7FF388D-DE4C-4865-B299-CFD45F9BAA63}" type="datetimeFigureOut">
              <a:rPr lang="fr-FR" smtClean="0"/>
              <a:pPr/>
              <a:t>15/09/2022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A29200-B7FD-41A4-8A8F-487CFFCF9FD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FF388D-DE4C-4865-B299-CFD45F9BAA63}" type="datetimeFigureOut">
              <a:rPr lang="fr-FR" smtClean="0"/>
              <a:pPr/>
              <a:t>15/09/2022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A29200-B7FD-41A4-8A8F-487CFFCF9FD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FF388D-DE4C-4865-B299-CFD45F9BAA63}" type="datetimeFigureOut">
              <a:rPr lang="fr-FR" smtClean="0"/>
              <a:pPr/>
              <a:t>15/09/2022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A29200-B7FD-41A4-8A8F-487CFFCF9FD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FF388D-DE4C-4865-B299-CFD45F9BAA63}" type="datetimeFigureOut">
              <a:rPr lang="fr-FR" smtClean="0"/>
              <a:pPr/>
              <a:t>15/09/2022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A29200-B7FD-41A4-8A8F-487CFFCF9FD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7FF388D-DE4C-4865-B299-CFD45F9BAA63}" type="datetimeFigureOut">
              <a:rPr lang="fr-FR" smtClean="0"/>
              <a:pPr/>
              <a:t>15/09/2022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A29200-B7FD-41A4-8A8F-487CFFCF9FD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7FF388D-DE4C-4865-B299-CFD45F9BAA63}" type="datetimeFigureOut">
              <a:rPr lang="fr-FR" smtClean="0"/>
              <a:pPr/>
              <a:t>15/09/2022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A29200-B7FD-41A4-8A8F-487CFFCF9FD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7FF388D-DE4C-4865-B299-CFD45F9BAA63}" type="datetimeFigureOut">
              <a:rPr lang="fr-FR" smtClean="0"/>
              <a:pPr/>
              <a:t>15/09/2022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FA29200-B7FD-41A4-8A8F-487CFFCF9FD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7FF388D-DE4C-4865-B299-CFD45F9BAA63}" type="datetimeFigureOut">
              <a:rPr lang="fr-FR" smtClean="0"/>
              <a:pPr/>
              <a:t>15/09/2022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FA29200-B7FD-41A4-8A8F-487CFFCF9FD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FF388D-DE4C-4865-B299-CFD45F9BAA63}" type="datetimeFigureOut">
              <a:rPr lang="fr-FR" smtClean="0"/>
              <a:pPr/>
              <a:t>15/09/2022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FA29200-B7FD-41A4-8A8F-487CFFCF9FD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FF388D-DE4C-4865-B299-CFD45F9BAA63}" type="datetimeFigureOut">
              <a:rPr lang="fr-FR" smtClean="0"/>
              <a:pPr/>
              <a:t>15/09/2022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A29200-B7FD-41A4-8A8F-487CFFCF9FD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FF388D-DE4C-4865-B299-CFD45F9BAA63}" type="datetimeFigureOut">
              <a:rPr lang="fr-FR" smtClean="0"/>
              <a:pPr/>
              <a:t>15/09/2022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A29200-B7FD-41A4-8A8F-487CFFCF9FD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F388D-DE4C-4865-B299-CFD45F9BAA63}" type="datetimeFigureOut">
              <a:rPr lang="fr-FR" smtClean="0"/>
              <a:pPr/>
              <a:t>15/09/2022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29200-B7FD-41A4-8A8F-487CFFCF9FD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88640"/>
            <a:ext cx="9144000" cy="3000821"/>
          </a:xfrm>
          <a:prstGeom prst="rect">
            <a:avLst/>
          </a:prstGeom>
          <a:noFill/>
        </p:spPr>
        <p:txBody>
          <a:bodyPr wrap="square" rtlCol="0">
            <a:spAutoFit/>
          </a:bodyPr>
          <a:lstStyle/>
          <a:p>
            <a:endParaRPr lang="fr-FR" dirty="0" smtClean="0">
              <a:latin typeface="Times New Roman" pitchFamily="18" charset="0"/>
              <a:cs typeface="Times New Roman" pitchFamily="18" charset="0"/>
            </a:endParaRPr>
          </a:p>
          <a:p>
            <a:pPr algn="ctr"/>
            <a:r>
              <a:rPr lang="fr-FR" sz="2400" b="1" dirty="0" smtClean="0">
                <a:solidFill>
                  <a:srgbClr val="000099"/>
                </a:solidFill>
                <a:latin typeface="Times New Roman" pitchFamily="18" charset="0"/>
                <a:cs typeface="Times New Roman" pitchFamily="18" charset="0"/>
              </a:rPr>
              <a:t>LE COMTÉ DE LIMOURS</a:t>
            </a:r>
          </a:p>
          <a:p>
            <a:pPr algn="ctr"/>
            <a:endParaRPr lang="fr-FR" sz="2400" b="1" dirty="0" smtClean="0">
              <a:solidFill>
                <a:srgbClr val="000099"/>
              </a:solidFill>
              <a:latin typeface="Times New Roman" pitchFamily="18" charset="0"/>
              <a:cs typeface="Times New Roman" pitchFamily="18" charset="0"/>
            </a:endParaRPr>
          </a:p>
          <a:p>
            <a:pPr algn="ctr"/>
            <a:r>
              <a:rPr lang="fr-FR" sz="2400" b="1" dirty="0" smtClean="0">
                <a:solidFill>
                  <a:srgbClr val="000099"/>
                </a:solidFill>
                <a:latin typeface="Times New Roman" pitchFamily="18" charset="0"/>
                <a:cs typeface="Times New Roman" pitchFamily="18" charset="0"/>
              </a:rPr>
              <a:t>ET SA</a:t>
            </a:r>
          </a:p>
          <a:p>
            <a:pPr algn="ctr"/>
            <a:endParaRPr lang="fr-FR" sz="2400" b="1" dirty="0" smtClean="0">
              <a:solidFill>
                <a:srgbClr val="000099"/>
              </a:solidFill>
              <a:latin typeface="Times New Roman" pitchFamily="18" charset="0"/>
              <a:cs typeface="Times New Roman" pitchFamily="18" charset="0"/>
            </a:endParaRPr>
          </a:p>
          <a:p>
            <a:pPr algn="ctr"/>
            <a:r>
              <a:rPr lang="fr-FR" sz="2400" b="1" dirty="0" smtClean="0">
                <a:solidFill>
                  <a:srgbClr val="000099"/>
                </a:solidFill>
                <a:latin typeface="Times New Roman" pitchFamily="18" charset="0"/>
                <a:cs typeface="Times New Roman" pitchFamily="18" charset="0"/>
              </a:rPr>
              <a:t>DERNIÈRE COMTESSE</a:t>
            </a:r>
          </a:p>
          <a:p>
            <a:pPr algn="ctr"/>
            <a:endParaRPr lang="fr-FR" sz="2400" b="1" dirty="0" smtClean="0">
              <a:solidFill>
                <a:srgbClr val="000099"/>
              </a:solidFill>
              <a:latin typeface="Times New Roman" pitchFamily="18" charset="0"/>
              <a:cs typeface="Times New Roman" pitchFamily="18" charset="0"/>
            </a:endParaRPr>
          </a:p>
          <a:p>
            <a:pPr algn="ctr"/>
            <a:r>
              <a:rPr lang="fr-FR" sz="2700" b="1" dirty="0" smtClean="0">
                <a:solidFill>
                  <a:srgbClr val="000099"/>
                </a:solidFill>
                <a:latin typeface="Times New Roman" pitchFamily="18" charset="0"/>
                <a:cs typeface="Times New Roman" pitchFamily="18" charset="0"/>
              </a:rPr>
              <a:t>LOUISE JULIE CONSTANCE DE ROHAN ROCHEFORT</a:t>
            </a:r>
            <a:endParaRPr lang="fr-FR" sz="2700" b="1" dirty="0">
              <a:solidFill>
                <a:srgbClr val="000099"/>
              </a:solidFill>
              <a:latin typeface="Times New Roman" pitchFamily="18" charset="0"/>
              <a:cs typeface="Times New Roman" pitchFamily="18" charset="0"/>
            </a:endParaRPr>
          </a:p>
        </p:txBody>
      </p:sp>
      <p:pic>
        <p:nvPicPr>
          <p:cNvPr id="6" name="Image 5" descr="Buste Louis de Brionne.jpg"/>
          <p:cNvPicPr>
            <a:picLocks noChangeAspect="1"/>
          </p:cNvPicPr>
          <p:nvPr/>
        </p:nvPicPr>
        <p:blipFill>
          <a:blip r:embed="rId2" cstate="print"/>
          <a:stretch>
            <a:fillRect/>
          </a:stretch>
        </p:blipFill>
        <p:spPr>
          <a:xfrm>
            <a:off x="3419872" y="3356992"/>
            <a:ext cx="2420119" cy="32163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404664"/>
            <a:ext cx="8280920" cy="5632311"/>
          </a:xfrm>
          <a:prstGeom prst="rect">
            <a:avLst/>
          </a:prstGeom>
          <a:noFill/>
        </p:spPr>
        <p:txBody>
          <a:bodyPr wrap="square" rtlCol="0">
            <a:spAutoFit/>
          </a:bodyPr>
          <a:lstStyle/>
          <a:p>
            <a:pPr algn="ctr"/>
            <a:r>
              <a:rPr lang="fr-FR" sz="2400" b="1" dirty="0" smtClean="0"/>
              <a:t>LOUISE, UNE GRANDE DAME</a:t>
            </a:r>
          </a:p>
          <a:p>
            <a:pPr algn="just"/>
            <a:endParaRPr lang="fr-FR" sz="2400" dirty="0" smtClean="0"/>
          </a:p>
          <a:p>
            <a:pPr algn="just"/>
            <a:r>
              <a:rPr lang="fr-FR" sz="2400" dirty="0" smtClean="0"/>
              <a:t>    Elle est reçue dans sa neuvième année, le 10 décembre 1742, chanoinesse du couvent de Remiremont, titre justifiable par ses deux cents ans d'ascendance dans la noblesse.</a:t>
            </a:r>
          </a:p>
          <a:p>
            <a:pPr algn="just"/>
            <a:endParaRPr lang="fr-FR" sz="2400" dirty="0" smtClean="0"/>
          </a:p>
          <a:p>
            <a:pPr algn="just"/>
            <a:r>
              <a:rPr lang="fr-FR" sz="2400" dirty="0" smtClean="0"/>
              <a:t>    Elle épouse Louis-Charles de Lorraine le 3 octobre 1748 en l'abbaye de </a:t>
            </a:r>
            <a:r>
              <a:rPr lang="fr-FR" sz="2400" dirty="0" err="1" smtClean="0"/>
              <a:t>Panthenont</a:t>
            </a:r>
            <a:r>
              <a:rPr lang="fr-FR" sz="2400" dirty="0" smtClean="0"/>
              <a:t> à Paris (le mariage est célébré par le prince Louis-Constantin de Rohan, oncle du cardinal de Rohan qui sera compromis dans l'affaire du collier de la reine.</a:t>
            </a:r>
          </a:p>
          <a:p>
            <a:pPr algn="just"/>
            <a:endParaRPr lang="fr-FR" sz="2400" dirty="0" smtClean="0"/>
          </a:p>
          <a:p>
            <a:pPr algn="just"/>
            <a:r>
              <a:rPr lang="fr-FR" sz="2400" dirty="0" smtClean="0"/>
              <a:t>   Veuve de Charles de Lorraine, comte de Brionne, grand écuyer de France, elle obtint du roi le titre de grand écuyer, qui valait 100.000 livres de rentes, jusqu'à la majorité de son fils. Elle exercera cette charge, pourtant très masculine de 1762 à 1771.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88640"/>
            <a:ext cx="8424936" cy="6278642"/>
          </a:xfrm>
          <a:prstGeom prst="rect">
            <a:avLst/>
          </a:prstGeom>
          <a:noFill/>
        </p:spPr>
        <p:txBody>
          <a:bodyPr wrap="square" rtlCol="0">
            <a:spAutoFit/>
          </a:bodyPr>
          <a:lstStyle/>
          <a:p>
            <a:pPr algn="just"/>
            <a:r>
              <a:rPr lang="fr-FR" sz="2400" dirty="0" smtClean="0"/>
              <a:t>    La comtesse de Brionne (1734-1815), seule femme à avoir exercé la charge de Grand écuyer auprès du roi. On la décrit comme ravissante et spirituelle, sachant tenir son rang lors des grandes cérémonies. Si la charge met en avant ses qualités d’administratrice des écuries, la comtesse n’en était pas moins réputée bonne cavalière, ce qui n’était pas toujours le cas de ses prédécesseurs. Ainsi de 1761, et jusqu’en 1772, la vaillante et jolie veuve s’occupera de l’intendance des écuries royales de Louis XV, où étaient hébergés près de 2000 chevaux et toute une cohorte de palefreniers, maréchaux, pages, écuyers, etc. L’achat des chevaux et des carrosses, l’entretien des bâtiments, la paille, le foin, rien ne se décidait sans son aval.</a:t>
            </a:r>
          </a:p>
          <a:p>
            <a:pPr algn="just"/>
            <a:endParaRPr lang="fr-FR" sz="2400" dirty="0" smtClean="0"/>
          </a:p>
          <a:p>
            <a:pPr algn="just"/>
            <a:endParaRPr lang="fr-FR" sz="2400" dirty="0" smtClean="0"/>
          </a:p>
          <a:p>
            <a:r>
              <a:rPr lang="fr-FR" sz="2400" dirty="0" smtClean="0"/>
              <a:t>		      Versailles,</a:t>
            </a:r>
          </a:p>
          <a:p>
            <a:r>
              <a:rPr lang="fr-FR" sz="2400" dirty="0" smtClean="0"/>
              <a:t> les grandes écuries royales</a:t>
            </a:r>
          </a:p>
          <a:p>
            <a:endParaRPr lang="fr-FR" dirty="0"/>
          </a:p>
        </p:txBody>
      </p:sp>
      <p:pic>
        <p:nvPicPr>
          <p:cNvPr id="5" name="Image 4" descr="Versailles écuries royales.jpg"/>
          <p:cNvPicPr>
            <a:picLocks noChangeAspect="1"/>
          </p:cNvPicPr>
          <p:nvPr/>
        </p:nvPicPr>
        <p:blipFill>
          <a:blip r:embed="rId2" cstate="print"/>
          <a:stretch>
            <a:fillRect/>
          </a:stretch>
        </p:blipFill>
        <p:spPr>
          <a:xfrm>
            <a:off x="4160486" y="4330042"/>
            <a:ext cx="3598164" cy="24277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16632"/>
            <a:ext cx="8784976" cy="6956331"/>
          </a:xfrm>
          <a:prstGeom prst="rect">
            <a:avLst/>
          </a:prstGeom>
          <a:noFill/>
        </p:spPr>
        <p:txBody>
          <a:bodyPr wrap="square" rtlCol="0">
            <a:spAutoFit/>
          </a:bodyPr>
          <a:lstStyle/>
          <a:p>
            <a:pPr algn="just"/>
            <a:r>
              <a:rPr lang="fr-FR" sz="2400" dirty="0" smtClean="0"/>
              <a:t>    Le terrier de Limours a été dressé de 1772 à 1780, d'abord pour le compte de M. Lamoignon-Montrevault, puis à partir de 1775 pour celui de la Comtesse de Brionne.</a:t>
            </a:r>
          </a:p>
          <a:p>
            <a:pPr algn="just"/>
            <a:r>
              <a:rPr lang="fr-FR" sz="2400" dirty="0" smtClean="0"/>
              <a:t>     A la constitution du terrier, tous les vassaux de la Comtesse viennent lui prêter serment d'allégeance.</a:t>
            </a:r>
          </a:p>
          <a:p>
            <a:pPr algn="just"/>
            <a:r>
              <a:rPr lang="fr-FR" sz="2400" dirty="0" smtClean="0"/>
              <a:t>Le cérémonial est identique pour tous : chacun se présente accompagné du notaire de Limours, devant la porte d'entrée du château. " Il demande au sieur Meunier, concierge du dit château, si son Altesse Madame la Comtesse de Brionne y était, lequel a répondu qu'elle y était mais qu'elle était indisposée, et de suite le dit sieur </a:t>
            </a:r>
            <a:r>
              <a:rPr lang="fr-FR" sz="2400" dirty="0" err="1" smtClean="0"/>
              <a:t>Chavanne</a:t>
            </a:r>
            <a:r>
              <a:rPr lang="fr-FR" sz="2400" dirty="0" smtClean="0"/>
              <a:t> s'était mis en devoir de vassal, un genou en terre, teste nue sans bottes </a:t>
            </a:r>
            <a:r>
              <a:rPr lang="fr-FR" sz="2400" dirty="0" err="1" smtClean="0"/>
              <a:t>ny</a:t>
            </a:r>
            <a:r>
              <a:rPr lang="fr-FR" sz="2400" dirty="0" smtClean="0"/>
              <a:t> éperons ni </a:t>
            </a:r>
            <a:r>
              <a:rPr lang="fr-FR" sz="2400" dirty="0" err="1" smtClean="0"/>
              <a:t>espée</a:t>
            </a:r>
            <a:r>
              <a:rPr lang="fr-FR" sz="2400" dirty="0" smtClean="0"/>
              <a:t>, il a dit et déclaré qu'il faisait et portait la </a:t>
            </a:r>
            <a:r>
              <a:rPr lang="fr-FR" sz="2400" dirty="0" err="1" smtClean="0"/>
              <a:t>foy</a:t>
            </a:r>
            <a:r>
              <a:rPr lang="fr-FR" sz="2400" dirty="0" smtClean="0"/>
              <a:t> et hommage et serment de fidélité à la dite Altesse, Madame la Comtesse de Brionne, Dame et Comtesse de Limours à cause et pour raison du fief de </a:t>
            </a:r>
            <a:r>
              <a:rPr lang="fr-FR" sz="2400" dirty="0" err="1" smtClean="0"/>
              <a:t>Valmesnil</a:t>
            </a:r>
            <a:r>
              <a:rPr lang="fr-FR" sz="2400" dirty="0" smtClean="0"/>
              <a:t> les Limours, mouvant et relevant en plein fief, </a:t>
            </a:r>
            <a:r>
              <a:rPr lang="fr-FR" sz="2400" dirty="0" err="1" smtClean="0"/>
              <a:t>foy</a:t>
            </a:r>
            <a:r>
              <a:rPr lang="fr-FR" sz="2400" dirty="0" smtClean="0"/>
              <a:t> et hommage du dit Comté de Limours ." C'est le procureur fiscal des ville, bailliage et Comté de Limours qui reçoit les serments de fidélité au nom de la Comtesse.</a:t>
            </a:r>
            <a:endParaRPr lang="fr-F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332656"/>
            <a:ext cx="8424936" cy="6001643"/>
          </a:xfrm>
          <a:prstGeom prst="rect">
            <a:avLst/>
          </a:prstGeom>
          <a:noFill/>
        </p:spPr>
        <p:txBody>
          <a:bodyPr wrap="square" rtlCol="0">
            <a:spAutoFit/>
          </a:bodyPr>
          <a:lstStyle/>
          <a:p>
            <a:pPr algn="just"/>
            <a:r>
              <a:rPr lang="fr-FR" sz="2400" dirty="0" smtClean="0"/>
              <a:t>     Le " chemin de la Justice ", à Gometz-le-Châtel, rappelle le souvenir des fourches patibulaires, le gibet - attribut de la haute Justice. Le Cahier de doléances de Gometz-le-Châtel nous montre combien en 1789 la fonction de justicier semblait encore une prérogative seigneuriale. Ses habitants </a:t>
            </a:r>
            <a:r>
              <a:rPr lang="fr-FR" sz="2400" smtClean="0"/>
              <a:t>demandent :</a:t>
            </a:r>
          </a:p>
          <a:p>
            <a:pPr algn="just"/>
            <a:endParaRPr lang="fr-FR" sz="2400" dirty="0" smtClean="0"/>
          </a:p>
          <a:p>
            <a:pPr algn="ctr"/>
            <a:r>
              <a:rPr lang="fr-FR" sz="2400" dirty="0" smtClean="0"/>
              <a:t>" Que tout abus d'autorité des seigneurs et toute injustice qu'ils auront faite soient punis plus sévèrement qu'une faute des autres citoyens habitants parce que les Seigneurs sont faits pour empêcher l'injustice . » </a:t>
            </a:r>
          </a:p>
          <a:p>
            <a:pPr algn="just"/>
            <a:endParaRPr lang="fr-FR" sz="2400" dirty="0" smtClean="0"/>
          </a:p>
          <a:p>
            <a:pPr algn="just"/>
            <a:r>
              <a:rPr lang="fr-FR" sz="2400" dirty="0" smtClean="0"/>
              <a:t>     Il est rappelé en 1575, dans les lettres patentes d'Henri III, que " la seigneurie avait une haute et basse justice ". En 1594, Jean de </a:t>
            </a:r>
            <a:r>
              <a:rPr lang="fr-FR" sz="2400" dirty="0" err="1" smtClean="0"/>
              <a:t>Chaulne</a:t>
            </a:r>
            <a:r>
              <a:rPr lang="fr-FR" sz="2400" dirty="0" smtClean="0"/>
              <a:t>, seigneur de Bures, se rendit sur la butte de Gometz pour porter foi au seigneur de Limours, " mais lui conteste le poteau de haute justice " ; celui-ci sera transféré de Gometz à Limours.</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16632"/>
            <a:ext cx="4680520" cy="6740307"/>
          </a:xfrm>
          <a:prstGeom prst="rect">
            <a:avLst/>
          </a:prstGeom>
          <a:noFill/>
        </p:spPr>
        <p:txBody>
          <a:bodyPr wrap="square" rtlCol="0">
            <a:spAutoFit/>
          </a:bodyPr>
          <a:lstStyle/>
          <a:p>
            <a:pPr algn="ctr"/>
            <a:r>
              <a:rPr lang="fr-FR" dirty="0" smtClean="0"/>
              <a:t> </a:t>
            </a:r>
            <a:r>
              <a:rPr lang="fr-FR" sz="2400" b="1" dirty="0" smtClean="0"/>
              <a:t>Le pain de la reconnaissance</a:t>
            </a:r>
          </a:p>
          <a:p>
            <a:pPr algn="just"/>
            <a:r>
              <a:rPr lang="fr-FR" sz="2400" b="1" dirty="0" smtClean="0"/>
              <a:t> </a:t>
            </a:r>
            <a:br>
              <a:rPr lang="fr-FR" sz="2400" b="1" dirty="0" smtClean="0"/>
            </a:br>
            <a:r>
              <a:rPr lang="fr-FR" sz="2400" b="1" dirty="0" smtClean="0"/>
              <a:t>    </a:t>
            </a:r>
            <a:r>
              <a:rPr lang="fr-FR" sz="2000" dirty="0" smtClean="0"/>
              <a:t>La majeure partie des habitants de Gometz est assujettie à la banalité du four. Ils font, le 25 juin 1789, au château de Limours, une supplique auprès de la comtesse de Brionne afin d'être affranchis de cette onéreuse banalité. Il est écrit dans l'acte ci-après :</a:t>
            </a:r>
          </a:p>
          <a:p>
            <a:pPr algn="just"/>
            <a:r>
              <a:rPr lang="fr-FR" sz="2000" dirty="0" smtClean="0"/>
              <a:t>" Dans sa bonté pour ses vassaux et devant la misère du temps et la cherté des grains madame la comtesse a bien voulu leur donner une preuve de bienveillance en convertissant le droit de banalité en une légère redevance annuelle appelée " le pain de la reconnaissance " qui sera fixé à un pain et deux colombes. Ils seront présentés au jour de la Saint-Louis (le 25 août). Le pain par un notable, les deux colombes par une jeune fille du dit lieu Saint-Clair .</a:t>
            </a:r>
            <a:endParaRPr lang="fr-FR" sz="2000" dirty="0"/>
          </a:p>
        </p:txBody>
      </p:sp>
      <p:pic>
        <p:nvPicPr>
          <p:cNvPr id="5" name="Image 4" descr="four1.JPG"/>
          <p:cNvPicPr>
            <a:picLocks noChangeAspect="1"/>
          </p:cNvPicPr>
          <p:nvPr/>
        </p:nvPicPr>
        <p:blipFill>
          <a:blip r:embed="rId2" cstate="print"/>
          <a:stretch>
            <a:fillRect/>
          </a:stretch>
        </p:blipFill>
        <p:spPr>
          <a:xfrm>
            <a:off x="5006084" y="1591855"/>
            <a:ext cx="3742380" cy="5050847"/>
          </a:xfrm>
          <a:prstGeom prst="rect">
            <a:avLst/>
          </a:prstGeom>
          <a:ln w="12700">
            <a:solidFill>
              <a:schemeClr val="accent2">
                <a:lumMod val="60000"/>
                <a:lumOff val="40000"/>
              </a:schemeClr>
            </a:solidFill>
          </a:ln>
          <a:effectLst>
            <a:innerShdw blurRad="63500" dist="50800" dir="5400000">
              <a:prstClr val="black">
                <a:alpha val="50000"/>
              </a:prstClr>
            </a:innerShdw>
          </a:effectLst>
        </p:spPr>
      </p:pic>
      <p:sp>
        <p:nvSpPr>
          <p:cNvPr id="6" name="ZoneTexte 5"/>
          <p:cNvSpPr txBox="1"/>
          <p:nvPr/>
        </p:nvSpPr>
        <p:spPr>
          <a:xfrm>
            <a:off x="5220072" y="116632"/>
            <a:ext cx="3528392"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FR" sz="2000" dirty="0" smtClean="0"/>
              <a:t>Les droits seigneuriaux perçus par la Comtesse, s'</a:t>
            </a:r>
            <a:r>
              <a:rPr lang="fr-FR" sz="2000" dirty="0" err="1" smtClean="0"/>
              <a:t>éleveront</a:t>
            </a:r>
            <a:r>
              <a:rPr lang="fr-FR" sz="2000" dirty="0" smtClean="0"/>
              <a:t>, en 1789, à 323 livres, 5 chapons et 3  poulets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88640"/>
            <a:ext cx="8352928" cy="1200329"/>
          </a:xfrm>
          <a:prstGeom prst="rect">
            <a:avLst/>
          </a:prstGeom>
          <a:noFill/>
        </p:spPr>
        <p:txBody>
          <a:bodyPr wrap="square" rtlCol="0">
            <a:spAutoFit/>
          </a:bodyPr>
          <a:lstStyle/>
          <a:p>
            <a:r>
              <a:rPr lang="fr-FR" b="1" dirty="0" smtClean="0"/>
              <a:t>   </a:t>
            </a:r>
            <a:r>
              <a:rPr lang="fr-FR" sz="2400" dirty="0" smtClean="0"/>
              <a:t>La Comtesse de Brionne entourée du Duc de Choiseul (à gauche) et de l'abbé Barthélémy (à droite).</a:t>
            </a:r>
          </a:p>
          <a:p>
            <a:r>
              <a:rPr lang="fr-FR" sz="2400" dirty="0" smtClean="0"/>
              <a:t>   Jeune veuve, belle, elle est très courtisée</a:t>
            </a:r>
          </a:p>
        </p:txBody>
      </p:sp>
      <p:pic>
        <p:nvPicPr>
          <p:cNvPr id="5" name="Image 4" descr="ca-1775-duc-de-choiseul-his-2.png"/>
          <p:cNvPicPr>
            <a:picLocks noChangeAspect="1"/>
          </p:cNvPicPr>
          <p:nvPr/>
        </p:nvPicPr>
        <p:blipFill>
          <a:blip r:embed="rId2" cstate="print"/>
          <a:stretch>
            <a:fillRect/>
          </a:stretch>
        </p:blipFill>
        <p:spPr>
          <a:xfrm>
            <a:off x="1691680" y="1412776"/>
            <a:ext cx="5741757" cy="45770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ZoneTexte 5"/>
          <p:cNvSpPr txBox="1"/>
          <p:nvPr/>
        </p:nvSpPr>
        <p:spPr>
          <a:xfrm>
            <a:off x="0" y="6021288"/>
            <a:ext cx="9144000" cy="769441"/>
          </a:xfrm>
          <a:prstGeom prst="rect">
            <a:avLst/>
          </a:prstGeom>
          <a:noFill/>
        </p:spPr>
        <p:txBody>
          <a:bodyPr wrap="square" rtlCol="0">
            <a:spAutoFit/>
          </a:bodyPr>
          <a:lstStyle/>
          <a:p>
            <a:pPr algn="ctr"/>
            <a:r>
              <a:rPr lang="fr-FR" sz="2200" dirty="0" smtClean="0"/>
              <a:t>Relation </a:t>
            </a:r>
            <a:r>
              <a:rPr lang="fr-FR" sz="2200" i="1" dirty="0" smtClean="0"/>
              <a:t>vers 1770</a:t>
            </a:r>
            <a:r>
              <a:rPr lang="fr-FR" sz="2200" dirty="0" smtClean="0"/>
              <a:t> avec Étienne François de Choiseul, </a:t>
            </a:r>
          </a:p>
          <a:p>
            <a:pPr algn="ctr"/>
            <a:r>
              <a:rPr lang="fr-FR" sz="2200" i="1" dirty="0" smtClean="0"/>
              <a:t>Duc DE CHOISEUL</a:t>
            </a:r>
            <a:r>
              <a:rPr lang="fr-FR" sz="2200" dirty="0" smtClean="0"/>
              <a:t> 1719-1785</a:t>
            </a:r>
            <a:endParaRPr lang="fr-F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04664"/>
            <a:ext cx="8640960" cy="830997"/>
          </a:xfrm>
          <a:prstGeom prst="rect">
            <a:avLst/>
          </a:prstGeom>
          <a:noFill/>
        </p:spPr>
        <p:txBody>
          <a:bodyPr wrap="square" rtlCol="0">
            <a:spAutoFit/>
          </a:bodyPr>
          <a:lstStyle/>
          <a:p>
            <a:r>
              <a:rPr lang="fr-FR" sz="2400" dirty="0" smtClean="0"/>
              <a:t>Madame Vigée-Lebrun est la protégée de la Comtesse pendant son émigration.</a:t>
            </a:r>
            <a:endParaRPr lang="fr-FR" sz="2400" dirty="0"/>
          </a:p>
        </p:txBody>
      </p:sp>
      <p:pic>
        <p:nvPicPr>
          <p:cNvPr id="5" name="Image 4" descr="390px-Madame_Grand_(Noël_Catherine_Vorlée,_1761–1835)_MET_DP320094.jpg"/>
          <p:cNvPicPr>
            <a:picLocks noChangeAspect="1"/>
          </p:cNvPicPr>
          <p:nvPr/>
        </p:nvPicPr>
        <p:blipFill>
          <a:blip r:embed="rId2" cstate="print"/>
          <a:stretch>
            <a:fillRect/>
          </a:stretch>
        </p:blipFill>
        <p:spPr>
          <a:xfrm>
            <a:off x="2714625" y="1090612"/>
            <a:ext cx="3714750" cy="4676775"/>
          </a:xfrm>
          <a:prstGeom prst="rect">
            <a:avLst/>
          </a:prstGeom>
        </p:spPr>
      </p:pic>
      <p:sp>
        <p:nvSpPr>
          <p:cNvPr id="6" name="ZoneTexte 5"/>
          <p:cNvSpPr txBox="1"/>
          <p:nvPr/>
        </p:nvSpPr>
        <p:spPr>
          <a:xfrm>
            <a:off x="0" y="5877272"/>
            <a:ext cx="9144000" cy="830997"/>
          </a:xfrm>
          <a:prstGeom prst="rect">
            <a:avLst/>
          </a:prstGeom>
          <a:noFill/>
        </p:spPr>
        <p:txBody>
          <a:bodyPr wrap="square" rtlCol="0">
            <a:spAutoFit/>
          </a:bodyPr>
          <a:lstStyle/>
          <a:p>
            <a:pPr algn="ctr"/>
            <a:r>
              <a:rPr lang="fr-FR" sz="2400" dirty="0" smtClean="0"/>
              <a:t>Toujours immigrée,  c’est à 81 ans que la comtesse </a:t>
            </a:r>
            <a:r>
              <a:rPr lang="fr-FR" sz="2400" dirty="0" smtClean="0"/>
              <a:t>décède à </a:t>
            </a:r>
            <a:r>
              <a:rPr lang="fr-FR" sz="2400" b="1" dirty="0" smtClean="0"/>
              <a:t>Presbourg</a:t>
            </a:r>
            <a:r>
              <a:rPr lang="fr-FR" sz="2400" dirty="0" smtClean="0"/>
              <a:t> </a:t>
            </a:r>
            <a:endParaRPr lang="fr-FR" sz="2400" dirty="0" smtClean="0"/>
          </a:p>
          <a:p>
            <a:pPr algn="ctr"/>
            <a:r>
              <a:rPr lang="fr-FR" sz="2400" dirty="0" smtClean="0"/>
              <a:t>(</a:t>
            </a:r>
            <a:r>
              <a:rPr lang="fr-FR" sz="2400" dirty="0" smtClean="0"/>
              <a:t>aujourd'hui Bratislava, capitale de la Slovaquie</a:t>
            </a:r>
            <a:r>
              <a:rPr lang="fr-FR" dirty="0" smtClean="0"/>
              <a:t>).</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borne.JPG"/>
          <p:cNvPicPr>
            <a:picLocks noChangeAspect="1"/>
          </p:cNvPicPr>
          <p:nvPr/>
        </p:nvPicPr>
        <p:blipFill>
          <a:blip r:embed="rId2" cstate="print"/>
          <a:stretch>
            <a:fillRect/>
          </a:stretch>
        </p:blipFill>
        <p:spPr>
          <a:xfrm>
            <a:off x="6946003" y="1916832"/>
            <a:ext cx="1975077" cy="3600400"/>
          </a:xfrm>
          <a:prstGeom prst="rect">
            <a:avLst/>
          </a:prstGeom>
        </p:spPr>
      </p:pic>
      <p:sp>
        <p:nvSpPr>
          <p:cNvPr id="8" name="ZoneTexte 7"/>
          <p:cNvSpPr txBox="1"/>
          <p:nvPr/>
        </p:nvSpPr>
        <p:spPr>
          <a:xfrm>
            <a:off x="323528" y="1988840"/>
            <a:ext cx="6552728" cy="3816429"/>
          </a:xfrm>
          <a:prstGeom prst="rect">
            <a:avLst/>
          </a:prstGeom>
          <a:noFill/>
        </p:spPr>
        <p:txBody>
          <a:bodyPr wrap="square" rtlCol="0">
            <a:spAutoFit/>
          </a:bodyPr>
          <a:lstStyle/>
          <a:p>
            <a:pPr algn="just"/>
            <a:r>
              <a:rPr lang="fr-FR" dirty="0" smtClean="0"/>
              <a:t>	</a:t>
            </a:r>
            <a:r>
              <a:rPr lang="fr-FR" sz="2200" dirty="0" smtClean="0"/>
              <a:t>Le 18 mars 1775, le Comté de Limours, composé de sept paroisses : </a:t>
            </a:r>
            <a:r>
              <a:rPr lang="fr-FR" sz="2200" b="1" dirty="0" smtClean="0"/>
              <a:t>Limours</a:t>
            </a:r>
            <a:r>
              <a:rPr lang="fr-FR" sz="2200" dirty="0" smtClean="0"/>
              <a:t>, </a:t>
            </a:r>
            <a:r>
              <a:rPr lang="fr-FR" sz="2200" b="1" dirty="0" err="1" smtClean="0"/>
              <a:t>Pecqueuse</a:t>
            </a:r>
            <a:r>
              <a:rPr lang="fr-FR" sz="2200" dirty="0" smtClean="0"/>
              <a:t>, </a:t>
            </a:r>
            <a:r>
              <a:rPr lang="fr-FR" sz="2200" b="1" dirty="0" smtClean="0"/>
              <a:t>Les Molières</a:t>
            </a:r>
            <a:r>
              <a:rPr lang="fr-FR" sz="2200" dirty="0" smtClean="0"/>
              <a:t>, </a:t>
            </a:r>
            <a:r>
              <a:rPr lang="fr-FR" sz="2200" b="1" dirty="0" smtClean="0"/>
              <a:t>Gometz-le-Châtel</a:t>
            </a:r>
            <a:r>
              <a:rPr lang="fr-FR" sz="2200" dirty="0" smtClean="0"/>
              <a:t>,, </a:t>
            </a:r>
            <a:r>
              <a:rPr lang="fr-FR" sz="2200" b="1" dirty="0" smtClean="0"/>
              <a:t>Bures</a:t>
            </a:r>
            <a:r>
              <a:rPr lang="fr-FR" sz="2200" dirty="0" smtClean="0"/>
              <a:t> et </a:t>
            </a:r>
            <a:r>
              <a:rPr lang="fr-FR" sz="2200" b="1" dirty="0" smtClean="0"/>
              <a:t>Gometz-la-Ville</a:t>
            </a:r>
            <a:r>
              <a:rPr lang="fr-FR" sz="2200" dirty="0" smtClean="0"/>
              <a:t> </a:t>
            </a:r>
            <a:r>
              <a:rPr lang="fr-FR" sz="2200" b="1" dirty="0" smtClean="0"/>
              <a:t>St.-Jean-de-Beauregard </a:t>
            </a:r>
            <a:r>
              <a:rPr lang="fr-FR" sz="2200" dirty="0" smtClean="0"/>
              <a:t>(Montfaucon), 32 fiefs et 53 arrière-fiefs, est acheté par la Comtesse de Brionne, née Louise de Rohan, qui appartient à la famille de Lorraine par son mariage avec Charles Louis de Lorraine. Ce sera la dernière comtesse de Lorraine. En 1789, elle émigrera en Belgique, puis en Autriche pour finir ses jours à Presbourg en 1815. Ses biens seront déclarés Biens Nationaux le 26 avril 1792 et vendus en 1796. </a:t>
            </a:r>
          </a:p>
        </p:txBody>
      </p:sp>
      <p:sp>
        <p:nvSpPr>
          <p:cNvPr id="9" name="ZoneTexte 8"/>
          <p:cNvSpPr txBox="1"/>
          <p:nvPr/>
        </p:nvSpPr>
        <p:spPr>
          <a:xfrm>
            <a:off x="323528" y="5949280"/>
            <a:ext cx="8352928" cy="769441"/>
          </a:xfrm>
          <a:prstGeom prst="rect">
            <a:avLst/>
          </a:prstGeom>
          <a:noFill/>
        </p:spPr>
        <p:txBody>
          <a:bodyPr wrap="square" rtlCol="0">
            <a:spAutoFit/>
          </a:bodyPr>
          <a:lstStyle/>
          <a:p>
            <a:pPr algn="just"/>
            <a:r>
              <a:rPr lang="fr-FR" dirty="0" smtClean="0"/>
              <a:t>	</a:t>
            </a:r>
            <a:r>
              <a:rPr lang="fr-FR" sz="2200" dirty="0" smtClean="0"/>
              <a:t>On trouve encore de nombreuses bornes fief portant gravée la croix de Lorraine dans un losange</a:t>
            </a:r>
            <a:endParaRPr lang="fr-FR" sz="2200" dirty="0"/>
          </a:p>
        </p:txBody>
      </p:sp>
      <p:sp>
        <p:nvSpPr>
          <p:cNvPr id="11" name="ZoneTexte 10"/>
          <p:cNvSpPr txBox="1"/>
          <p:nvPr/>
        </p:nvSpPr>
        <p:spPr>
          <a:xfrm>
            <a:off x="107504" y="116632"/>
            <a:ext cx="8856984" cy="1785104"/>
          </a:xfrm>
          <a:prstGeom prst="rect">
            <a:avLst/>
          </a:prstGeom>
          <a:noFill/>
        </p:spPr>
        <p:txBody>
          <a:bodyPr wrap="square" rtlCol="0">
            <a:spAutoFit/>
          </a:bodyPr>
          <a:lstStyle/>
          <a:p>
            <a:pPr algn="just"/>
            <a:r>
              <a:rPr lang="fr-FR" dirty="0" smtClean="0"/>
              <a:t>	</a:t>
            </a:r>
            <a:r>
              <a:rPr lang="fr-FR" sz="2200" dirty="0" smtClean="0"/>
              <a:t>C’est par des lettres patentes du mois de mars 1606, en faveur de Louis, chevalier, comte du Tremblay, baron de Gometz-le-Châtel et seigneur de Limours, fils de feu Philippe Hurault, comte de Cheverny, par lesquelles le roi érige Limours et Gometz-le-Châtel, dit Saint-Clair, en nom et titre de comté.</a:t>
            </a:r>
            <a:endParaRPr lang="fr-FR"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548680"/>
            <a:ext cx="8424936" cy="5109091"/>
          </a:xfrm>
          <a:prstGeom prst="rect">
            <a:avLst/>
          </a:prstGeom>
          <a:noFill/>
        </p:spPr>
        <p:txBody>
          <a:bodyPr wrap="square" rtlCol="0">
            <a:spAutoFit/>
          </a:bodyPr>
          <a:lstStyle/>
          <a:p>
            <a:r>
              <a:rPr lang="fr-FR" sz="2200" dirty="0" smtClean="0"/>
              <a:t>En 1606, Henri IV créé le comté de Limours.</a:t>
            </a:r>
          </a:p>
          <a:p>
            <a:endParaRPr lang="fr-FR" sz="2200" dirty="0" smtClean="0"/>
          </a:p>
          <a:p>
            <a:r>
              <a:rPr lang="fr-FR" sz="2200" dirty="0" smtClean="0"/>
              <a:t>       Les différents Propriétaires :</a:t>
            </a:r>
          </a:p>
          <a:p>
            <a:endParaRPr lang="fr-FR" sz="2200" dirty="0" smtClean="0"/>
          </a:p>
          <a:p>
            <a:pPr>
              <a:buFontTx/>
              <a:buChar char="-"/>
            </a:pPr>
            <a:r>
              <a:rPr lang="fr-FR" sz="2200" dirty="0" smtClean="0"/>
              <a:t> Philippe Hurault 1587</a:t>
            </a:r>
          </a:p>
          <a:p>
            <a:pPr>
              <a:buFontTx/>
              <a:buChar char="-"/>
            </a:pPr>
            <a:r>
              <a:rPr lang="fr-FR" sz="2200" dirty="0" smtClean="0"/>
              <a:t> Son fils</a:t>
            </a:r>
          </a:p>
          <a:p>
            <a:pPr>
              <a:buFontTx/>
              <a:buChar char="-"/>
            </a:pPr>
            <a:r>
              <a:rPr lang="fr-FR" sz="2200" dirty="0" smtClean="0"/>
              <a:t> Le Cardinal de Richelieu 1623</a:t>
            </a:r>
          </a:p>
          <a:p>
            <a:pPr>
              <a:buFontTx/>
              <a:buChar char="-"/>
            </a:pPr>
            <a:r>
              <a:rPr lang="fr-FR" sz="2200" dirty="0" smtClean="0"/>
              <a:t> Louis XIII et dont à son frère </a:t>
            </a:r>
          </a:p>
          <a:p>
            <a:pPr>
              <a:buFontTx/>
              <a:buChar char="-"/>
            </a:pPr>
            <a:r>
              <a:rPr lang="fr-FR" sz="2200" dirty="0" smtClean="0"/>
              <a:t> Gaston D’Orléans 1626</a:t>
            </a:r>
          </a:p>
          <a:p>
            <a:pPr>
              <a:buFontTx/>
              <a:buChar char="-"/>
            </a:pPr>
            <a:r>
              <a:rPr lang="fr-FR" sz="2200" dirty="0" smtClean="0"/>
              <a:t> Le Comte d’Eu 1626</a:t>
            </a:r>
          </a:p>
          <a:p>
            <a:pPr>
              <a:buFontTx/>
              <a:buChar char="-"/>
            </a:pPr>
            <a:r>
              <a:rPr lang="fr-FR" sz="2200" dirty="0" smtClean="0"/>
              <a:t> Guillaume de Lamoignon 1768</a:t>
            </a:r>
          </a:p>
          <a:p>
            <a:pPr>
              <a:buFontTx/>
              <a:buChar char="-"/>
            </a:pPr>
            <a:r>
              <a:rPr lang="fr-FR" sz="2200" dirty="0" smtClean="0"/>
              <a:t> Louise Julie Constance de Rohan Rochefort 1775</a:t>
            </a:r>
          </a:p>
          <a:p>
            <a:pPr>
              <a:buFontTx/>
              <a:buChar char="-"/>
            </a:pPr>
            <a:endParaRPr lang="fr-FR" sz="2200" dirty="0" smtClean="0"/>
          </a:p>
          <a:p>
            <a:pPr>
              <a:buFontTx/>
              <a:buChar char="-"/>
            </a:pPr>
            <a:r>
              <a:rPr lang="fr-FR" sz="2200" dirty="0" smtClean="0"/>
              <a:t> État français, Bien national en 1792</a:t>
            </a:r>
          </a:p>
          <a:p>
            <a:endParaRPr lang="fr-FR" dirty="0"/>
          </a:p>
        </p:txBody>
      </p:sp>
      <p:pic>
        <p:nvPicPr>
          <p:cNvPr id="6" name="Image 5" descr="Châ de Limours.jpg"/>
          <p:cNvPicPr>
            <a:picLocks noChangeAspect="1"/>
          </p:cNvPicPr>
          <p:nvPr/>
        </p:nvPicPr>
        <p:blipFill>
          <a:blip r:embed="rId2" cstate="print"/>
          <a:stretch>
            <a:fillRect/>
          </a:stretch>
        </p:blipFill>
        <p:spPr>
          <a:xfrm>
            <a:off x="4067944" y="1844824"/>
            <a:ext cx="4674617" cy="23762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76672"/>
            <a:ext cx="6048672" cy="4893647"/>
          </a:xfrm>
          <a:prstGeom prst="rect">
            <a:avLst/>
          </a:prstGeom>
          <a:noFill/>
        </p:spPr>
        <p:txBody>
          <a:bodyPr wrap="square" rtlCol="0">
            <a:spAutoFit/>
          </a:bodyPr>
          <a:lstStyle/>
          <a:p>
            <a:r>
              <a:rPr lang="fr-FR" sz="2400" b="1" dirty="0" smtClean="0"/>
              <a:t>Qui était Louise de Rohan ?</a:t>
            </a:r>
          </a:p>
          <a:p>
            <a:endParaRPr lang="fr-FR" sz="2400" b="1" dirty="0" smtClean="0"/>
          </a:p>
          <a:p>
            <a:r>
              <a:rPr lang="fr-FR" sz="2400" dirty="0" smtClean="0"/>
              <a:t>	La fille de </a:t>
            </a:r>
            <a:r>
              <a:rPr lang="fr-FR" sz="2400" b="1" dirty="0" smtClean="0"/>
              <a:t>Charles de Rohan</a:t>
            </a:r>
          </a:p>
          <a:p>
            <a:pPr algn="just"/>
            <a:r>
              <a:rPr lang="fr-FR" sz="2400" dirty="0" smtClean="0"/>
              <a:t>    Comte de Rochefort, prince de Montauban, Maréchal des camps et armées du roi, gouverneur des villes et citadelles de Nîmes et de Saint-</a:t>
            </a:r>
            <a:r>
              <a:rPr lang="fr-FR" sz="2400" dirty="0" err="1" smtClean="0"/>
              <a:t>Hippolyt</a:t>
            </a:r>
            <a:r>
              <a:rPr lang="fr-FR" sz="2400" dirty="0" smtClean="0"/>
              <a:t>.</a:t>
            </a:r>
          </a:p>
          <a:p>
            <a:pPr algn="just"/>
            <a:endParaRPr lang="fr-FR" sz="2400" dirty="0" smtClean="0"/>
          </a:p>
          <a:p>
            <a:pPr algn="just"/>
            <a:r>
              <a:rPr lang="fr-FR" sz="2400" dirty="0" smtClean="0"/>
              <a:t>Et de </a:t>
            </a:r>
          </a:p>
          <a:p>
            <a:pPr algn="just"/>
            <a:endParaRPr lang="fr-FR" sz="2400" dirty="0" smtClean="0"/>
          </a:p>
          <a:p>
            <a:pPr algn="just"/>
            <a:r>
              <a:rPr lang="fr-FR" sz="2400" dirty="0" smtClean="0"/>
              <a:t>     </a:t>
            </a:r>
            <a:r>
              <a:rPr lang="fr-FR" sz="2400" b="1" dirty="0" smtClean="0"/>
              <a:t>Eléonore, Eugénie de BÉTHISY</a:t>
            </a:r>
          </a:p>
          <a:p>
            <a:pPr algn="just"/>
            <a:r>
              <a:rPr lang="fr-FR" sz="2400" dirty="0" smtClean="0"/>
              <a:t>Dame du palais de la reine </a:t>
            </a:r>
            <a:r>
              <a:rPr lang="fr-FR" sz="2400" dirty="0" err="1" smtClean="0"/>
              <a:t>Lecszinska</a:t>
            </a:r>
            <a:r>
              <a:rPr lang="fr-FR" sz="2400" dirty="0" smtClean="0"/>
              <a:t> de 1733 à 1757</a:t>
            </a:r>
            <a:endParaRPr lang="fr-FR" sz="2400" dirty="0"/>
          </a:p>
        </p:txBody>
      </p:sp>
      <p:pic>
        <p:nvPicPr>
          <p:cNvPr id="3" name="Image 2" descr="Ch. de Rohan.jpg"/>
          <p:cNvPicPr>
            <a:picLocks noChangeAspect="1"/>
          </p:cNvPicPr>
          <p:nvPr/>
        </p:nvPicPr>
        <p:blipFill>
          <a:blip r:embed="rId2" cstate="print"/>
          <a:stretch>
            <a:fillRect/>
          </a:stretch>
        </p:blipFill>
        <p:spPr>
          <a:xfrm>
            <a:off x="6732240" y="1052736"/>
            <a:ext cx="2012057" cy="2556758"/>
          </a:xfrm>
          <a:prstGeom prst="rect">
            <a:avLst/>
          </a:prstGeom>
        </p:spPr>
      </p:pic>
      <p:pic>
        <p:nvPicPr>
          <p:cNvPr id="4" name="Image 3" descr="El. de Béthisy.jpg"/>
          <p:cNvPicPr>
            <a:picLocks noChangeAspect="1"/>
          </p:cNvPicPr>
          <p:nvPr/>
        </p:nvPicPr>
        <p:blipFill>
          <a:blip r:embed="rId3" cstate="print"/>
          <a:stretch>
            <a:fillRect/>
          </a:stretch>
        </p:blipFill>
        <p:spPr>
          <a:xfrm>
            <a:off x="6732239" y="3789040"/>
            <a:ext cx="2043775" cy="24482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Gen. Comtesse.JPG"/>
          <p:cNvPicPr>
            <a:picLocks noChangeAspect="1"/>
          </p:cNvPicPr>
          <p:nvPr/>
        </p:nvPicPr>
        <p:blipFill>
          <a:blip r:embed="rId2" cstate="print"/>
          <a:stretch>
            <a:fillRect/>
          </a:stretch>
        </p:blipFill>
        <p:spPr>
          <a:xfrm>
            <a:off x="395536" y="476672"/>
            <a:ext cx="8510179" cy="5327674"/>
          </a:xfrm>
          <a:prstGeom prst="rect">
            <a:avLst/>
          </a:prstGeom>
        </p:spPr>
      </p:pic>
      <p:sp>
        <p:nvSpPr>
          <p:cNvPr id="7" name="ZoneTexte 6"/>
          <p:cNvSpPr txBox="1"/>
          <p:nvPr/>
        </p:nvSpPr>
        <p:spPr>
          <a:xfrm>
            <a:off x="0" y="5877272"/>
            <a:ext cx="9144000" cy="830997"/>
          </a:xfrm>
          <a:prstGeom prst="rect">
            <a:avLst/>
          </a:prstGeom>
          <a:noFill/>
        </p:spPr>
        <p:txBody>
          <a:bodyPr wrap="square" rtlCol="0">
            <a:spAutoFit/>
          </a:bodyPr>
          <a:lstStyle/>
          <a:p>
            <a:pPr algn="ctr"/>
            <a:r>
              <a:rPr lang="fr-FR" sz="2400" dirty="0" smtClean="0"/>
              <a:t>Sa fille Marie Joséphine Thérèse sera l’ancêtre du dernier roi d’Italie</a:t>
            </a:r>
          </a:p>
          <a:p>
            <a:pPr algn="ctr"/>
            <a:r>
              <a:rPr lang="fr-FR" sz="2400" b="1" dirty="0" smtClean="0"/>
              <a:t>Victor Emanuel III d’Italie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260648"/>
            <a:ext cx="8712968" cy="830997"/>
          </a:xfrm>
          <a:prstGeom prst="rect">
            <a:avLst/>
          </a:prstGeom>
          <a:noFill/>
        </p:spPr>
        <p:txBody>
          <a:bodyPr wrap="square" rtlCol="0">
            <a:spAutoFit/>
          </a:bodyPr>
          <a:lstStyle/>
          <a:p>
            <a:pPr algn="just"/>
            <a:r>
              <a:rPr lang="fr-FR" dirty="0" smtClean="0"/>
              <a:t>	</a:t>
            </a:r>
            <a:r>
              <a:rPr lang="fr-FR" sz="2400" dirty="0" smtClean="0"/>
              <a:t>La maison de Rohan, originaire de Bretagne, subsistante en Autriche et aux États-Unis.</a:t>
            </a:r>
          </a:p>
        </p:txBody>
      </p:sp>
      <p:pic>
        <p:nvPicPr>
          <p:cNvPr id="3" name="Image 2" descr="blason des ROHAN.png"/>
          <p:cNvPicPr>
            <a:picLocks noChangeAspect="1"/>
          </p:cNvPicPr>
          <p:nvPr/>
        </p:nvPicPr>
        <p:blipFill>
          <a:blip r:embed="rId2" cstate="print"/>
          <a:stretch>
            <a:fillRect/>
          </a:stretch>
        </p:blipFill>
        <p:spPr>
          <a:xfrm>
            <a:off x="467544" y="1844824"/>
            <a:ext cx="2771775" cy="3048000"/>
          </a:xfrm>
          <a:prstGeom prst="rect">
            <a:avLst/>
          </a:prstGeom>
        </p:spPr>
      </p:pic>
      <p:sp>
        <p:nvSpPr>
          <p:cNvPr id="4" name="ZoneTexte 3"/>
          <p:cNvSpPr txBox="1"/>
          <p:nvPr/>
        </p:nvSpPr>
        <p:spPr>
          <a:xfrm>
            <a:off x="3419872" y="1628800"/>
            <a:ext cx="5256584" cy="43396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2400" dirty="0" smtClean="0"/>
              <a:t>	Les Rohan font partie des plus anciennes familles de France. Elle remonte au XII</a:t>
            </a:r>
            <a:r>
              <a:rPr lang="fr-FR" sz="2400" dirty="0" smtClean="0">
                <a:solidFill>
                  <a:schemeClr val="tx1">
                    <a:lumMod val="95000"/>
                    <a:lumOff val="5000"/>
                  </a:schemeClr>
                </a:solidFill>
              </a:rPr>
              <a:t>e</a:t>
            </a:r>
            <a:r>
              <a:rPr lang="fr-FR" sz="2400" dirty="0" smtClean="0"/>
              <a:t> siècle avec un certain Alain Ier de Rohan. Le fief de la famille est situé en Bretagne, dans le Morbihan, à Josselin, où l’actuel duc, le 14e, Josselin Charles Louis Jean Marie de Rohan-Chabot, vit toujours. </a:t>
            </a:r>
          </a:p>
          <a:p>
            <a:pPr algn="just"/>
            <a:endParaRPr lang="fr-FR" sz="2400" dirty="0" smtClean="0"/>
          </a:p>
          <a:p>
            <a:pPr algn="just"/>
            <a:r>
              <a:rPr lang="fr-FR" sz="2000" dirty="0" smtClean="0"/>
              <a:t>- Sénateur du Morbihan, administrateur civil, diplômé de l'Institut d'Études Politiques (Sciences Po).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568952" cy="369332"/>
          </a:xfrm>
          <a:prstGeom prst="rect">
            <a:avLst/>
          </a:prstGeom>
          <a:noFill/>
        </p:spPr>
        <p:txBody>
          <a:bodyPr wrap="square" rtlCol="0">
            <a:spAutoFit/>
          </a:bodyPr>
          <a:lstStyle/>
          <a:p>
            <a:r>
              <a:rPr lang="fr-FR" dirty="0" smtClean="0"/>
              <a:t>Les différentes branches de Rohan.</a:t>
            </a:r>
          </a:p>
        </p:txBody>
      </p:sp>
      <p:pic>
        <p:nvPicPr>
          <p:cNvPr id="5" name="Image 4" descr="Branches ROHAN.JPG"/>
          <p:cNvPicPr>
            <a:picLocks noChangeAspect="1"/>
          </p:cNvPicPr>
          <p:nvPr/>
        </p:nvPicPr>
        <p:blipFill>
          <a:blip r:embed="rId2" cstate="print"/>
          <a:stretch>
            <a:fillRect/>
          </a:stretch>
        </p:blipFill>
        <p:spPr>
          <a:xfrm>
            <a:off x="1043608" y="764704"/>
            <a:ext cx="7053295" cy="56311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6632"/>
            <a:ext cx="9036496" cy="2011000"/>
          </a:xfrm>
          <a:prstGeom prst="rect">
            <a:avLst/>
          </a:prstGeom>
          <a:noFill/>
        </p:spPr>
        <p:txBody>
          <a:bodyPr wrap="square" rtlCol="0">
            <a:spAutoFit/>
          </a:bodyPr>
          <a:lstStyle/>
          <a:p>
            <a:pPr algn="just"/>
            <a:r>
              <a:rPr lang="fr-FR" dirty="0" smtClean="0"/>
              <a:t>	</a:t>
            </a:r>
            <a:r>
              <a:rPr lang="fr-FR" sz="2400" dirty="0" smtClean="0"/>
              <a:t> À Rochefort, en 1596, le château devint la propriété de Hercule de Rohan, petit-fils de Catherine de Silly, qui fit reconstruire le château. La principauté de Rochefort resta la propriété des Rohan jusqu'à la révolution. La branche de Rochefort, seule subsistante, porte encore le titre de "prince de Rochefort". </a:t>
            </a:r>
          </a:p>
        </p:txBody>
      </p:sp>
      <p:pic>
        <p:nvPicPr>
          <p:cNvPr id="5" name="Image 4" descr="égl. Rochefort.JPG"/>
          <p:cNvPicPr>
            <a:picLocks noChangeAspect="1"/>
          </p:cNvPicPr>
          <p:nvPr/>
        </p:nvPicPr>
        <p:blipFill>
          <a:blip r:embed="rId2" cstate="print"/>
          <a:stretch>
            <a:fillRect/>
          </a:stretch>
        </p:blipFill>
        <p:spPr>
          <a:xfrm>
            <a:off x="251520" y="3068960"/>
            <a:ext cx="3600400" cy="2700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ZoneTexte 6"/>
          <p:cNvSpPr txBox="1"/>
          <p:nvPr/>
        </p:nvSpPr>
        <p:spPr>
          <a:xfrm>
            <a:off x="4067944" y="1916832"/>
            <a:ext cx="4824536" cy="4893647"/>
          </a:xfrm>
          <a:prstGeom prst="rect">
            <a:avLst/>
          </a:prstGeom>
          <a:noFill/>
        </p:spPr>
        <p:txBody>
          <a:bodyPr wrap="square" rtlCol="0">
            <a:spAutoFit/>
          </a:bodyPr>
          <a:lstStyle/>
          <a:p>
            <a:pPr algn="just"/>
            <a:r>
              <a:rPr lang="fr-FR" sz="2400" dirty="0" smtClean="0"/>
              <a:t>    L’église Saint-Gilles , de style roman, a été construite au XIIe siècle, sur une terrasse, au flanc de la colline, par Guy de Montlhéry, alias Guy-le-Rouge, au retour de la croisade .</a:t>
            </a:r>
          </a:p>
          <a:p>
            <a:pPr algn="just"/>
            <a:r>
              <a:rPr lang="fr-FR" sz="2400" dirty="0" smtClean="0"/>
              <a:t>     Contre cette église se trouve la « chapelle des Princes », chapelle funéraire des Rohan-</a:t>
            </a:r>
            <a:r>
              <a:rPr lang="fr-FR" sz="2400" dirty="0" err="1" smtClean="0"/>
              <a:t>Guéméné</a:t>
            </a:r>
            <a:r>
              <a:rPr lang="fr-FR" sz="2400" dirty="0" smtClean="0"/>
              <a:t>, châtelains de Rochefort. Les restes d’Hercule et de Charles de Rohan-</a:t>
            </a:r>
            <a:r>
              <a:rPr lang="fr-FR" sz="2400" dirty="0" err="1" smtClean="0"/>
              <a:t>Guéméné</a:t>
            </a:r>
            <a:r>
              <a:rPr lang="fr-FR" sz="2400" dirty="0" smtClean="0"/>
              <a:t> ont été retrouvés dans la crypte en 1943.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in Rohan.JPG"/>
          <p:cNvPicPr>
            <a:picLocks noChangeAspect="1"/>
          </p:cNvPicPr>
          <p:nvPr/>
        </p:nvPicPr>
        <p:blipFill>
          <a:blip r:embed="rId2" cstate="print"/>
          <a:stretch>
            <a:fillRect/>
          </a:stretch>
        </p:blipFill>
        <p:spPr>
          <a:xfrm>
            <a:off x="323529" y="260648"/>
            <a:ext cx="4248472" cy="31863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Image 4" descr="Tombede Ch. de Rohan.jpg"/>
          <p:cNvPicPr>
            <a:picLocks noChangeAspect="1"/>
          </p:cNvPicPr>
          <p:nvPr/>
        </p:nvPicPr>
        <p:blipFill>
          <a:blip r:embed="rId3" cstate="print"/>
          <a:stretch>
            <a:fillRect/>
          </a:stretch>
        </p:blipFill>
        <p:spPr>
          <a:xfrm>
            <a:off x="3923928" y="3332238"/>
            <a:ext cx="5043017" cy="33488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ZoneTexte 5"/>
          <p:cNvSpPr txBox="1"/>
          <p:nvPr/>
        </p:nvSpPr>
        <p:spPr>
          <a:xfrm>
            <a:off x="323528" y="3861048"/>
            <a:ext cx="3312368" cy="2677656"/>
          </a:xfrm>
          <a:prstGeom prst="rect">
            <a:avLst/>
          </a:prstGeom>
          <a:noFill/>
        </p:spPr>
        <p:txBody>
          <a:bodyPr wrap="square" rtlCol="0">
            <a:spAutoFit/>
          </a:bodyPr>
          <a:lstStyle/>
          <a:p>
            <a:pPr algn="r"/>
            <a:r>
              <a:rPr lang="fr-FR" sz="2400" dirty="0" smtClean="0"/>
              <a:t>On y trouve en particulier deux cimetières privés (séparés du reste du cimetière par grilles et murets) réservés pour les Rohan</a:t>
            </a:r>
            <a:endParaRPr lang="fr-F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609</Words>
  <Application>Microsoft Office PowerPoint</Application>
  <PresentationFormat>Affichage à l'écran (4:3)</PresentationFormat>
  <Paragraphs>76</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THIRY</dc:creator>
  <cp:lastModifiedBy>THIRY</cp:lastModifiedBy>
  <cp:revision>91</cp:revision>
  <dcterms:created xsi:type="dcterms:W3CDTF">2022-09-10T10:27:00Z</dcterms:created>
  <dcterms:modified xsi:type="dcterms:W3CDTF">2022-09-15T15:25:08Z</dcterms:modified>
</cp:coreProperties>
</file>