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1813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>
      <p:cViewPr varScale="1">
        <p:scale>
          <a:sx n="92" d="100"/>
          <a:sy n="92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DFEE2-832F-4576-9F9B-E2BA78E6E524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336675"/>
            <a:ext cx="51022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6F6D9-F7BA-44DA-9E9A-FBD510663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45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6F6D9-F7BA-44DA-9E9A-FBD5106638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8600" y="1960200"/>
            <a:ext cx="897444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8600" y="4032360"/>
            <a:ext cx="897444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8600" y="19602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57240" y="19602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8600" y="403236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57240" y="403236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8600" y="196020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892680" y="196020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927120" y="196020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8600" y="403236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892680" y="403236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927120" y="403236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endParaRPr lang="fr-FR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8600" y="1960200"/>
            <a:ext cx="4379400" cy="39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57240" y="1960200"/>
            <a:ext cx="4379400" cy="39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8600" y="632520"/>
            <a:ext cx="8974440" cy="529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8600" y="19602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57240" y="1960200"/>
            <a:ext cx="4379400" cy="39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8600" y="403236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8600" y="1960200"/>
            <a:ext cx="4379400" cy="39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57240" y="19602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57240" y="403236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531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8600" y="19602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57240" y="19602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8600" y="4032360"/>
            <a:ext cx="8974440" cy="189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531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7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859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3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38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10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9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68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1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1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1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1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58600" y="6590880"/>
            <a:ext cx="2323080" cy="4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70280" y="6590880"/>
            <a:ext cx="3160800" cy="4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509600" y="6590880"/>
            <a:ext cx="2323080" cy="4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fld id="{50C993C6-7F45-4BA7-9210-94D91F447C55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alogiegometzlechatel.fr/visio/visio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/>
          <p:cNvSpPr txBox="1"/>
          <p:nvPr/>
        </p:nvSpPr>
        <p:spPr>
          <a:xfrm>
            <a:off x="612757" y="360325"/>
            <a:ext cx="9180000" cy="12596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7200" b="1" i="1" strike="noStrike" spc="-1" dirty="0">
                <a:latin typeface="Arial Black"/>
              </a:rPr>
              <a:t>  Louise MICHEL</a:t>
            </a:r>
            <a:endParaRPr lang="fr-FR" sz="7200" b="0" strike="noStrike" spc="-1" dirty="0">
              <a:latin typeface="Arial"/>
            </a:endParaRPr>
          </a:p>
        </p:txBody>
      </p:sp>
      <p:pic>
        <p:nvPicPr>
          <p:cNvPr id="42" name="Image 41"/>
          <p:cNvPicPr/>
          <p:nvPr/>
        </p:nvPicPr>
        <p:blipFill>
          <a:blip r:embed="rId3"/>
          <a:stretch/>
        </p:blipFill>
        <p:spPr>
          <a:xfrm>
            <a:off x="6465774" y="1530589"/>
            <a:ext cx="3492000" cy="5292000"/>
          </a:xfrm>
          <a:prstGeom prst="rect">
            <a:avLst/>
          </a:prstGeom>
          <a:ln w="0">
            <a:noFill/>
          </a:ln>
        </p:spPr>
      </p:pic>
      <p:sp>
        <p:nvSpPr>
          <p:cNvPr id="43" name="ZoneTexte 42"/>
          <p:cNvSpPr txBox="1"/>
          <p:nvPr/>
        </p:nvSpPr>
        <p:spPr>
          <a:xfrm>
            <a:off x="540000" y="2880000"/>
            <a:ext cx="3686040" cy="85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5400" b="1" i="1" strike="noStrike" spc="-1">
                <a:latin typeface="Arial"/>
              </a:rPr>
              <a:t>Institutrice</a:t>
            </a:r>
            <a:endParaRPr lang="fr-FR" sz="5400" b="0" strike="noStrike" spc="-1">
              <a:latin typeface="Arial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080000" y="3960000"/>
            <a:ext cx="2047680" cy="85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5400" b="1" i="1" strike="noStrike" spc="-1">
                <a:latin typeface="Arial"/>
              </a:rPr>
              <a:t>Poète</a:t>
            </a:r>
            <a:endParaRPr lang="fr-FR" sz="5400" b="0" strike="noStrike" spc="-1">
              <a:latin typeface="Arial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519560" y="4904640"/>
            <a:ext cx="4600440" cy="85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5400" b="1" i="1" strike="noStrike" spc="-1" dirty="0">
                <a:latin typeface="Arial"/>
              </a:rPr>
              <a:t>Communarde</a:t>
            </a:r>
            <a:endParaRPr lang="fr-FR" sz="5400" b="0" strike="noStrike" spc="-1" dirty="0">
              <a:latin typeface="Arial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912400" y="5940000"/>
            <a:ext cx="2847600" cy="85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5400" b="1" i="1" strike="noStrike" spc="-1">
                <a:latin typeface="Arial"/>
              </a:rPr>
              <a:t>Ecrivain</a:t>
            </a:r>
            <a:endParaRPr lang="fr-FR" sz="5400" b="0" strike="noStrike" spc="-1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A834DE-EF49-C06D-0B3E-8B7FF3EFBBB0}"/>
              </a:ext>
            </a:extLst>
          </p:cNvPr>
          <p:cNvSpPr txBox="1"/>
          <p:nvPr/>
        </p:nvSpPr>
        <p:spPr>
          <a:xfrm>
            <a:off x="7254790" y="7045461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Bernard BAZOGE  25 mai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88"/>
          <p:cNvPicPr/>
          <p:nvPr/>
        </p:nvPicPr>
        <p:blipFill>
          <a:blip r:embed="rId2"/>
          <a:stretch/>
        </p:blipFill>
        <p:spPr>
          <a:xfrm>
            <a:off x="1800000" y="1028160"/>
            <a:ext cx="7301880" cy="5091840"/>
          </a:xfrm>
          <a:prstGeom prst="rect">
            <a:avLst/>
          </a:prstGeom>
          <a:ln w="0">
            <a:noFill/>
          </a:ln>
        </p:spPr>
      </p:pic>
      <p:sp>
        <p:nvSpPr>
          <p:cNvPr id="90" name="ZoneTexte 89"/>
          <p:cNvSpPr txBox="1"/>
          <p:nvPr/>
        </p:nvSpPr>
        <p:spPr>
          <a:xfrm>
            <a:off x="1262519" y="469800"/>
            <a:ext cx="8696127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 dirty="0">
                <a:latin typeface="Arial"/>
              </a:rPr>
              <a:t>Louise décède à Marseille le 9 janvier 1905 d’une pneumonie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1620000" y="6249960"/>
            <a:ext cx="7886160" cy="77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     Le 22 janvier entre la gare de Lyon et Levallois</a:t>
            </a:r>
          </a:p>
          <a:p>
            <a:r>
              <a:rPr lang="fr-FR" sz="2400" b="0" strike="noStrike" spc="-1">
                <a:latin typeface="Arial"/>
              </a:rPr>
              <a:t>ses obsèques sont suivies par des milliers de personnes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91"/>
          <p:cNvPicPr/>
          <p:nvPr/>
        </p:nvPicPr>
        <p:blipFill>
          <a:blip r:embed="rId2"/>
          <a:stretch/>
        </p:blipFill>
        <p:spPr>
          <a:xfrm>
            <a:off x="6154200" y="360000"/>
            <a:ext cx="3745800" cy="5619240"/>
          </a:xfrm>
          <a:prstGeom prst="rect">
            <a:avLst/>
          </a:prstGeom>
          <a:ln w="0">
            <a:noFill/>
          </a:ln>
        </p:spPr>
      </p:pic>
      <p:pic>
        <p:nvPicPr>
          <p:cNvPr id="93" name="Image 92"/>
          <p:cNvPicPr/>
          <p:nvPr/>
        </p:nvPicPr>
        <p:blipFill>
          <a:blip r:embed="rId3"/>
          <a:stretch/>
        </p:blipFill>
        <p:spPr>
          <a:xfrm>
            <a:off x="390600" y="720000"/>
            <a:ext cx="5583600" cy="4503240"/>
          </a:xfrm>
          <a:prstGeom prst="rect">
            <a:avLst/>
          </a:prstGeom>
          <a:ln w="0">
            <a:noFill/>
          </a:ln>
        </p:spPr>
      </p:pic>
      <p:sp>
        <p:nvSpPr>
          <p:cNvPr id="94" name="ZoneTexte 93"/>
          <p:cNvSpPr txBox="1"/>
          <p:nvPr/>
        </p:nvSpPr>
        <p:spPr>
          <a:xfrm>
            <a:off x="720000" y="5580000"/>
            <a:ext cx="504000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>
                <a:latin typeface="Arial"/>
              </a:rPr>
              <a:t>La tombe à Levallois - Perret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6023160" y="6087600"/>
            <a:ext cx="4140000" cy="88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>
                <a:latin typeface="Arial"/>
              </a:rPr>
              <a:t>Statue de Louise Michel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E056F6C-4572-B8DC-55F2-96C75ED7F933}"/>
              </a:ext>
            </a:extLst>
          </p:cNvPr>
          <p:cNvSpPr txBox="1"/>
          <p:nvPr/>
        </p:nvSpPr>
        <p:spPr>
          <a:xfrm>
            <a:off x="1678608" y="3449297"/>
            <a:ext cx="7334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hlinkClick r:id="rId2"/>
              </a:rPr>
              <a:t>http://www.genealogiegometzlechatel.fr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7CE05F-539D-5B63-008F-DB11D474BA7D}"/>
              </a:ext>
            </a:extLst>
          </p:cNvPr>
          <p:cNvSpPr txBox="1"/>
          <p:nvPr/>
        </p:nvSpPr>
        <p:spPr>
          <a:xfrm>
            <a:off x="582713" y="1064029"/>
            <a:ext cx="9892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                  Pour aller plus loin</a:t>
            </a:r>
          </a:p>
          <a:p>
            <a:r>
              <a:rPr lang="fr-FR" sz="3600" dirty="0"/>
              <a:t>           voir les présentations en </a:t>
            </a:r>
            <a:r>
              <a:rPr lang="fr-FR" sz="3600" dirty="0" err="1"/>
              <a:t>visio</a:t>
            </a:r>
            <a:endParaRPr lang="fr-FR" sz="3600" dirty="0"/>
          </a:p>
          <a:p>
            <a:r>
              <a:rPr lang="fr-FR" sz="3600" dirty="0"/>
              <a:t>         de Bernard LIAN en 2020 et 2021</a:t>
            </a:r>
          </a:p>
          <a:p>
            <a:r>
              <a:rPr lang="fr-FR" sz="3600" dirty="0"/>
              <a:t>    sur la Commune de PARIS et ses origines</a:t>
            </a:r>
          </a:p>
          <a:p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95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ZoneTexte 46"/>
          <p:cNvSpPr txBox="1"/>
          <p:nvPr/>
        </p:nvSpPr>
        <p:spPr>
          <a:xfrm>
            <a:off x="900000" y="374760"/>
            <a:ext cx="8820000" cy="940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                               Louise naît le 29 mai 1930,</a:t>
            </a:r>
          </a:p>
          <a:p>
            <a:r>
              <a:rPr lang="fr-FR" sz="2000" b="0" strike="noStrike" spc="-1">
                <a:latin typeface="Arial"/>
              </a:rPr>
              <a:t>             sa mère est domestique au château de Vroncourt (52)</a:t>
            </a:r>
          </a:p>
          <a:p>
            <a:r>
              <a:rPr lang="fr-FR" sz="2000" b="0" strike="noStrike" spc="-1">
                <a:latin typeface="Arial"/>
              </a:rPr>
              <a:t>     propriété de Etienne DEMAHIS (ancien avocat au Parlement de Paris)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60000" y="5580000"/>
            <a:ext cx="9360000" cy="1506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            Pendant 20 ans Louise reçoit des DEMAHIS une instruction solide,</a:t>
            </a:r>
          </a:p>
          <a:p>
            <a:r>
              <a:rPr lang="fr-FR" sz="2000" b="0" strike="noStrike" spc="-1">
                <a:latin typeface="Arial"/>
              </a:rPr>
              <a:t>                   Elle étudie la musique, les auteurs du Siècle des Lumières.</a:t>
            </a:r>
          </a:p>
          <a:p>
            <a:r>
              <a:rPr lang="fr-FR" sz="2000" b="0" strike="noStrike" spc="-1">
                <a:latin typeface="Arial"/>
              </a:rPr>
              <a:t>                                              Voltaire et Rousseau </a:t>
            </a:r>
          </a:p>
          <a:p>
            <a:endParaRPr lang="fr-FR" sz="2000" b="0" strike="noStrike" spc="-1">
              <a:latin typeface="Arial"/>
            </a:endParaRPr>
          </a:p>
          <a:p>
            <a:r>
              <a:rPr lang="fr-FR" sz="2000" b="0" strike="noStrike" spc="-1">
                <a:latin typeface="Arial"/>
              </a:rPr>
              <a:t>               1850, à la mort des DEMAHIS, Louise et sa mère quittent le château.</a:t>
            </a:r>
          </a:p>
        </p:txBody>
      </p:sp>
      <p:pic>
        <p:nvPicPr>
          <p:cNvPr id="49" name="Image 48"/>
          <p:cNvPicPr/>
          <p:nvPr/>
        </p:nvPicPr>
        <p:blipFill>
          <a:blip r:embed="rId2"/>
          <a:stretch/>
        </p:blipFill>
        <p:spPr>
          <a:xfrm>
            <a:off x="2160000" y="1329840"/>
            <a:ext cx="6421680" cy="407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373320" y="544680"/>
            <a:ext cx="995868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latin typeface="Arial"/>
              </a:rPr>
              <a:t>1851, elle poursuit ses études à Chaumont (52) et obtient le brevet de capacité</a:t>
            </a:r>
          </a:p>
          <a:p>
            <a:r>
              <a:rPr lang="fr-FR" sz="2200" b="0" strike="noStrike" spc="-1">
                <a:latin typeface="Arial"/>
              </a:rPr>
              <a:t>                       qui permet de devenir « sous-maîtresse » .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60000" y="1260000"/>
            <a:ext cx="1008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i="1" strike="noStrike" spc="-1">
                <a:latin typeface="Arial"/>
              </a:rPr>
              <a:t>Elle refuse de prêter serment à Napoléon III et ne peut pas devenir institutrice</a:t>
            </a:r>
            <a:r>
              <a:rPr lang="fr-FR" sz="1800" b="0" strike="noStrike" spc="-1">
                <a:latin typeface="Arial"/>
              </a:rPr>
              <a:t>.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334880" y="1937160"/>
            <a:ext cx="786024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latin typeface="Arial"/>
              </a:rPr>
              <a:t>De 1852 à 1855 elle ouvre des écoles libres en Haute-Marne </a:t>
            </a:r>
            <a:r>
              <a:rPr lang="fr-FR" sz="1800" b="0" strike="noStrike" spc="-1">
                <a:latin typeface="Arial"/>
              </a:rPr>
              <a:t> 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078200" y="2520000"/>
            <a:ext cx="73818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latin typeface="Arial"/>
              </a:rPr>
              <a:t>             1856, elle quitte la Haute Marne pour Paris</a:t>
            </a:r>
          </a:p>
          <a:p>
            <a:r>
              <a:rPr lang="fr-FR" sz="2200" b="0" strike="noStrike" spc="-1">
                <a:latin typeface="Arial"/>
              </a:rPr>
              <a:t>Pendant 15 ans, elle poursuit ses activités d’enseignante. 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29720" y="5272200"/>
            <a:ext cx="629028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latin typeface="Arial"/>
              </a:rPr>
              <a:t>Depuis 1850, elle adresse ses poèsies</a:t>
            </a:r>
          </a:p>
          <a:p>
            <a:r>
              <a:rPr lang="fr-FR" sz="2200" b="0" strike="noStrike" spc="-1">
                <a:latin typeface="Arial"/>
              </a:rPr>
              <a:t>                    à Victor HUGO</a:t>
            </a:r>
          </a:p>
        </p:txBody>
      </p:sp>
      <p:pic>
        <p:nvPicPr>
          <p:cNvPr id="55" name="Image 54"/>
          <p:cNvPicPr/>
          <p:nvPr/>
        </p:nvPicPr>
        <p:blipFill>
          <a:blip r:embed="rId2"/>
          <a:stretch/>
        </p:blipFill>
        <p:spPr>
          <a:xfrm>
            <a:off x="6768000" y="3353400"/>
            <a:ext cx="3492000" cy="3846600"/>
          </a:xfrm>
          <a:prstGeom prst="rect">
            <a:avLst/>
          </a:prstGeom>
          <a:ln w="0">
            <a:noFill/>
          </a:ln>
        </p:spPr>
      </p:pic>
      <p:sp>
        <p:nvSpPr>
          <p:cNvPr id="56" name="ZoneTexte 55"/>
          <p:cNvSpPr txBox="1"/>
          <p:nvPr/>
        </p:nvSpPr>
        <p:spPr>
          <a:xfrm>
            <a:off x="360000" y="6153840"/>
            <a:ext cx="5940000" cy="686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latin typeface="Arial"/>
              </a:rPr>
              <a:t>Il dépeint Louise dans son poème </a:t>
            </a:r>
            <a:r>
              <a:rPr lang="fr-FR" sz="2400" b="1" i="1" strike="noStrike" spc="-1">
                <a:latin typeface="Arial"/>
              </a:rPr>
              <a:t>Viro Major</a:t>
            </a:r>
            <a:r>
              <a:rPr lang="fr-FR" sz="2200" b="0" strike="noStrike" spc="-1">
                <a:latin typeface="Arial"/>
              </a:rPr>
              <a:t> </a:t>
            </a:r>
            <a:r>
              <a:rPr lang="fr-FR" sz="1800" b="0" strike="noStrike" spc="-1">
                <a:latin typeface="Arial"/>
              </a:rPr>
              <a:t> 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620000" y="3424680"/>
            <a:ext cx="405324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latin typeface="Arial"/>
              </a:rPr>
              <a:t>  Elle prépare le baccalauréat</a:t>
            </a:r>
          </a:p>
          <a:p>
            <a:r>
              <a:rPr lang="fr-FR" sz="2200" b="0" strike="noStrike" spc="-1">
                <a:latin typeface="Arial"/>
              </a:rPr>
              <a:t>au cours d’instruction populaire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20000" y="4360516"/>
            <a:ext cx="5580000" cy="96169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 dirty="0">
                <a:latin typeface="Arial"/>
              </a:rPr>
              <a:t>Elle est sociétaire de l’Union des Poètes</a:t>
            </a:r>
          </a:p>
          <a:p>
            <a:r>
              <a:rPr lang="fr-FR" sz="2200" b="0" strike="noStrike" spc="-1" dirty="0">
                <a:latin typeface="Arial"/>
              </a:rPr>
              <a:t>et publie sous le pseudonyme d’</a:t>
            </a:r>
            <a:r>
              <a:rPr lang="fr-FR" sz="2200" b="1" strike="noStrike" spc="-1" dirty="0" err="1">
                <a:latin typeface="Arial"/>
              </a:rPr>
              <a:t>Enjolras</a:t>
            </a:r>
            <a:endParaRPr lang="fr-FR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ZoneTexte 58"/>
          <p:cNvSpPr txBox="1"/>
          <p:nvPr/>
        </p:nvSpPr>
        <p:spPr>
          <a:xfrm>
            <a:off x="875160" y="360000"/>
            <a:ext cx="5526720" cy="110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 dirty="0">
                <a:latin typeface="Arial"/>
              </a:rPr>
              <a:t>18 mars 1871</a:t>
            </a:r>
          </a:p>
          <a:p>
            <a:r>
              <a:rPr lang="fr-FR" sz="2400" b="0" strike="noStrike" spc="-1" dirty="0">
                <a:latin typeface="Arial"/>
              </a:rPr>
              <a:t>Soulèvement contre le gouvernement</a:t>
            </a:r>
          </a:p>
          <a:p>
            <a:r>
              <a:rPr lang="fr-FR" sz="2400" b="0" strike="noStrike" spc="-1" dirty="0">
                <a:latin typeface="Arial"/>
              </a:rPr>
              <a:t>          d’Adolphe THIERS</a:t>
            </a:r>
            <a:r>
              <a:rPr lang="fr-FR" sz="1800" b="0" strike="noStrike" spc="-1" dirty="0">
                <a:latin typeface="Arial"/>
              </a:rPr>
              <a:t> 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20000" y="2058120"/>
            <a:ext cx="5010120" cy="1001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3200" b="1" strike="noStrike" spc="-1">
                <a:latin typeface="Arial"/>
              </a:rPr>
              <a:t>  La Commune de Paris</a:t>
            </a:r>
            <a:endParaRPr lang="fr-FR" sz="3200" b="0" strike="noStrike" spc="-1">
              <a:latin typeface="Arial"/>
            </a:endParaRPr>
          </a:p>
          <a:p>
            <a:r>
              <a:rPr lang="fr-FR" sz="3200" b="1" strike="noStrike" spc="-1">
                <a:latin typeface="Arial"/>
              </a:rPr>
              <a:t>est proclamée le 28 mars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61399" y="3060000"/>
            <a:ext cx="4741625" cy="77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 dirty="0">
                <a:latin typeface="Arial"/>
              </a:rPr>
              <a:t>Elle se rend sur les barricades</a:t>
            </a:r>
          </a:p>
          <a:p>
            <a:r>
              <a:rPr lang="fr-FR" sz="2400" b="0" strike="noStrike" spc="-1" dirty="0">
                <a:latin typeface="Arial"/>
              </a:rPr>
              <a:t> à Neuilly, Issy et Clamart</a:t>
            </a:r>
          </a:p>
        </p:txBody>
      </p:sp>
      <p:pic>
        <p:nvPicPr>
          <p:cNvPr id="62" name="Image 61"/>
          <p:cNvPicPr/>
          <p:nvPr/>
        </p:nvPicPr>
        <p:blipFill>
          <a:blip r:embed="rId2"/>
          <a:stretch/>
        </p:blipFill>
        <p:spPr>
          <a:xfrm>
            <a:off x="1620000" y="3797640"/>
            <a:ext cx="2280600" cy="3402360"/>
          </a:xfrm>
          <a:prstGeom prst="rect">
            <a:avLst/>
          </a:prstGeom>
          <a:ln w="0">
            <a:noFill/>
          </a:ln>
        </p:spPr>
      </p:pic>
      <p:pic>
        <p:nvPicPr>
          <p:cNvPr id="63" name="Image 62"/>
          <p:cNvPicPr/>
          <p:nvPr/>
        </p:nvPicPr>
        <p:blipFill>
          <a:blip r:embed="rId3"/>
          <a:stretch/>
        </p:blipFill>
        <p:spPr>
          <a:xfrm>
            <a:off x="6401880" y="369360"/>
            <a:ext cx="3858120" cy="2690640"/>
          </a:xfrm>
          <a:prstGeom prst="rect">
            <a:avLst/>
          </a:prstGeom>
          <a:ln w="0">
            <a:noFill/>
          </a:ln>
        </p:spPr>
      </p:pic>
      <p:pic>
        <p:nvPicPr>
          <p:cNvPr id="64" name="Image 63"/>
          <p:cNvPicPr/>
          <p:nvPr/>
        </p:nvPicPr>
        <p:blipFill>
          <a:blip r:embed="rId4"/>
          <a:stretch/>
        </p:blipFill>
        <p:spPr>
          <a:xfrm>
            <a:off x="5155920" y="3240000"/>
            <a:ext cx="5176080" cy="3960000"/>
          </a:xfrm>
          <a:prstGeom prst="rect">
            <a:avLst/>
          </a:prstGeom>
          <a:ln w="0">
            <a:noFill/>
          </a:ln>
        </p:spPr>
      </p:pic>
      <p:sp>
        <p:nvSpPr>
          <p:cNvPr id="65" name="ZoneTexte 64"/>
          <p:cNvSpPr txBox="1"/>
          <p:nvPr/>
        </p:nvSpPr>
        <p:spPr>
          <a:xfrm>
            <a:off x="1260000" y="1389960"/>
            <a:ext cx="3807720" cy="77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 Les Parisiens s’emparent</a:t>
            </a:r>
          </a:p>
          <a:p>
            <a:r>
              <a:rPr lang="fr-FR" sz="2400" b="0" strike="noStrike" spc="-1">
                <a:latin typeface="Arial"/>
              </a:rPr>
              <a:t>des canons de Montmartre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1225080" y="360000"/>
            <a:ext cx="7785360" cy="54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3200" b="1" strike="noStrike" spc="-1">
                <a:latin typeface="Arial"/>
              </a:rPr>
              <a:t>La Semaine Sanglante 21 – 27 mai 1871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340000" y="902880"/>
            <a:ext cx="5760000" cy="77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      Les Versaillais reprennent Paris</a:t>
            </a:r>
          </a:p>
          <a:p>
            <a:r>
              <a:rPr lang="fr-FR" sz="2400" b="0" strike="noStrike" spc="-1">
                <a:latin typeface="Arial"/>
              </a:rPr>
              <a:t> 20 à 25000 morts   45000 arrestations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866160" y="1620000"/>
            <a:ext cx="8853840" cy="77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  Après son arrestation Louise est détenue au Camp de Satory</a:t>
            </a:r>
          </a:p>
          <a:p>
            <a:r>
              <a:rPr lang="fr-FR" sz="2400" b="0" strike="noStrike" spc="-1">
                <a:latin typeface="Arial"/>
              </a:rPr>
              <a:t>puis à la prison des Chantiers de Versailles et transférée à Arras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05120" y="2390040"/>
            <a:ext cx="7094880" cy="480996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69"/>
          <p:cNvPicPr/>
          <p:nvPr/>
        </p:nvPicPr>
        <p:blipFill>
          <a:blip r:embed="rId2"/>
          <a:stretch/>
        </p:blipFill>
        <p:spPr>
          <a:xfrm>
            <a:off x="1620000" y="1260000"/>
            <a:ext cx="7471440" cy="5220000"/>
          </a:xfrm>
          <a:prstGeom prst="rect">
            <a:avLst/>
          </a:prstGeom>
          <a:ln w="0">
            <a:noFill/>
          </a:ln>
        </p:spPr>
      </p:pic>
      <p:sp>
        <p:nvSpPr>
          <p:cNvPr id="71" name="ZoneTexte 70"/>
          <p:cNvSpPr txBox="1"/>
          <p:nvPr/>
        </p:nvSpPr>
        <p:spPr>
          <a:xfrm>
            <a:off x="1080000" y="360000"/>
            <a:ext cx="8578080" cy="77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 dirty="0">
                <a:latin typeface="Arial"/>
              </a:rPr>
              <a:t>          16 décembre 1871, le 6</a:t>
            </a:r>
            <a:r>
              <a:rPr lang="fr-FR" sz="2000" b="0" strike="noStrike" spc="-1" dirty="0">
                <a:latin typeface="Arial"/>
              </a:rPr>
              <a:t>éme </a:t>
            </a:r>
            <a:r>
              <a:rPr lang="fr-FR" sz="2400" b="0" strike="noStrike" spc="-1" dirty="0">
                <a:latin typeface="Arial"/>
              </a:rPr>
              <a:t>Conseil de Guerre</a:t>
            </a:r>
          </a:p>
          <a:p>
            <a:r>
              <a:rPr lang="fr-FR" sz="2400" b="0" strike="noStrike" spc="-1" dirty="0">
                <a:latin typeface="Arial"/>
              </a:rPr>
              <a:t>condamne Louise à la déportation dans une enceinte fortifiée </a:t>
            </a:r>
            <a:r>
              <a:rPr lang="fr-FR" sz="1800" b="0" strike="noStrike" spc="-1" dirty="0">
                <a:latin typeface="Arial"/>
              </a:rPr>
              <a:t> 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1380960" y="6660000"/>
            <a:ext cx="8159040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Louise est emprisonnée à l’abbaye </a:t>
            </a:r>
            <a:r>
              <a:rPr lang="fr-FR" sz="2000" b="0" strike="noStrike" spc="-1">
                <a:latin typeface="Arial"/>
              </a:rPr>
              <a:t>(prison)</a:t>
            </a:r>
            <a:r>
              <a:rPr lang="fr-FR" sz="2400" b="0" strike="noStrike" spc="-1">
                <a:latin typeface="Arial"/>
              </a:rPr>
              <a:t> de Auberive (52)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72"/>
          <p:cNvPicPr/>
          <p:nvPr/>
        </p:nvPicPr>
        <p:blipFill>
          <a:blip r:embed="rId2"/>
          <a:stretch/>
        </p:blipFill>
        <p:spPr>
          <a:xfrm>
            <a:off x="360000" y="900000"/>
            <a:ext cx="4320000" cy="3627360"/>
          </a:xfrm>
          <a:prstGeom prst="rect">
            <a:avLst/>
          </a:prstGeom>
          <a:ln w="0">
            <a:noFill/>
          </a:ln>
        </p:spPr>
      </p:pic>
      <p:pic>
        <p:nvPicPr>
          <p:cNvPr id="74" name="Image 73"/>
          <p:cNvPicPr/>
          <p:nvPr/>
        </p:nvPicPr>
        <p:blipFill>
          <a:blip r:embed="rId3"/>
          <a:stretch/>
        </p:blipFill>
        <p:spPr>
          <a:xfrm>
            <a:off x="4964040" y="3491640"/>
            <a:ext cx="5367960" cy="3528360"/>
          </a:xfrm>
          <a:prstGeom prst="rect">
            <a:avLst/>
          </a:prstGeom>
          <a:ln w="0">
            <a:noFill/>
          </a:ln>
        </p:spPr>
      </p:pic>
      <p:sp>
        <p:nvSpPr>
          <p:cNvPr id="75" name="ZoneTexte 74"/>
          <p:cNvSpPr txBox="1"/>
          <p:nvPr/>
        </p:nvSpPr>
        <p:spPr>
          <a:xfrm>
            <a:off x="899999" y="360000"/>
            <a:ext cx="7894865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 dirty="0">
                <a:latin typeface="Arial"/>
              </a:rPr>
              <a:t>Le 9 août 1873 Louise embarque à Saint Martin de Ré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4680000" y="1080000"/>
            <a:ext cx="5743800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 dirty="0">
                <a:latin typeface="Arial"/>
              </a:rPr>
              <a:t>Elle débarque le 8 décembre à Nouméa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5040000" y="1980000"/>
            <a:ext cx="5383800" cy="77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Le 13 décembre elle est incarcérée</a:t>
            </a:r>
          </a:p>
          <a:p>
            <a:r>
              <a:rPr lang="fr-FR" sz="2400" b="0" strike="noStrike" spc="-1">
                <a:latin typeface="Arial"/>
              </a:rPr>
              <a:t>au pénitencier de la presqu’île Ducos</a:t>
            </a:r>
            <a:r>
              <a:rPr lang="fr-FR" sz="1800" b="0" strike="noStrike" spc="-1">
                <a:latin typeface="Arial"/>
              </a:rPr>
              <a:t>   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1080000" y="5190120"/>
            <a:ext cx="3960000" cy="110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 dirty="0">
                <a:latin typeface="Arial"/>
              </a:rPr>
              <a:t>Quelques mois plus tard,</a:t>
            </a:r>
          </a:p>
          <a:p>
            <a:r>
              <a:rPr lang="fr-FR" sz="2400" b="0" strike="noStrike" spc="-1" dirty="0">
                <a:latin typeface="Arial"/>
              </a:rPr>
              <a:t>      elle est transférée</a:t>
            </a:r>
          </a:p>
          <a:p>
            <a:r>
              <a:rPr lang="fr-FR" sz="2400" b="0" strike="noStrike" spc="-1" dirty="0">
                <a:latin typeface="Arial"/>
              </a:rPr>
              <a:t>au pénitencier de l’île Nou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78"/>
          <p:cNvPicPr/>
          <p:nvPr/>
        </p:nvPicPr>
        <p:blipFill>
          <a:blip r:embed="rId2"/>
          <a:stretch/>
        </p:blipFill>
        <p:spPr>
          <a:xfrm>
            <a:off x="1731960" y="1080000"/>
            <a:ext cx="6548040" cy="3750840"/>
          </a:xfrm>
          <a:prstGeom prst="rect">
            <a:avLst/>
          </a:prstGeom>
          <a:ln w="0">
            <a:noFill/>
          </a:ln>
        </p:spPr>
      </p:pic>
      <p:sp>
        <p:nvSpPr>
          <p:cNvPr id="80" name="ZoneTexte 79"/>
          <p:cNvSpPr txBox="1"/>
          <p:nvPr/>
        </p:nvSpPr>
        <p:spPr>
          <a:xfrm>
            <a:off x="2050200" y="360000"/>
            <a:ext cx="6031800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1875 Louise est reléguée sur l’île des Pins</a:t>
            </a:r>
            <a:r>
              <a:rPr lang="fr-FR" sz="1800" b="0" strike="noStrike" spc="-1">
                <a:latin typeface="Arial"/>
              </a:rPr>
              <a:t>. 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720000" y="720000"/>
            <a:ext cx="8789760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 dirty="0">
                <a:latin typeface="Arial"/>
              </a:rPr>
              <a:t>Elle jouit d’une certaine liberté, elle apprend la langue kanak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03199" y="4860000"/>
            <a:ext cx="10265040" cy="110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 dirty="0">
                <a:latin typeface="Arial"/>
              </a:rPr>
              <a:t>1878 Espérant une remise de peine certains communards participent</a:t>
            </a:r>
          </a:p>
          <a:p>
            <a:r>
              <a:rPr lang="fr-FR" sz="2400" b="0" strike="noStrike" spc="-1" dirty="0">
                <a:latin typeface="Arial"/>
              </a:rPr>
              <a:t>                     à la répression de la révolte des kanaks</a:t>
            </a:r>
          </a:p>
          <a:p>
            <a:r>
              <a:rPr lang="fr-FR" sz="2400" b="0" strike="noStrike" spc="-1" dirty="0">
                <a:latin typeface="Arial"/>
              </a:rPr>
              <a:t>         Louise condamne cette répression en aidant les insurgés  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426960" y="6110280"/>
            <a:ext cx="10265040" cy="144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1879 Louise est autorisée à s’installer à Nouméa</a:t>
            </a:r>
          </a:p>
          <a:p>
            <a:r>
              <a:rPr lang="fr-FR" sz="2400" b="0" strike="noStrike" spc="-1">
                <a:latin typeface="Arial"/>
              </a:rPr>
              <a:t>         Elle reprend son métier d’enseignante</a:t>
            </a:r>
          </a:p>
          <a:p>
            <a:r>
              <a:rPr lang="fr-FR" sz="2400" b="0" strike="noStrike" spc="-1">
                <a:latin typeface="Arial"/>
              </a:rPr>
              <a:t>         auprès des enfants de déportés, de gardiens et des adultes kanaks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oneTexte 83"/>
          <p:cNvSpPr txBox="1"/>
          <p:nvPr/>
        </p:nvSpPr>
        <p:spPr>
          <a:xfrm>
            <a:off x="1587828" y="288180"/>
            <a:ext cx="8088185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1" i="1" strike="noStrike" spc="-1" dirty="0">
                <a:latin typeface="Arial"/>
              </a:rPr>
              <a:t>1880  Amnistie générale des communards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85" name="Image 84"/>
          <p:cNvPicPr/>
          <p:nvPr/>
        </p:nvPicPr>
        <p:blipFill>
          <a:blip r:embed="rId2"/>
          <a:stretch/>
        </p:blipFill>
        <p:spPr>
          <a:xfrm>
            <a:off x="376200" y="885600"/>
            <a:ext cx="6615000" cy="4398840"/>
          </a:xfrm>
          <a:prstGeom prst="rect">
            <a:avLst/>
          </a:prstGeom>
          <a:ln w="0">
            <a:noFill/>
          </a:ln>
        </p:spPr>
      </p:pic>
      <p:sp>
        <p:nvSpPr>
          <p:cNvPr id="86" name="ZoneTexte 85"/>
          <p:cNvSpPr txBox="1"/>
          <p:nvPr/>
        </p:nvSpPr>
        <p:spPr>
          <a:xfrm>
            <a:off x="7200000" y="1950120"/>
            <a:ext cx="3060000" cy="1789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A son retour à Paris</a:t>
            </a:r>
          </a:p>
          <a:p>
            <a:r>
              <a:rPr lang="fr-FR" sz="2400" b="0" strike="noStrike" spc="-1">
                <a:latin typeface="Arial"/>
              </a:rPr>
              <a:t> Louise est accueillie</a:t>
            </a:r>
          </a:p>
          <a:p>
            <a:r>
              <a:rPr lang="fr-FR" sz="2400" b="0" strike="noStrike" spc="-1">
                <a:latin typeface="Arial"/>
              </a:rPr>
              <a:t>   par des milliers</a:t>
            </a:r>
          </a:p>
          <a:p>
            <a:r>
              <a:rPr lang="fr-FR" sz="2400" b="0" strike="noStrike" spc="-1">
                <a:latin typeface="Arial"/>
              </a:rPr>
              <a:t>    de personnes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1080000" y="5320080"/>
            <a:ext cx="7802280" cy="77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    Sa vie alterne entre écriture de livres et poèmes,</a:t>
            </a:r>
          </a:p>
          <a:p>
            <a:r>
              <a:rPr lang="fr-FR" sz="2400" b="0" strike="noStrike" spc="-1">
                <a:latin typeface="Arial"/>
              </a:rPr>
              <a:t>conférences, soutien aux grévistes et emprisonnement </a:t>
            </a:r>
            <a:r>
              <a:rPr lang="fr-FR" sz="1800" b="0" strike="noStrike" spc="-1">
                <a:latin typeface="Arial"/>
              </a:rPr>
              <a:t> 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720000" y="6090120"/>
            <a:ext cx="9360000" cy="1393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0" strike="noStrike" spc="-1">
                <a:latin typeface="Arial"/>
              </a:rPr>
              <a:t>Elle se rend à Londres, Bruxelles, Amsterdam, Le Havre, Lyon</a:t>
            </a:r>
          </a:p>
          <a:p>
            <a:r>
              <a:rPr lang="fr-FR" sz="2400" b="0" strike="noStrike" spc="-1">
                <a:latin typeface="Arial"/>
              </a:rPr>
              <a:t>                                   et en Algérie</a:t>
            </a:r>
          </a:p>
          <a:p>
            <a:r>
              <a:rPr lang="fr-FR" sz="2400" b="0" strike="noStrike" spc="-1">
                <a:latin typeface="Arial"/>
              </a:rPr>
              <a:t> </a:t>
            </a:r>
            <a:r>
              <a:rPr lang="fr-FR" sz="2000" b="0" strike="noStrike" spc="-1">
                <a:latin typeface="Arial"/>
              </a:rPr>
              <a:t>(elle a connu à Nouméa les déportés algériens qui avaient manifesté en 1868)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589</Words>
  <Application>Microsoft Macintosh PowerPoint</Application>
  <PresentationFormat>Personnalisé</PresentationFormat>
  <Paragraphs>82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Black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Magali Schüssler</cp:lastModifiedBy>
  <cp:revision>61</cp:revision>
  <dcterms:created xsi:type="dcterms:W3CDTF">2024-04-14T15:58:09Z</dcterms:created>
  <dcterms:modified xsi:type="dcterms:W3CDTF">2024-05-25T16:10:00Z</dcterms:modified>
  <dc:language>fr-FR</dc:language>
</cp:coreProperties>
</file>