
<file path=[Content_Types].xml><?xml version="1.0" encoding="utf-8"?>
<Types xmlns="http://schemas.openxmlformats.org/package/2006/content-types">
  <Override PartName="/_rels/.rels" ContentType="application/vnd.openxmlformats-package.relationships+xml"/>
  <Override PartName="/ppt/notesSlides/notesSlide46.xml" ContentType="application/vnd.openxmlformats-officedocument.presentationml.notesSlide+xml"/>
  <Override PartName="/ppt/notesSlides/notesSlide3.xml" ContentType="application/vnd.openxmlformats-officedocument.presentationml.notesSlide+xml"/>
  <Override PartName="/ppt/notesSlides/notesSlide55.xml" ContentType="application/vnd.openxmlformats-officedocument.presentationml.notesSlide+xml"/>
  <Override PartName="/ppt/notesSlides/notesSlide39.xml" ContentType="application/vnd.openxmlformats-officedocument.presentationml.notesSlide+xml"/>
  <Override PartName="/ppt/notesSlides/notesSlide5.xml" ContentType="application/vnd.openxmlformats-officedocument.presentationml.notesSlide+xml"/>
  <Override PartName="/ppt/notesSlides/_rels/notesSlide52.xml.rels" ContentType="application/vnd.openxmlformats-package.relationships+xml"/>
  <Override PartName="/ppt/notesSlides/_rels/notesSlide75.xml.rels" ContentType="application/vnd.openxmlformats-package.relationships+xml"/>
  <Override PartName="/ppt/notesSlides/_rels/notesSlide50.xml.rels" ContentType="application/vnd.openxmlformats-package.relationships+xml"/>
  <Override PartName="/ppt/notesSlides/_rels/notesSlide71.xml.rels" ContentType="application/vnd.openxmlformats-package.relationships+xml"/>
  <Override PartName="/ppt/notesSlides/_rels/notesSlide39.xml.rels" ContentType="application/vnd.openxmlformats-package.relationships+xml"/>
  <Override PartName="/ppt/notesSlides/_rels/notesSlide12.xml.rels" ContentType="application/vnd.openxmlformats-package.relationships+xml"/>
  <Override PartName="/ppt/notesSlides/_rels/notesSlide10.xml.rels" ContentType="application/vnd.openxmlformats-package.relationships+xml"/>
  <Override PartName="/ppt/notesSlides/_rels/notesSlide35.xml.rels" ContentType="application/vnd.openxmlformats-package.relationships+xml"/>
  <Override PartName="/ppt/notesSlides/_rels/notesSlide33.xml.rels" ContentType="application/vnd.openxmlformats-package.relationships+xml"/>
  <Override PartName="/ppt/notesSlides/_rels/notesSlide67.xml.rels" ContentType="application/vnd.openxmlformats-package.relationships+xml"/>
  <Override PartName="/ppt/notesSlides/_rels/notesSlide42.xml.rels" ContentType="application/vnd.openxmlformats-package.relationships+xml"/>
  <Override PartName="/ppt/notesSlides/_rels/notesSlide65.xml.rels" ContentType="application/vnd.openxmlformats-package.relationships+xml"/>
  <Override PartName="/ppt/notesSlides/_rels/notesSlide61.xml.rels" ContentType="application/vnd.openxmlformats-package.relationships+xml"/>
  <Override PartName="/ppt/notesSlides/_rels/notesSlide7.xml.rels" ContentType="application/vnd.openxmlformats-package.relationships+xml"/>
  <Override PartName="/ppt/notesSlides/_rels/notesSlide5.xml.rels" ContentType="application/vnd.openxmlformats-package.relationships+xml"/>
  <Override PartName="/ppt/notesSlides/_rels/notesSlide29.xml.rels" ContentType="application/vnd.openxmlformats-package.relationships+xml"/>
  <Override PartName="/ppt/notesSlides/_rels/notesSlide3.xml.rels" ContentType="application/vnd.openxmlformats-package.relationships+xml"/>
  <Override PartName="/ppt/notesSlides/_rels/notesSlide27.xml.rels" ContentType="application/vnd.openxmlformats-package.relationships+xml"/>
  <Override PartName="/ppt/notesSlides/_rels/notesSlide25.xml.rels" ContentType="application/vnd.openxmlformats-package.relationships+xml"/>
  <Override PartName="/ppt/notesSlides/_rels/notesSlide46.xml.rels" ContentType="application/vnd.openxmlformats-package.relationships+xml"/>
  <Override PartName="/ppt/notesSlides/_rels/notesSlide57.xml.rels" ContentType="application/vnd.openxmlformats-package.relationships+xml"/>
  <Override PartName="/ppt/notesSlides/_rels/notesSlide32.xml.rels" ContentType="application/vnd.openxmlformats-package.relationships+xml"/>
  <Override PartName="/ppt/notesSlides/_rels/notesSlide55.xml.rels" ContentType="application/vnd.openxmlformats-package.relationships+xml"/>
  <Override PartName="/ppt/notesSlides/_rels/notesSlide30.xml.rels" ContentType="application/vnd.openxmlformats-package.relationships+xml"/>
  <Override PartName="/ppt/notesSlides/_rels/notesSlide53.xml.rels" ContentType="application/vnd.openxmlformats-package.relationships+xml"/>
  <Override PartName="/ppt/notesSlides/_rels/notesSlide9.xml.rels" ContentType="application/vnd.openxmlformats-package.relationships+xml"/>
  <Override PartName="/ppt/notesSlides/_rels/notesSlide74.xml.rels" ContentType="application/vnd.openxmlformats-package.relationships+xml"/>
  <Override PartName="/ppt/notesSlides/_rels/notesSlide15.xml.rels" ContentType="application/vnd.openxmlformats-package.relationships+xml"/>
  <Override PartName="/ppt/notesSlides/_rels/notesSlide38.xml.rels" ContentType="application/vnd.openxmlformats-package.relationships+xml"/>
  <Override PartName="/ppt/notesSlides/_rels/notesSlide11.xml.rels" ContentType="application/vnd.openxmlformats-package.relationships+xml"/>
  <Override PartName="/ppt/notesSlides/_rels/notesSlide36.xml.rels" ContentType="application/vnd.openxmlformats-package.relationships+xml"/>
  <Override PartName="/ppt/notesSlides/_rels/notesSlide34.xml.rels" ContentType="application/vnd.openxmlformats-package.relationships+xml"/>
  <Override PartName="/ppt/notesSlides/_rels/notesSlide45.xml.rels" ContentType="application/vnd.openxmlformats-package.relationships+xml"/>
  <Override PartName="/ppt/notesSlides/_rels/notesSlide20.xml.rels" ContentType="application/vnd.openxmlformats-package.relationships+xml"/>
  <Override PartName="/ppt/notesSlides/_rels/notesSlide68.xml.rels" ContentType="application/vnd.openxmlformats-package.relationships+xml"/>
  <Override PartName="/ppt/notesSlides/_rels/notesSlide43.xml.rels" ContentType="application/vnd.openxmlformats-package.relationships+xml"/>
  <Override PartName="/ppt/notesSlides/_rels/notesSlide66.xml.rels" ContentType="application/vnd.openxmlformats-package.relationships+xml"/>
  <Override PartName="/ppt/notesSlides/_rels/notesSlide41.xml.rels" ContentType="application/vnd.openxmlformats-package.relationships+xml"/>
  <Override PartName="/ppt/notesSlides/_rels/notesSlide64.xml.rels" ContentType="application/vnd.openxmlformats-package.relationships+xml"/>
  <Override PartName="/ppt/notesSlides/_rels/notesSlide60.xml.rels" ContentType="application/vnd.openxmlformats-package.relationships+xml"/>
  <Override PartName="/ppt/notesSlides/_rels/notesSlide8.xml.rels" ContentType="application/vnd.openxmlformats-package.relationships+xml"/>
  <Override PartName="/ppt/notesSlides/_rels/notesSlide4.xml.rels" ContentType="application/vnd.openxmlformats-package.relationships+xml"/>
  <Override PartName="/ppt/notesSlides/_rels/notesSlide28.xml.rels" ContentType="application/vnd.openxmlformats-package.relationships+xml"/>
  <Override PartName="/ppt/notesSlides/_rels/notesSlide2.xml.rels" ContentType="application/vnd.openxmlformats-package.relationships+xml"/>
  <Override PartName="/ppt/notesSlides/_rels/notesSlide49.xml.rels" ContentType="application/vnd.openxmlformats-package.relationships+xml"/>
  <Override PartName="/ppt/notesSlides/_rels/notesSlide24.xml.rels" ContentType="application/vnd.openxmlformats-package.relationships+xml"/>
  <Override PartName="/ppt/notesSlides/_rels/notesSlide47.xml.rels" ContentType="application/vnd.openxmlformats-package.relationships+xml"/>
  <Override PartName="/ppt/notesSlides/_rels/notesSlide22.xml.rels" ContentType="application/vnd.openxmlformats-package.relationships+xml"/>
  <Override PartName="/ppt/notesSlides/_rels/notesSlide31.xml.rels" ContentType="application/vnd.openxmlformats-package.relationships+xml"/>
  <Override PartName="/ppt/notesSlides/_rels/notesSlide54.xml.rels" ContentType="application/vnd.openxmlformats-package.relationships+xml"/>
  <Override PartName="/ppt/notesSlides/notesSlide57.xml" ContentType="application/vnd.openxmlformats-officedocument.presentationml.notesSlide+xml"/>
  <Override PartName="/ppt/notesSlides/notesSlide7.xml" ContentType="application/vnd.openxmlformats-officedocument.presentationml.notesSlide+xml"/>
  <Override PartName="/ppt/notesSlides/notesSlide60.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1.xml" ContentType="application/vnd.openxmlformats-officedocument.presentationml.notesSlide+xml"/>
  <Override PartName="/ppt/notesSlides/notesSlide64.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66.xml" ContentType="application/vnd.openxmlformats-officedocument.presentationml.notesSlide+xml"/>
  <Override PartName="/ppt/notesSlides/notesSlide75.xml" ContentType="application/vnd.openxmlformats-officedocument.presentationml.notesSlide+xml"/>
  <Override PartName="/ppt/notesSlides/notesSlide32.xml" ContentType="application/vnd.openxmlformats-officedocument.presentationml.notesSlide+xml"/>
  <Override PartName="/ppt/notesSlides/notesSlide68.xml" ContentType="application/vnd.openxmlformats-officedocument.presentationml.notesSlide+xml"/>
  <Override PartName="/ppt/notesSlides/notesSlide41.xml" ContentType="application/vnd.openxmlformats-officedocument.presentationml.notesSlide+xml"/>
  <Override PartName="/ppt/notesSlides/notesSlide50.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notesSlides/notesSlide52.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Override PartName="/ppt/notesSlides/notesSlide45.xml" ContentType="application/vnd.openxmlformats-officedocument.presentationml.notesSlide+xml"/>
  <Override PartName="/ppt/notesSlides/notesSlide2.xml" ContentType="application/vnd.openxmlformats-officedocument.presentationml.notesSlide+xml"/>
  <Override PartName="/ppt/notesSlides/notesSlide54.xml" ContentType="application/vnd.openxmlformats-officedocument.presentationml.notesSlide+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notesSlides/notesSlide47.xml" ContentType="application/vnd.openxmlformats-officedocument.presentationml.notesSlide+xml"/>
  <Override PartName="/ppt/notesSlides/notesSlide4.xml" ContentType="application/vnd.openxmlformats-officedocument.presentationml.notesSlide+xml"/>
  <Override PartName="/ppt/notesSlides/notesSlide49.xml" ContentType="application/vnd.openxmlformats-officedocument.presentationml.notesSlide+xml"/>
  <Override PartName="/ppt/notesSlides/notesSlide8.xml" ContentType="application/vnd.openxmlformats-officedocument.presentationml.notesSlide+xml"/>
  <Override PartName="/ppt/notesSlides/notesSlide61.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5.xml" ContentType="application/vnd.openxmlformats-officedocument.presentationml.notesSlide+xml"/>
  <Override PartName="/ppt/notesSlides/notesSlide74.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67.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28.xml" ContentType="application/vnd.openxmlformats-officedocument.presentationml.notesSlide+xml"/>
  <Override PartName="/ppt/_rels/presentation.xml.rels" ContentType="application/vnd.openxmlformats-package.relationships+xml"/>
  <Override PartName="/ppt/media/image76.jpeg" ContentType="image/jpeg"/>
  <Override PartName="/ppt/media/image49.jpeg" ContentType="image/jpeg"/>
  <Override PartName="/ppt/media/image3.png" ContentType="image/png"/>
  <Override PartName="/ppt/media/image60.jpeg" ContentType="image/jpeg"/>
  <Override PartName="/ppt/media/image33.jpeg" ContentType="image/jpeg"/>
  <Override PartName="/ppt/media/image38.jpeg" ContentType="image/jpeg"/>
  <Override PartName="/ppt/media/image82.jpeg" ContentType="image/jpeg"/>
  <Override PartName="/ppt/media/image22.jpeg" ContentType="image/jpeg"/>
  <Override PartName="/ppt/media/image71.jpeg" ContentType="image/jpeg"/>
  <Override PartName="/ppt/media/image44.jpeg" ContentType="image/jpeg"/>
  <Override PartName="/ppt/media/image17.jpeg" ContentType="image/jpeg"/>
  <Override PartName="/ppt/media/image93.jpeg" ContentType="image/jpeg"/>
  <Override PartName="/ppt/media/image66.jpeg" ContentType="image/jpeg"/>
  <Override PartName="/ppt/media/image88.jpeg" ContentType="image/jpeg"/>
  <Override PartName="/ppt/media/image55.jpeg" ContentType="image/jpeg"/>
  <Override PartName="/ppt/media/image28.jpeg" ContentType="image/jpeg"/>
  <Override PartName="/ppt/media/image5.jpeg" ContentType="image/jpeg"/>
  <Override PartName="/ppt/media/image12.jpeg" ContentType="image/jpeg"/>
  <Override PartName="/ppt/media/image77.jpeg" ContentType="image/jpeg"/>
  <Override PartName="/ppt/media/image34.jpeg" ContentType="image/jpeg"/>
  <Override PartName="/ppt/media/image61.jpeg" ContentType="image/jpeg"/>
  <Override PartName="/ppt/media/image39.jpeg" ContentType="image/jpeg"/>
  <Override PartName="/ppt/media/image83.jpeg" ContentType="image/jpeg"/>
  <Override PartName="/ppt/media/image50.jpeg" ContentType="image/jpeg"/>
  <Override PartName="/ppt/media/image23.jpeg" ContentType="image/jpeg"/>
  <Override PartName="/ppt/media/image10.png" ContentType="image/png"/>
  <Override PartName="/ppt/media/image18.jpeg" ContentType="image/jpeg"/>
  <Override PartName="/ppt/media/image72.jpeg" ContentType="image/jpeg"/>
  <Override PartName="/ppt/media/image45.jpeg" ContentType="image/jpeg"/>
  <Override PartName="/ppt/media/image94.jpeg" ContentType="image/jpeg"/>
  <Override PartName="/ppt/media/image67.jpeg" ContentType="image/jpeg"/>
  <Override PartName="/ppt/media/image6.jpeg" ContentType="image/jpeg"/>
  <Override PartName="/ppt/media/image56.jpeg" ContentType="image/jpeg"/>
  <Override PartName="/ppt/media/image29.jpeg" ContentType="image/jpeg"/>
  <Override PartName="/ppt/media/image13.jpeg" ContentType="image/jpeg"/>
  <Override PartName="/ppt/media/image40.jpeg" ContentType="image/jpeg"/>
  <Override PartName="/ppt/media/image78.jpeg" ContentType="image/jpeg"/>
  <Override PartName="/ppt/media/image62.jpeg" ContentType="image/jpeg"/>
  <Override PartName="/ppt/media/image35.jpeg" ContentType="image/jpeg"/>
  <Override PartName="/ppt/media/image84.jpeg" ContentType="image/jpeg"/>
  <Override PartName="/ppt/media/image51.jpeg" ContentType="image/jpeg"/>
  <Override PartName="/ppt/media/image24.jpeg" ContentType="image/jpeg"/>
  <Override PartName="/ppt/media/image2.png" ContentType="image/png"/>
  <Override PartName="/ppt/media/image89.jpeg" ContentType="image/jpeg"/>
  <Override PartName="/ppt/media/image46.jpeg" ContentType="image/jpeg"/>
  <Override PartName="/ppt/media/image19.jpeg" ContentType="image/jpeg"/>
  <Override PartName="/ppt/media/image73.jpeg" ContentType="image/jpeg"/>
  <Override PartName="/ppt/media/image30.jpeg" ContentType="image/jpeg"/>
  <Override PartName="/ppt/media/image95.jpeg" ContentType="image/jpeg"/>
  <Override PartName="/ppt/media/image68.jpeg" ContentType="image/jpeg"/>
  <Override PartName="/ppt/media/image7.jpeg" ContentType="image/jpeg"/>
  <Override PartName="/ppt/media/image57.jpeg" ContentType="image/jpeg"/>
  <Override PartName="/ppt/media/image41.jpeg" ContentType="image/jpeg"/>
  <Override PartName="/ppt/media/image14.jpeg" ContentType="image/jpeg"/>
  <Override PartName="/ppt/media/image79.jpeg" ContentType="image/jpeg"/>
  <Override PartName="/ppt/media/image90.jpeg" ContentType="image/jpeg"/>
  <Override PartName="/ppt/media/image36.jpeg" ContentType="image/jpeg"/>
  <Override PartName="/ppt/media/image63.jpeg" ContentType="image/jpeg"/>
  <Override PartName="/ppt/media/image4.png" ContentType="image/png"/>
  <Override PartName="/ppt/media/image85.jpeg" ContentType="image/jpeg"/>
  <Override PartName="/ppt/media/image25.jpeg" ContentType="image/jpeg"/>
  <Override PartName="/ppt/media/image52.jpeg" ContentType="image/jpeg"/>
  <Override PartName="/ppt/media/image74.jpeg" ContentType="image/jpeg"/>
  <Override PartName="/ppt/media/image47.jpeg" ContentType="image/jpeg"/>
  <Override PartName="/ppt/media/image31.jpeg" ContentType="image/jpeg"/>
  <Override PartName="/ppt/media/image69.jpeg" ContentType="image/jpeg"/>
  <Override PartName="/ppt/media/image80.jpeg" ContentType="image/jpeg"/>
  <Override PartName="/ppt/media/image20.jpeg" ContentType="image/jpeg"/>
  <Override PartName="/ppt/media/image8.jpeg" ContentType="image/jpeg"/>
  <Override PartName="/ppt/media/image58.jpeg" ContentType="image/jpeg"/>
  <Override PartName="/ppt/media/image15.jpeg" ContentType="image/jpeg"/>
  <Override PartName="/ppt/media/image42.jpeg" ContentType="image/jpeg"/>
  <Override PartName="/ppt/media/image91.jpeg" ContentType="image/jpeg"/>
  <Override PartName="/ppt/media/image64.jpeg" ContentType="image/jpeg"/>
  <Override PartName="/ppt/media/image37.jpeg" ContentType="image/jpeg"/>
  <Override PartName="/ppt/media/image86.jpeg" ContentType="image/jpeg"/>
  <Override PartName="/ppt/media/image53.jpeg" ContentType="image/jpeg"/>
  <Override PartName="/ppt/media/image26.jpeg" ContentType="image/jpeg"/>
  <Override PartName="/ppt/media/image48.jpeg" ContentType="image/jpeg"/>
  <Override PartName="/ppt/media/image75.jpeg" ContentType="image/jpeg"/>
  <Override PartName="/ppt/media/image32.jpeg" ContentType="image/jpeg"/>
  <Override PartName="/ppt/media/image1.png" ContentType="image/png"/>
  <Override PartName="/ppt/media/image81.jpeg" ContentType="image/jpeg"/>
  <Override PartName="/ppt/media/image21.jpeg" ContentType="image/jpeg"/>
  <Override PartName="/ppt/media/image9.jpeg" ContentType="image/jpeg"/>
  <Override PartName="/ppt/media/image59.jpeg" ContentType="image/jpeg"/>
  <Override PartName="/ppt/media/image43.jpeg" ContentType="image/jpeg"/>
  <Override PartName="/ppt/media/image16.jpeg" ContentType="image/jpeg"/>
  <Override PartName="/ppt/media/image70.jpeg" ContentType="image/jpeg"/>
  <Override PartName="/ppt/media/image92.jpeg" ContentType="image/jpeg"/>
  <Override PartName="/ppt/media/image65.jpeg" ContentType="image/jpeg"/>
  <Override PartName="/ppt/media/image87.jpeg" ContentType="image/jpeg"/>
  <Override PartName="/ppt/media/image54.jpeg" ContentType="image/jpeg"/>
  <Override PartName="/ppt/media/image27.jpeg" ContentType="image/jpeg"/>
  <Override PartName="/ppt/media/image11.jpeg" ContentType="image/jpeg"/>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16.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23.xml" ContentType="application/vnd.openxmlformats-officedocument.presentationml.slideLayout+xml"/>
  <Override PartName="/ppt/slideLayouts/slideLayout2.xml" ContentType="application/vnd.openxmlformats-officedocument.presentationml.slideLayout+xml"/>
  <Override PartName="/ppt/slideLayouts/slideLayout17.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14.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5.xml.rels" ContentType="application/vnd.openxmlformats-package.relationships+xml"/>
  <Override PartName="/ppt/slideLayouts/_rels/slideLayout9.xml.rels" ContentType="application/vnd.openxmlformats-package.relationships+xml"/>
  <Override PartName="/ppt/slideLayouts/_rels/slideLayout21.xml.rels" ContentType="application/vnd.openxmlformats-package.relationships+xml"/>
  <Override PartName="/ppt/slideLayouts/_rels/slideLayout4.xml.rels" ContentType="application/vnd.openxmlformats-package.relationships+xml"/>
  <Override PartName="/ppt/slideLayouts/_rels/slideLayout8.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18.xml.rels" ContentType="application/vnd.openxmlformats-package.relationships+xml"/>
  <Override PartName="/ppt/slideLayouts/_rels/slideLayout2.xml.rels" ContentType="application/vnd.openxmlformats-package.relationships+xml"/>
  <Override PartName="/ppt/slideLayouts/_rels/slideLayout13.xml.rels" ContentType="application/vnd.openxmlformats-package.relationships+xml"/>
  <Override PartName="/ppt/slideLayouts/_rels/slideLayout6.xml.rels" ContentType="application/vnd.openxmlformats-package.relationships+xml"/>
  <Override PartName="/ppt/slideLayouts/_rels/slideLayout17.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68.xml" ContentType="application/vnd.openxmlformats-officedocument.presentationml.slide+xml"/>
  <Override PartName="/ppt/slides/slide43.xml" ContentType="application/vnd.openxmlformats-officedocument.presentationml.slide+xml"/>
  <Override PartName="/ppt/slides/slide27.xml" ContentType="application/vnd.openxmlformats-officedocument.presentationml.slide+xml"/>
  <Override PartName="/ppt/slides/slide52.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7.xml" ContentType="application/vnd.openxmlformats-officedocument.presentationml.slide+xml"/>
  <Override PartName="/ppt/slides/slide61.xml" ContentType="application/vnd.openxmlformats-officedocument.presentationml.slide+xml"/>
  <Override PartName="/ppt/slides/slide20.xml" ContentType="application/vnd.openxmlformats-officedocument.presentationml.slide+xml"/>
  <Override PartName="/ppt/slides/slide45.xml" ContentType="application/vnd.openxmlformats-officedocument.presentationml.slide+xml"/>
  <Override PartName="/ppt/slides/slide29.xml" ContentType="application/vnd.openxmlformats-officedocument.presentationml.slide+xml"/>
  <Override PartName="/ppt/slides/slide70.xml" ContentType="application/vnd.openxmlformats-officedocument.presentationml.slide+xml"/>
  <Override PartName="/ppt/slides/slide54.xml" ContentType="application/vnd.openxmlformats-officedocument.presentationml.slide+xml"/>
  <Override PartName="/ppt/slides/slide13.xml" ContentType="application/vnd.openxmlformats-officedocument.presentationml.slide+xml"/>
  <Override PartName="/ppt/slides/slide38.xml" ContentType="application/vnd.openxmlformats-officedocument.presentationml.slide+xml"/>
  <Override PartName="/ppt/slides/slide9.xml" ContentType="application/vnd.openxmlformats-officedocument.presentationml.slide+xml"/>
  <Override PartName="/ppt/slides/slide63.xml" ContentType="application/vnd.openxmlformats-officedocument.presentationml.slide+xml"/>
  <Override PartName="/ppt/slides/slide22.xml" ContentType="application/vnd.openxmlformats-officedocument.presentationml.slide+xml"/>
  <Override PartName="/ppt/slides/slide47.xml" ContentType="application/vnd.openxmlformats-officedocument.presentationml.slide+xml"/>
  <Override PartName="/ppt/slides/slide72.xml" ContentType="application/vnd.openxmlformats-officedocument.presentationml.slide+xml"/>
  <Override PartName="/ppt/slides/slide56.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65.xml" ContentType="application/vnd.openxmlformats-officedocument.presentationml.slide+xml"/>
  <Override PartName="/ppt/slides/slide40.xml" ContentType="application/vnd.openxmlformats-officedocument.presentationml.slide+xml"/>
  <Override PartName="/ppt/slides/slide24.xml" ContentType="application/vnd.openxmlformats-officedocument.presentationml.slide+xml"/>
  <Override PartName="/ppt/slides/slide49.xml" ContentType="application/vnd.openxmlformats-officedocument.presentationml.slide+xml"/>
  <Override PartName="/ppt/slides/slide74.xml" ContentType="application/vnd.openxmlformats-officedocument.presentationml.slide+xml"/>
  <Override PartName="/ppt/slides/slide58.xml" ContentType="application/vnd.openxmlformats-officedocument.presentationml.slide+xml"/>
  <Override PartName="/ppt/slides/slide33.xml" ContentType="application/vnd.openxmlformats-officedocument.presentationml.slide+xml"/>
  <Override PartName="/ppt/slides/slide17.xml" ContentType="application/vnd.openxmlformats-officedocument.presentationml.slide+xml"/>
  <Override PartName="/ppt/slides/slide4.xml" ContentType="application/vnd.openxmlformats-officedocument.presentationml.slide+xml"/>
  <Override PartName="/ppt/slides/_rels/slide29.xml.rels" ContentType="application/vnd.openxmlformats-package.relationships+xml"/>
  <Override PartName="/ppt/slides/_rels/slide7.xml.rels" ContentType="application/vnd.openxmlformats-package.relationships+xml"/>
  <Override PartName="/ppt/slides/_rels/slide48.xml.rels" ContentType="application/vnd.openxmlformats-package.relationships+xml"/>
  <Override PartName="/ppt/slides/_rels/slide55.xml.rels" ContentType="application/vnd.openxmlformats-package.relationships+xml"/>
  <Override PartName="/ppt/slides/_rels/slide27.xml.rels" ContentType="application/vnd.openxmlformats-package.relationships+xml"/>
  <Override PartName="/ppt/slides/_rels/slide39.xml.rels" ContentType="application/vnd.openxmlformats-package.relationships+xml"/>
  <Override PartName="/ppt/slides/_rels/slide74.xml.rels" ContentType="application/vnd.openxmlformats-package.relationships+xml"/>
  <Override PartName="/ppt/slides/_rels/slide5.xml.rels" ContentType="application/vnd.openxmlformats-package.relationships+xml"/>
  <Override PartName="/ppt/slides/_rels/slide46.xml.rels" ContentType="application/vnd.openxmlformats-package.relationships+xml"/>
  <Override PartName="/ppt/slides/_rels/slide18.xml.rels" ContentType="application/vnd.openxmlformats-package.relationships+xml"/>
  <Override PartName="/ppt/slides/_rels/slide53.xml.rels" ContentType="application/vnd.openxmlformats-package.relationships+xml"/>
  <Override PartName="/ppt/slides/_rels/slide37.xml.rels" ContentType="application/vnd.openxmlformats-package.relationships+xml"/>
  <Override PartName="/ppt/slides/_rels/slide72.xml.rels" ContentType="application/vnd.openxmlformats-package.relationships+xml"/>
  <Override PartName="/ppt/slides/_rels/slide44.xml.rels" ContentType="application/vnd.openxmlformats-package.relationships+xml"/>
  <Override PartName="/ppt/slides/_rels/slide16.xml.rels" ContentType="application/vnd.openxmlformats-package.relationships+xml"/>
  <Override PartName="/ppt/slides/_rels/slide63.xml.rels" ContentType="application/vnd.openxmlformats-package.relationships+xml"/>
  <Override PartName="/ppt/slides/_rels/slide35.xml.rels" ContentType="application/vnd.openxmlformats-package.relationships+xml"/>
  <Override PartName="/ppt/slides/_rels/slide70.xml.rels" ContentType="application/vnd.openxmlformats-package.relationships+xml"/>
  <Override PartName="/ppt/slides/_rels/slide42.xml.rels" ContentType="application/vnd.openxmlformats-package.relationships+xml"/>
  <Override PartName="/ppt/slides/_rels/slide26.xml.rels" ContentType="application/vnd.openxmlformats-package.relationships+xml"/>
  <Override PartName="/ppt/slides/_rels/slide14.xml.rels" ContentType="application/vnd.openxmlformats-package.relationships+xml"/>
  <Override PartName="/ppt/slides/_rels/slide61.xml.rels" ContentType="application/vnd.openxmlformats-package.relationships+xml"/>
  <Override PartName="/ppt/slides/_rels/slide33.xml.rels" ContentType="application/vnd.openxmlformats-package.relationships+xml"/>
  <Override PartName="/ppt/slides/_rels/slide40.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31.xml.rels" ContentType="application/vnd.openxmlformats-package.relationships+xml"/>
  <Override PartName="/ppt/slides/_rels/slide50.xml.rels" ContentType="application/vnd.openxmlformats-package.relationships+xml"/>
  <Override PartName="/ppt/slides/_rels/slide69.xml.rels" ContentType="application/vnd.openxmlformats-package.relationships+xml"/>
  <Override PartName="/ppt/slides/_rels/slide22.xml.rels" ContentType="application/vnd.openxmlformats-package.relationships+xml"/>
  <Override PartName="/ppt/slides/_rels/slide13.xml.rels" ContentType="application/vnd.openxmlformats-package.relationships+xml"/>
  <Override PartName="/ppt/slides/_rels/slide67.xml.rels" ContentType="application/vnd.openxmlformats-package.relationships+xml"/>
  <Override PartName="/ppt/slides/_rels/slide20.xml.rels" ContentType="application/vnd.openxmlformats-package.relationships+xml"/>
  <Override PartName="/ppt/slides/_rels/slide58.xml.rels" ContentType="application/vnd.openxmlformats-package.relationships+xml"/>
  <Override PartName="/ppt/slides/_rels/slide11.xml.rels" ContentType="application/vnd.openxmlformats-package.relationships+xml"/>
  <Override PartName="/ppt/slides/_rels/slide65.xml.rels" ContentType="application/vnd.openxmlformats-package.relationships+xml"/>
  <Override PartName="/ppt/slides/_rels/slide49.xml.rels" ContentType="application/vnd.openxmlformats-package.relationships+xml"/>
  <Override PartName="/ppt/slides/_rels/slide8.xml.rels" ContentType="application/vnd.openxmlformats-package.relationships+xml"/>
  <Override PartName="/ppt/slides/_rels/slide56.xml.rels" ContentType="application/vnd.openxmlformats-package.relationships+xml"/>
  <Override PartName="/ppt/slides/_rels/slide28.xml.rels" ContentType="application/vnd.openxmlformats-package.relationships+xml"/>
  <Override PartName="/ppt/slides/_rels/slide75.xml.rels" ContentType="application/vnd.openxmlformats-package.relationships+xml"/>
  <Override PartName="/ppt/slides/_rels/slide47.xml.rels" ContentType="application/vnd.openxmlformats-package.relationships+xml"/>
  <Override PartName="/ppt/slides/_rels/slide6.xml.rels" ContentType="application/vnd.openxmlformats-package.relationships+xml"/>
  <Override PartName="/ppt/slides/_rels/slide19.xml.rels" ContentType="application/vnd.openxmlformats-package.relationships+xml"/>
  <Override PartName="/ppt/slides/_rels/slide54.xml.rels" ContentType="application/vnd.openxmlformats-package.relationships+xml"/>
  <Override PartName="/ppt/slides/_rels/slide38.xml.rels" ContentType="application/vnd.openxmlformats-package.relationships+xml"/>
  <Override PartName="/ppt/slides/_rels/slide73.xml.rels" ContentType="application/vnd.openxmlformats-package.relationships+xml"/>
  <Override PartName="/ppt/slides/_rels/slide45.xml.rels" ContentType="application/vnd.openxmlformats-package.relationships+xml"/>
  <Override PartName="/ppt/slides/_rels/slide4.xml.rels" ContentType="application/vnd.openxmlformats-package.relationships+xml"/>
  <Override PartName="/ppt/slides/_rels/slide17.xml.rels" ContentType="application/vnd.openxmlformats-package.relationships+xml"/>
  <Override PartName="/ppt/slides/_rels/slide64.xml.rels" ContentType="application/vnd.openxmlformats-package.relationships+xml"/>
  <Override PartName="/ppt/slides/_rels/slide52.xml.rels" ContentType="application/vnd.openxmlformats-package.relationships+xml"/>
  <Override PartName="/ppt/slides/_rels/slide36.xml.rels" ContentType="application/vnd.openxmlformats-package.relationships+xml"/>
  <Override PartName="/ppt/slides/_rels/slide71.xml.rels" ContentType="application/vnd.openxmlformats-package.relationships+xml"/>
  <Override PartName="/ppt/slides/_rels/slide43.xml.rels" ContentType="application/vnd.openxmlformats-package.relationships+xml"/>
  <Override PartName="/ppt/slides/_rels/slide15.xml.rels" ContentType="application/vnd.openxmlformats-package.relationships+xml"/>
  <Override PartName="/ppt/slides/_rels/slide62.xml.rels" ContentType="application/vnd.openxmlformats-package.relationships+xml"/>
  <Override PartName="/ppt/slides/_rels/slide34.xml.rels" ContentType="application/vnd.openxmlformats-package.relationships+xml"/>
  <Override PartName="/ppt/slides/_rels/slide41.xml.rels" ContentType="application/vnd.openxmlformats-package.relationships+xml"/>
  <Override PartName="/ppt/slides/_rels/slide25.xml.rels" ContentType="application/vnd.openxmlformats-package.relationships+xml"/>
  <Override PartName="/ppt/slides/_rels/slide60.xml.rels" ContentType="application/vnd.openxmlformats-package.relationships+xml"/>
  <Override PartName="/ppt/slides/_rels/slide3.xml.rels" ContentType="application/vnd.openxmlformats-package.relationships+xml"/>
  <Override PartName="/ppt/slides/_rels/slide32.xml.rels" ContentType="application/vnd.openxmlformats-package.relationships+xml"/>
  <Override PartName="/ppt/slides/_rels/slide51.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30.xml.rels" ContentType="application/vnd.openxmlformats-package.relationships+xml"/>
  <Override PartName="/ppt/slides/_rels/slide68.xml.rels" ContentType="application/vnd.openxmlformats-package.relationships+xml"/>
  <Override PartName="/ppt/slides/_rels/slide21.xml.rels" ContentType="application/vnd.openxmlformats-package.relationships+xml"/>
  <Override PartName="/ppt/slides/_rels/slide59.xml.rels" ContentType="application/vnd.openxmlformats-package.relationships+xml"/>
  <Override PartName="/ppt/slides/_rels/slide12.xml.rels" ContentType="application/vnd.openxmlformats-package.relationships+xml"/>
  <Override PartName="/ppt/slides/_rels/slide66.xml.rels" ContentType="application/vnd.openxmlformats-package.relationships+xml"/>
  <Override PartName="/ppt/slides/_rels/slide9.xml.rels" ContentType="application/vnd.openxmlformats-package.relationships+xml"/>
  <Override PartName="/ppt/slides/_rels/slide57.xml.rels" ContentType="application/vnd.openxmlformats-package.relationships+xml"/>
  <Override PartName="/ppt/slides/_rels/slide10.xml.rels" ContentType="application/vnd.openxmlformats-package.relationships+xml"/>
  <Override PartName="/ppt/slides/slide67.xml" ContentType="application/vnd.openxmlformats-officedocument.presentationml.slide+xml"/>
  <Override PartName="/ppt/slides/slide42.xml" ContentType="application/vnd.openxmlformats-officedocument.presentationml.slide+xml"/>
  <Override PartName="/ppt/slides/slide26.xml" ContentType="application/vnd.openxmlformats-officedocument.presentationml.slide+xml"/>
  <Override PartName="/ppt/slides/slide51.xml" ContentType="application/vnd.openxmlformats-officedocument.presentationml.slide+xml"/>
  <Override PartName="/ppt/slides/slide35.xml" ContentType="application/vnd.openxmlformats-officedocument.presentationml.slide+xml"/>
  <Override PartName="/ppt/slides/slide10.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9.xml" ContentType="application/vnd.openxmlformats-officedocument.presentationml.slide+xml"/>
  <Override PartName="/ppt/slides/slide44.xml" ContentType="application/vnd.openxmlformats-officedocument.presentationml.slide+xml"/>
  <Override PartName="/ppt/slides/slide28.xml" ContentType="application/vnd.openxmlformats-officedocument.presentationml.slide+xml"/>
  <Override PartName="/ppt/slides/slide5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62.xml" ContentType="application/vnd.openxmlformats-officedocument.presentationml.slide+xml"/>
  <Override PartName="/ppt/slides/slide46.xml" ContentType="application/vnd.openxmlformats-officedocument.presentationml.slide+xml"/>
  <Override PartName="/ppt/slides/slide21.xml" ContentType="application/vnd.openxmlformats-officedocument.presentationml.slide+xml"/>
  <Override PartName="/ppt/slides/slide71.xml" ContentType="application/vnd.openxmlformats-officedocument.presentationml.slide+xml"/>
  <Override PartName="/ppt/slides/slide55.xml" ContentType="application/vnd.openxmlformats-officedocument.presentationml.slide+xml"/>
  <Override PartName="/ppt/slides/slide30.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64.xml" ContentType="application/vnd.openxmlformats-officedocument.presentationml.slide+xml"/>
  <Override PartName="/ppt/slides/slide48.xml" ContentType="application/vnd.openxmlformats-officedocument.presentationml.slide+xml"/>
  <Override PartName="/ppt/slides/slide23.xml" ContentType="application/vnd.openxmlformats-officedocument.presentationml.slide+xml"/>
  <Override PartName="/ppt/slides/slide73.xml" ContentType="application/vnd.openxmlformats-officedocument.presentationml.slide+xml"/>
  <Override PartName="/ppt/slides/slide57.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66.xml" ContentType="application/vnd.openxmlformats-officedocument.presentationml.slide+xml"/>
  <Override PartName="/ppt/slides/slide41.xml" ContentType="application/vnd.openxmlformats-officedocument.presentationml.slide+xml"/>
  <Override PartName="/ppt/slides/slide25.xml" ContentType="application/vnd.openxmlformats-officedocument.presentationml.slide+xml"/>
  <Override PartName="/ppt/slides/slide75.xml" ContentType="application/vnd.openxmlformats-officedocument.presentationml.slide+xml"/>
  <Override PartName="/ppt/slides/slide50.xml" ContentType="application/vnd.openxmlformats-officedocument.presentationml.slide+xml"/>
  <Override PartName="/ppt/slides/slide59.xml" ContentType="application/vnd.openxmlformats-officedocument.presentationml.slide+xml"/>
  <Override PartName="/ppt/slides/slide3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 name="PlaceHolder 1"/>
          <p:cNvSpPr>
            <a:spLocks noGrp="1"/>
          </p:cNvSpPr>
          <p:nvPr>
            <p:ph type="body"/>
          </p:nvPr>
        </p:nvSpPr>
        <p:spPr>
          <a:xfrm>
            <a:off x="756000" y="5078520"/>
            <a:ext cx="6047640" cy="4811040"/>
          </a:xfrm>
          <a:prstGeom prst="rect">
            <a:avLst/>
          </a:prstGeom>
        </p:spPr>
        <p:txBody>
          <a:bodyPr bIns="0" lIns="0" rIns="0" tIns="0" wrap="none"/>
          <a:p>
            <a:r>
              <a:rPr lang="fr-FR"/>
              <a:t>Cliquez pour modifier le format des notes</a:t>
            </a:r>
            <a:endParaRPr/>
          </a:p>
        </p:txBody>
      </p:sp>
      <p:sp>
        <p:nvSpPr>
          <p:cNvPr id="76" name="PlaceHolder 2"/>
          <p:cNvSpPr>
            <a:spLocks noGrp="1"/>
          </p:cNvSpPr>
          <p:nvPr>
            <p:ph type="hdr"/>
          </p:nvPr>
        </p:nvSpPr>
        <p:spPr>
          <a:xfrm>
            <a:off x="0" y="0"/>
            <a:ext cx="3280680" cy="534240"/>
          </a:xfrm>
          <a:prstGeom prst="rect">
            <a:avLst/>
          </a:prstGeom>
        </p:spPr>
        <p:txBody>
          <a:bodyPr bIns="0" lIns="0" rIns="0" tIns="0" wrap="none"/>
          <a:p>
            <a:r>
              <a:rPr lang="fr-FR"/>
              <a:t>&lt;en-tête&gt;</a:t>
            </a:r>
            <a:endParaRPr/>
          </a:p>
        </p:txBody>
      </p:sp>
      <p:sp>
        <p:nvSpPr>
          <p:cNvPr id="77" name="PlaceHolder 3"/>
          <p:cNvSpPr>
            <a:spLocks noGrp="1"/>
          </p:cNvSpPr>
          <p:nvPr>
            <p:ph type="dt"/>
          </p:nvPr>
        </p:nvSpPr>
        <p:spPr>
          <a:xfrm>
            <a:off x="4278960" y="0"/>
            <a:ext cx="3280680" cy="534240"/>
          </a:xfrm>
          <a:prstGeom prst="rect">
            <a:avLst/>
          </a:prstGeom>
        </p:spPr>
        <p:txBody>
          <a:bodyPr bIns="0" lIns="0" rIns="0" tIns="0" wrap="none"/>
          <a:p>
            <a:pPr algn="r"/>
            <a:r>
              <a:rPr lang="fr-FR"/>
              <a:t>&lt;date/heure&gt;</a:t>
            </a:r>
            <a:endParaRPr/>
          </a:p>
        </p:txBody>
      </p:sp>
      <p:sp>
        <p:nvSpPr>
          <p:cNvPr id="78" name="PlaceHolder 4"/>
          <p:cNvSpPr>
            <a:spLocks noGrp="1"/>
          </p:cNvSpPr>
          <p:nvPr>
            <p:ph type="ftr"/>
          </p:nvPr>
        </p:nvSpPr>
        <p:spPr>
          <a:xfrm>
            <a:off x="0" y="10157400"/>
            <a:ext cx="3280680" cy="534240"/>
          </a:xfrm>
          <a:prstGeom prst="rect">
            <a:avLst/>
          </a:prstGeom>
        </p:spPr>
        <p:txBody>
          <a:bodyPr anchor="b" bIns="0" lIns="0" rIns="0" tIns="0" wrap="none"/>
          <a:p>
            <a:r>
              <a:rPr lang="fr-FR"/>
              <a:t>&lt;pied de page&gt;</a:t>
            </a:r>
            <a:endParaRPr/>
          </a:p>
        </p:txBody>
      </p:sp>
      <p:sp>
        <p:nvSpPr>
          <p:cNvPr id="79" name="PlaceHolder 5"/>
          <p:cNvSpPr>
            <a:spLocks noGrp="1"/>
          </p:cNvSpPr>
          <p:nvPr>
            <p:ph type="sldNum"/>
          </p:nvPr>
        </p:nvSpPr>
        <p:spPr>
          <a:xfrm>
            <a:off x="4278960" y="10157400"/>
            <a:ext cx="3280680" cy="534240"/>
          </a:xfrm>
          <a:prstGeom prst="rect">
            <a:avLst/>
          </a:prstGeom>
        </p:spPr>
        <p:txBody>
          <a:bodyPr anchor="b" bIns="0" lIns="0" rIns="0" tIns="0" wrap="none"/>
          <a:p>
            <a:pPr algn="r"/>
            <a:fld id="{D44E9839-E748-4025-AEE3-CAEB1A93006D}" type="slidenum">
              <a:rPr lang="fr-FR"/>
              <a:t>&lt;numéro&gt;</a:t>
            </a:fld>
            <a:endParaRPr/>
          </a:p>
        </p:txBody>
      </p:sp>
    </p:spTree>
  </p:cSld>
  <p:clrMap accent1="accent1" accent2="accent2" accent3="accent3" accent4="accent4" accent5="accent5" accent6="accent6" bg1="lt1" bg2="lt2" folHlink="folHlink" hlink="hlink" tx1="dk1" tx2="dk2"/>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9" name="CustomShape 1"/>
          <p:cNvSpPr/>
          <p:nvPr/>
        </p:nvSpPr>
        <p:spPr>
          <a:xfrm>
            <a:off x="755640" y="5078520"/>
            <a:ext cx="6044760" cy="4808160"/>
          </a:xfrm>
          <a:prstGeom prst="rect">
            <a:avLst/>
          </a:prstGeom>
          <a:noFill/>
          <a:ln>
            <a:noFill/>
          </a:ln>
        </p:spPr>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0" name="CustomShape 1"/>
          <p:cNvSpPr/>
          <p:nvPr/>
        </p:nvSpPr>
        <p:spPr>
          <a:xfrm>
            <a:off x="755640" y="5078520"/>
            <a:ext cx="6043320" cy="4806360"/>
          </a:xfrm>
          <a:prstGeom prst="rect">
            <a:avLst/>
          </a:prstGeom>
          <a:noFill/>
          <a:ln>
            <a:noFill/>
          </a:ln>
        </p:spPr>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1" name="CustomShape 1"/>
          <p:cNvSpPr/>
          <p:nvPr/>
        </p:nvSpPr>
        <p:spPr>
          <a:xfrm>
            <a:off x="755640" y="5078520"/>
            <a:ext cx="6040080" cy="4803480"/>
          </a:xfrm>
          <a:prstGeom prst="rect">
            <a:avLst/>
          </a:prstGeom>
          <a:noFill/>
          <a:ln>
            <a:noFill/>
          </a:ln>
        </p:spPr>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2" name="CustomShape 1"/>
          <p:cNvSpPr/>
          <p:nvPr/>
        </p:nvSpPr>
        <p:spPr>
          <a:xfrm>
            <a:off x="755640" y="5078520"/>
            <a:ext cx="6008400" cy="4771440"/>
          </a:xfrm>
          <a:prstGeom prst="rect">
            <a:avLst/>
          </a:prstGeom>
          <a:noFill/>
          <a:ln>
            <a:noFill/>
          </a:ln>
        </p:spPr>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2" name="CustomShape 1"/>
          <p:cNvSpPr/>
          <p:nvPr/>
        </p:nvSpPr>
        <p:spPr>
          <a:xfrm>
            <a:off x="755640" y="5078520"/>
            <a:ext cx="6046560" cy="4809600"/>
          </a:xfrm>
          <a:prstGeom prst="rect">
            <a:avLst/>
          </a:prstGeom>
          <a:noFill/>
          <a:ln>
            <a:noFill/>
          </a:ln>
        </p:spPr>
      </p:sp>
    </p:spTree>
  </p:cSld>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3" name="CustomShape 1"/>
          <p:cNvSpPr/>
          <p:nvPr/>
        </p:nvSpPr>
        <p:spPr>
          <a:xfrm>
            <a:off x="755640" y="5078520"/>
            <a:ext cx="6005160" cy="4768560"/>
          </a:xfrm>
          <a:prstGeom prst="rect">
            <a:avLst/>
          </a:prstGeom>
          <a:noFill/>
          <a:ln>
            <a:noFill/>
          </a:ln>
        </p:spPr>
      </p:sp>
    </p:spTree>
  </p:cSld>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4" name="CustomShape 1"/>
          <p:cNvSpPr/>
          <p:nvPr/>
        </p:nvSpPr>
        <p:spPr>
          <a:xfrm>
            <a:off x="755640" y="5078520"/>
            <a:ext cx="6040080" cy="4803480"/>
          </a:xfrm>
          <a:prstGeom prst="rect">
            <a:avLst/>
          </a:prstGeom>
          <a:noFill/>
          <a:ln>
            <a:noFill/>
          </a:ln>
        </p:spPr>
      </p:sp>
    </p:spTree>
  </p:cSld>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5" name="CustomShape 1"/>
          <p:cNvSpPr/>
          <p:nvPr/>
        </p:nvSpPr>
        <p:spPr>
          <a:xfrm>
            <a:off x="755640" y="5078520"/>
            <a:ext cx="6041520" cy="4804920"/>
          </a:xfrm>
          <a:prstGeom prst="rect">
            <a:avLst/>
          </a:prstGeom>
          <a:noFill/>
          <a:ln>
            <a:noFill/>
          </a:ln>
        </p:spPr>
      </p:sp>
    </p:spTree>
  </p:cSld>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6" name="CustomShape 1"/>
          <p:cNvSpPr/>
          <p:nvPr/>
        </p:nvSpPr>
        <p:spPr>
          <a:xfrm>
            <a:off x="755640" y="5078520"/>
            <a:ext cx="6040080" cy="4803480"/>
          </a:xfrm>
          <a:prstGeom prst="rect">
            <a:avLst/>
          </a:prstGeom>
          <a:noFill/>
          <a:ln>
            <a:noFill/>
          </a:ln>
        </p:spPr>
      </p:sp>
    </p:spTree>
  </p:cSld>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7" name="CustomShape 1"/>
          <p:cNvSpPr/>
          <p:nvPr/>
        </p:nvSpPr>
        <p:spPr>
          <a:xfrm>
            <a:off x="755640" y="5078520"/>
            <a:ext cx="6033600" cy="4797000"/>
          </a:xfrm>
          <a:prstGeom prst="rect">
            <a:avLst/>
          </a:prstGeom>
          <a:noFill/>
          <a:ln>
            <a:noFill/>
          </a:ln>
        </p:spPr>
      </p:sp>
    </p:spTree>
  </p:cSld>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8" name="CustomShape 1"/>
          <p:cNvSpPr/>
          <p:nvPr/>
        </p:nvSpPr>
        <p:spPr>
          <a:xfrm>
            <a:off x="755640" y="5078520"/>
            <a:ext cx="6033600" cy="4797000"/>
          </a:xfrm>
          <a:prstGeom prst="rect">
            <a:avLst/>
          </a:prstGeom>
          <a:noFill/>
          <a:ln>
            <a:noFill/>
          </a:ln>
        </p:spPr>
      </p:sp>
    </p:spTree>
  </p:cSld>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69" name="CustomShape 1"/>
          <p:cNvSpPr/>
          <p:nvPr/>
        </p:nvSpPr>
        <p:spPr>
          <a:xfrm>
            <a:off x="755640" y="5078520"/>
            <a:ext cx="6043320" cy="4806360"/>
          </a:xfrm>
          <a:prstGeom prst="rect">
            <a:avLst/>
          </a:prstGeom>
          <a:noFill/>
          <a:ln>
            <a:noFill/>
          </a:ln>
        </p:spPr>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3" name="CustomShape 1"/>
          <p:cNvSpPr/>
          <p:nvPr/>
        </p:nvSpPr>
        <p:spPr>
          <a:xfrm>
            <a:off x="755640" y="5078520"/>
            <a:ext cx="6028920" cy="4792320"/>
          </a:xfrm>
          <a:prstGeom prst="rect">
            <a:avLst/>
          </a:prstGeom>
          <a:noFill/>
          <a:ln>
            <a:noFill/>
          </a:ln>
        </p:spPr>
      </p:sp>
    </p:spTree>
  </p:cSld>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0" name="CustomShape 1"/>
          <p:cNvSpPr/>
          <p:nvPr/>
        </p:nvSpPr>
        <p:spPr>
          <a:xfrm>
            <a:off x="755640" y="5078520"/>
            <a:ext cx="6028920" cy="4792320"/>
          </a:xfrm>
          <a:prstGeom prst="rect">
            <a:avLst/>
          </a:prstGeom>
          <a:noFill/>
          <a:ln>
            <a:noFill/>
          </a:ln>
        </p:spPr>
      </p:sp>
    </p:spTree>
  </p:cSld>
</p:notes>
</file>

<file path=ppt/notesSlides/notesSlide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1" name="CustomShape 1"/>
          <p:cNvSpPr/>
          <p:nvPr/>
        </p:nvSpPr>
        <p:spPr>
          <a:xfrm>
            <a:off x="755640" y="5078520"/>
            <a:ext cx="6040080" cy="4803480"/>
          </a:xfrm>
          <a:prstGeom prst="rect">
            <a:avLst/>
          </a:prstGeom>
          <a:noFill/>
          <a:ln>
            <a:noFill/>
          </a:ln>
        </p:spPr>
      </p:sp>
    </p:spTree>
  </p:cSld>
</p:notes>
</file>

<file path=ppt/notesSlides/notesSlide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2" name="CustomShape 1"/>
          <p:cNvSpPr/>
          <p:nvPr/>
        </p:nvSpPr>
        <p:spPr>
          <a:xfrm>
            <a:off x="755640" y="5078520"/>
            <a:ext cx="6038640" cy="4801680"/>
          </a:xfrm>
          <a:prstGeom prst="rect">
            <a:avLst/>
          </a:prstGeom>
          <a:noFill/>
          <a:ln>
            <a:noFill/>
          </a:ln>
        </p:spPr>
      </p:sp>
    </p:spTree>
  </p:cSld>
</p:notes>
</file>

<file path=ppt/notesSlides/notesSlide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3" name="CustomShape 1"/>
          <p:cNvSpPr/>
          <p:nvPr/>
        </p:nvSpPr>
        <p:spPr>
          <a:xfrm>
            <a:off x="755640" y="5078520"/>
            <a:ext cx="6038640" cy="4801680"/>
          </a:xfrm>
          <a:prstGeom prst="rect">
            <a:avLst/>
          </a:prstGeom>
          <a:noFill/>
          <a:ln>
            <a:noFill/>
          </a:ln>
        </p:spPr>
      </p:sp>
    </p:spTree>
  </p:cSld>
</p:notes>
</file>

<file path=ppt/notesSlides/notesSlide3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4" name="CustomShape 1"/>
          <p:cNvSpPr/>
          <p:nvPr/>
        </p:nvSpPr>
        <p:spPr>
          <a:xfrm>
            <a:off x="755640" y="5078520"/>
            <a:ext cx="6038640" cy="4801680"/>
          </a:xfrm>
          <a:prstGeom prst="rect">
            <a:avLst/>
          </a:prstGeom>
          <a:noFill/>
          <a:ln>
            <a:noFill/>
          </a:ln>
        </p:spPr>
      </p:sp>
    </p:spTree>
  </p:cSld>
</p:notes>
</file>

<file path=ppt/notesSlides/notesSlide3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5" name="CustomShape 1"/>
          <p:cNvSpPr/>
          <p:nvPr/>
        </p:nvSpPr>
        <p:spPr>
          <a:xfrm>
            <a:off x="755640" y="5078520"/>
            <a:ext cx="6038640" cy="4801680"/>
          </a:xfrm>
          <a:prstGeom prst="rect">
            <a:avLst/>
          </a:prstGeom>
          <a:noFill/>
          <a:ln>
            <a:noFill/>
          </a:ln>
        </p:spPr>
      </p:sp>
    </p:spTree>
  </p:cSld>
</p:notes>
</file>

<file path=ppt/notesSlides/notesSlide3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6" name="CustomShape 1"/>
          <p:cNvSpPr/>
          <p:nvPr/>
        </p:nvSpPr>
        <p:spPr>
          <a:xfrm>
            <a:off x="755640" y="5078520"/>
            <a:ext cx="6036840" cy="4800240"/>
          </a:xfrm>
          <a:prstGeom prst="rect">
            <a:avLst/>
          </a:prstGeom>
          <a:noFill/>
          <a:ln>
            <a:noFill/>
          </a:ln>
        </p:spPr>
      </p:sp>
    </p:spTree>
  </p:cSld>
</p:notes>
</file>

<file path=ppt/notesSlides/notesSlide3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7" name="CustomShape 1"/>
          <p:cNvSpPr/>
          <p:nvPr/>
        </p:nvSpPr>
        <p:spPr>
          <a:xfrm>
            <a:off x="755640" y="5078520"/>
            <a:ext cx="6009840" cy="4773240"/>
          </a:xfrm>
          <a:prstGeom prst="rect">
            <a:avLst/>
          </a:prstGeom>
          <a:noFill/>
          <a:ln>
            <a:noFill/>
          </a:ln>
        </p:spPr>
      </p:sp>
    </p:spTree>
  </p:cSld>
</p:notes>
</file>

<file path=ppt/notesSlides/notesSlide3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8" name="CustomShape 1"/>
          <p:cNvSpPr/>
          <p:nvPr/>
        </p:nvSpPr>
        <p:spPr>
          <a:xfrm>
            <a:off x="755640" y="5078520"/>
            <a:ext cx="6035400" cy="4798440"/>
          </a:xfrm>
          <a:prstGeom prst="rect">
            <a:avLst/>
          </a:prstGeom>
          <a:noFill/>
          <a:ln>
            <a:noFill/>
          </a:ln>
        </p:spPr>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4" name="CustomShape 1"/>
          <p:cNvSpPr/>
          <p:nvPr/>
        </p:nvSpPr>
        <p:spPr>
          <a:xfrm>
            <a:off x="755640" y="5078520"/>
            <a:ext cx="6046560" cy="4809600"/>
          </a:xfrm>
          <a:prstGeom prst="rect">
            <a:avLst/>
          </a:prstGeom>
          <a:noFill/>
          <a:ln>
            <a:noFill/>
          </a:ln>
        </p:spPr>
      </p:sp>
    </p:spTree>
  </p:cSld>
</p:notes>
</file>

<file path=ppt/notesSlides/notesSlide4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79" name="CustomShape 1"/>
          <p:cNvSpPr/>
          <p:nvPr/>
        </p:nvSpPr>
        <p:spPr>
          <a:xfrm>
            <a:off x="755640" y="5078520"/>
            <a:ext cx="6035400" cy="4798440"/>
          </a:xfrm>
          <a:prstGeom prst="rect">
            <a:avLst/>
          </a:prstGeom>
          <a:noFill/>
          <a:ln>
            <a:noFill/>
          </a:ln>
        </p:spPr>
      </p:sp>
    </p:spTree>
  </p:cSld>
</p:notes>
</file>

<file path=ppt/notesSlides/notesSlide4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0" name="CustomShape 1"/>
          <p:cNvSpPr/>
          <p:nvPr/>
        </p:nvSpPr>
        <p:spPr>
          <a:xfrm>
            <a:off x="755640" y="5078520"/>
            <a:ext cx="6035400" cy="4798440"/>
          </a:xfrm>
          <a:prstGeom prst="rect">
            <a:avLst/>
          </a:prstGeom>
          <a:noFill/>
          <a:ln>
            <a:noFill/>
          </a:ln>
        </p:spPr>
      </p:sp>
    </p:spTree>
  </p:cSld>
</p:notes>
</file>

<file path=ppt/notesSlides/notesSlide4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1" name="CustomShape 1"/>
          <p:cNvSpPr/>
          <p:nvPr/>
        </p:nvSpPr>
        <p:spPr>
          <a:xfrm>
            <a:off x="755640" y="5078520"/>
            <a:ext cx="6036840" cy="4800240"/>
          </a:xfrm>
          <a:prstGeom prst="rect">
            <a:avLst/>
          </a:prstGeom>
          <a:noFill/>
          <a:ln>
            <a:noFill/>
          </a:ln>
        </p:spPr>
      </p:sp>
    </p:spTree>
  </p:cSld>
</p:notes>
</file>

<file path=ppt/notesSlides/notesSlide4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2" name="CustomShape 1"/>
          <p:cNvSpPr/>
          <p:nvPr/>
        </p:nvSpPr>
        <p:spPr>
          <a:xfrm>
            <a:off x="755640" y="5078520"/>
            <a:ext cx="6033600" cy="4797000"/>
          </a:xfrm>
          <a:prstGeom prst="rect">
            <a:avLst/>
          </a:prstGeom>
          <a:noFill/>
          <a:ln>
            <a:noFill/>
          </a:ln>
        </p:spPr>
      </p:sp>
    </p:spTree>
  </p:cSld>
</p:notes>
</file>

<file path=ppt/notesSlides/notesSlide4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3" name="CustomShape 1"/>
          <p:cNvSpPr/>
          <p:nvPr/>
        </p:nvSpPr>
        <p:spPr>
          <a:xfrm>
            <a:off x="755640" y="5078520"/>
            <a:ext cx="6022800" cy="4785840"/>
          </a:xfrm>
          <a:prstGeom prst="rect">
            <a:avLst/>
          </a:prstGeom>
          <a:noFill/>
          <a:ln>
            <a:noFill/>
          </a:ln>
        </p:spPr>
      </p:sp>
    </p:spTree>
  </p:cSld>
</p:notes>
</file>

<file path=ppt/notesSlides/notesSlide4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4" name="CustomShape 1"/>
          <p:cNvSpPr/>
          <p:nvPr/>
        </p:nvSpPr>
        <p:spPr>
          <a:xfrm>
            <a:off x="755640" y="5078520"/>
            <a:ext cx="6036840" cy="4800240"/>
          </a:xfrm>
          <a:prstGeom prst="rect">
            <a:avLst/>
          </a:prstGeom>
          <a:noFill/>
          <a:ln>
            <a:noFill/>
          </a:ln>
        </p:spPr>
      </p:sp>
    </p:spTree>
  </p:cSld>
</p:notes>
</file>

<file path=ppt/notesSlides/notesSlide4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5" name="CustomShape 1"/>
          <p:cNvSpPr/>
          <p:nvPr/>
        </p:nvSpPr>
        <p:spPr>
          <a:xfrm>
            <a:off x="755640" y="5078520"/>
            <a:ext cx="6022800" cy="4785840"/>
          </a:xfrm>
          <a:prstGeom prst="rect">
            <a:avLst/>
          </a:prstGeom>
          <a:noFill/>
          <a:ln>
            <a:noFill/>
          </a:ln>
        </p:spPr>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5" name="CustomShape 1"/>
          <p:cNvSpPr/>
          <p:nvPr/>
        </p:nvSpPr>
        <p:spPr>
          <a:xfrm>
            <a:off x="755640" y="5078520"/>
            <a:ext cx="6046560" cy="4809600"/>
          </a:xfrm>
          <a:prstGeom prst="rect">
            <a:avLst/>
          </a:prstGeom>
          <a:noFill/>
          <a:ln>
            <a:noFill/>
          </a:ln>
        </p:spPr>
      </p:sp>
    </p:spTree>
  </p:cSld>
</p:notes>
</file>

<file path=ppt/notesSlides/notesSlide5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6" name="CustomShape 1"/>
          <p:cNvSpPr/>
          <p:nvPr/>
        </p:nvSpPr>
        <p:spPr>
          <a:xfrm>
            <a:off x="755640" y="5078520"/>
            <a:ext cx="6022800" cy="4785840"/>
          </a:xfrm>
          <a:prstGeom prst="rect">
            <a:avLst/>
          </a:prstGeom>
          <a:noFill/>
          <a:ln>
            <a:noFill/>
          </a:ln>
        </p:spPr>
      </p:sp>
    </p:spTree>
  </p:cSld>
</p:notes>
</file>

<file path=ppt/notesSlides/notesSlide5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7" name="CustomShape 1"/>
          <p:cNvSpPr/>
          <p:nvPr/>
        </p:nvSpPr>
        <p:spPr>
          <a:xfrm>
            <a:off x="755640" y="5078520"/>
            <a:ext cx="6008400" cy="4771440"/>
          </a:xfrm>
          <a:prstGeom prst="rect">
            <a:avLst/>
          </a:prstGeom>
          <a:noFill/>
          <a:ln>
            <a:noFill/>
          </a:ln>
        </p:spPr>
      </p:sp>
    </p:spTree>
  </p:cSld>
</p:notes>
</file>

<file path=ppt/notesSlides/notesSlide5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8" name="CustomShape 1"/>
          <p:cNvSpPr/>
          <p:nvPr/>
        </p:nvSpPr>
        <p:spPr>
          <a:xfrm>
            <a:off x="755640" y="5078520"/>
            <a:ext cx="6036840" cy="4800240"/>
          </a:xfrm>
          <a:prstGeom prst="rect">
            <a:avLst/>
          </a:prstGeom>
          <a:noFill/>
          <a:ln>
            <a:noFill/>
          </a:ln>
        </p:spPr>
      </p:sp>
    </p:spTree>
  </p:cSld>
</p:notes>
</file>

<file path=ppt/notesSlides/notesSlide5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9" name="CustomShape 1"/>
          <p:cNvSpPr/>
          <p:nvPr/>
        </p:nvSpPr>
        <p:spPr>
          <a:xfrm>
            <a:off x="755640" y="5078520"/>
            <a:ext cx="6022800" cy="4785840"/>
          </a:xfrm>
          <a:prstGeom prst="rect">
            <a:avLst/>
          </a:prstGeom>
          <a:noFill/>
          <a:ln>
            <a:noFill/>
          </a:ln>
        </p:spPr>
      </p:sp>
    </p:spTree>
  </p:cSld>
</p:notes>
</file>

<file path=ppt/notesSlides/notesSlide5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0" name="CustomShape 1"/>
          <p:cNvSpPr/>
          <p:nvPr/>
        </p:nvSpPr>
        <p:spPr>
          <a:xfrm>
            <a:off x="755640" y="5078520"/>
            <a:ext cx="6019560" cy="4782600"/>
          </a:xfrm>
          <a:prstGeom prst="rect">
            <a:avLst/>
          </a:prstGeom>
          <a:noFill/>
          <a:ln>
            <a:noFill/>
          </a:ln>
        </p:spPr>
      </p:sp>
    </p:spTree>
  </p:cSld>
</p:notes>
</file>

<file path=ppt/notesSlides/notesSlide5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1" name="CustomShape 1"/>
          <p:cNvSpPr/>
          <p:nvPr/>
        </p:nvSpPr>
        <p:spPr>
          <a:xfrm>
            <a:off x="755640" y="5078520"/>
            <a:ext cx="6022800" cy="4785840"/>
          </a:xfrm>
          <a:prstGeom prst="rect">
            <a:avLst/>
          </a:prstGeom>
          <a:noFill/>
          <a:ln>
            <a:noFill/>
          </a:ln>
        </p:spPr>
      </p:sp>
    </p:spTree>
  </p:cSld>
</p:notes>
</file>

<file path=ppt/notesSlides/notesSlide6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2" name="CustomShape 1"/>
          <p:cNvSpPr/>
          <p:nvPr/>
        </p:nvSpPr>
        <p:spPr>
          <a:xfrm>
            <a:off x="755640" y="5078520"/>
            <a:ext cx="6013080" cy="4776480"/>
          </a:xfrm>
          <a:prstGeom prst="rect">
            <a:avLst/>
          </a:prstGeom>
          <a:noFill/>
          <a:ln>
            <a:noFill/>
          </a:ln>
        </p:spPr>
      </p:sp>
    </p:spTree>
  </p:cSld>
</p:notes>
</file>

<file path=ppt/notesSlides/notesSlide6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3" name="CustomShape 1"/>
          <p:cNvSpPr/>
          <p:nvPr/>
        </p:nvSpPr>
        <p:spPr>
          <a:xfrm>
            <a:off x="755640" y="5078520"/>
            <a:ext cx="6014520" cy="4777920"/>
          </a:xfrm>
          <a:prstGeom prst="rect">
            <a:avLst/>
          </a:prstGeom>
          <a:noFill/>
          <a:ln>
            <a:noFill/>
          </a:ln>
        </p:spPr>
      </p:sp>
    </p:spTree>
  </p:cSld>
</p:notes>
</file>

<file path=ppt/notesSlides/notesSlide6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4" name="CustomShape 1"/>
          <p:cNvSpPr/>
          <p:nvPr/>
        </p:nvSpPr>
        <p:spPr>
          <a:xfrm>
            <a:off x="755640" y="5078520"/>
            <a:ext cx="6014520" cy="4777920"/>
          </a:xfrm>
          <a:prstGeom prst="rect">
            <a:avLst/>
          </a:prstGeom>
          <a:noFill/>
          <a:ln>
            <a:noFill/>
          </a:ln>
        </p:spPr>
      </p:sp>
    </p:spTree>
  </p:cSld>
</p:notes>
</file>

<file path=ppt/notesSlides/notesSlide6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5" name="CustomShape 1"/>
          <p:cNvSpPr/>
          <p:nvPr/>
        </p:nvSpPr>
        <p:spPr>
          <a:xfrm>
            <a:off x="755640" y="5078520"/>
            <a:ext cx="6013080" cy="4776480"/>
          </a:xfrm>
          <a:prstGeom prst="rect">
            <a:avLst/>
          </a:prstGeom>
          <a:noFill/>
          <a:ln>
            <a:noFill/>
          </a:ln>
        </p:spPr>
      </p:sp>
    </p:spTree>
  </p:cSld>
</p:notes>
</file>

<file path=ppt/notesSlides/notesSlide6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6" name="CustomShape 1"/>
          <p:cNvSpPr/>
          <p:nvPr/>
        </p:nvSpPr>
        <p:spPr>
          <a:xfrm>
            <a:off x="755640" y="5078520"/>
            <a:ext cx="6014520" cy="4777920"/>
          </a:xfrm>
          <a:prstGeom prst="rect">
            <a:avLst/>
          </a:prstGeom>
          <a:noFill/>
          <a:ln>
            <a:noFill/>
          </a:ln>
        </p:spPr>
      </p:sp>
    </p:spTree>
  </p:cSld>
</p:notes>
</file>

<file path=ppt/notesSlides/notesSlide6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7" name="CustomShape 1"/>
          <p:cNvSpPr/>
          <p:nvPr/>
        </p:nvSpPr>
        <p:spPr>
          <a:xfrm>
            <a:off x="755640" y="5078520"/>
            <a:ext cx="6014520" cy="4777920"/>
          </a:xfrm>
          <a:prstGeom prst="rect">
            <a:avLst/>
          </a:prstGeom>
          <a:noFill/>
          <a:ln>
            <a:noFill/>
          </a:ln>
        </p:spPr>
      </p:sp>
    </p:spTree>
  </p:cSld>
</p:notes>
</file>

<file path=ppt/notesSlides/notesSlide6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8" name="CustomShape 1"/>
          <p:cNvSpPr/>
          <p:nvPr/>
        </p:nvSpPr>
        <p:spPr>
          <a:xfrm>
            <a:off x="755640" y="5078520"/>
            <a:ext cx="6014520" cy="4777920"/>
          </a:xfrm>
          <a:prstGeom prst="rect">
            <a:avLst/>
          </a:prstGeom>
          <a:noFill/>
          <a:ln>
            <a:noFill/>
          </a:ln>
        </p:spPr>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6" name="CustomShape 1"/>
          <p:cNvSpPr/>
          <p:nvPr/>
        </p:nvSpPr>
        <p:spPr>
          <a:xfrm>
            <a:off x="755640" y="5078520"/>
            <a:ext cx="6041520" cy="4804920"/>
          </a:xfrm>
          <a:prstGeom prst="rect">
            <a:avLst/>
          </a:prstGeom>
          <a:noFill/>
          <a:ln>
            <a:noFill/>
          </a:ln>
        </p:spPr>
      </p:sp>
    </p:spTree>
  </p:cSld>
</p:notes>
</file>

<file path=ppt/notesSlides/notesSlide7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9" name="CustomShape 1"/>
          <p:cNvSpPr/>
          <p:nvPr/>
        </p:nvSpPr>
        <p:spPr>
          <a:xfrm>
            <a:off x="755640" y="5078520"/>
            <a:ext cx="6013080" cy="4776480"/>
          </a:xfrm>
          <a:prstGeom prst="rect">
            <a:avLst/>
          </a:prstGeom>
          <a:noFill/>
          <a:ln>
            <a:noFill/>
          </a:ln>
        </p:spPr>
      </p:sp>
    </p:spTree>
  </p:cSld>
</p:notes>
</file>

<file path=ppt/notesSlides/notesSlide7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0" name="CustomShape 1"/>
          <p:cNvSpPr/>
          <p:nvPr/>
        </p:nvSpPr>
        <p:spPr>
          <a:xfrm>
            <a:off x="755640" y="5078520"/>
            <a:ext cx="6008400" cy="4771440"/>
          </a:xfrm>
          <a:prstGeom prst="rect">
            <a:avLst/>
          </a:prstGeom>
          <a:noFill/>
          <a:ln>
            <a:noFill/>
          </a:ln>
        </p:spPr>
      </p:sp>
    </p:spTree>
  </p:cSld>
</p:notes>
</file>

<file path=ppt/notesSlides/notesSlide7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1" name="CustomShape 1"/>
          <p:cNvSpPr/>
          <p:nvPr/>
        </p:nvSpPr>
        <p:spPr>
          <a:xfrm>
            <a:off x="755640" y="5078520"/>
            <a:ext cx="6008400" cy="4771440"/>
          </a:xfrm>
          <a:prstGeom prst="rect">
            <a:avLst/>
          </a:prstGeom>
          <a:noFill/>
          <a:ln>
            <a:noFill/>
          </a:ln>
        </p:spPr>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7" name="CustomShape 1"/>
          <p:cNvSpPr/>
          <p:nvPr/>
        </p:nvSpPr>
        <p:spPr>
          <a:xfrm>
            <a:off x="755640" y="5078520"/>
            <a:ext cx="6044760" cy="4808160"/>
          </a:xfrm>
          <a:prstGeom prst="rect">
            <a:avLst/>
          </a:prstGeom>
          <a:noFill/>
          <a:ln>
            <a:noFill/>
          </a:ln>
        </p:spPr>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8" name="CustomShape 1"/>
          <p:cNvSpPr/>
          <p:nvPr/>
        </p:nvSpPr>
        <p:spPr>
          <a:xfrm>
            <a:off x="755640" y="5078520"/>
            <a:ext cx="6044760" cy="4808160"/>
          </a:xfrm>
          <a:prstGeom prst="rect">
            <a:avLst/>
          </a:prstGeom>
          <a:noFill/>
          <a:ln>
            <a:noFill/>
          </a:ln>
        </p:spPr>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24" name="PlaceHolder 2"/>
          <p:cNvSpPr>
            <a:spLocks noGrp="1"/>
          </p:cNvSpPr>
          <p:nvPr>
            <p:ph type="body"/>
          </p:nvPr>
        </p:nvSpPr>
        <p:spPr>
          <a:xfrm>
            <a:off x="504000" y="1764000"/>
            <a:ext cx="9072360" cy="2379240"/>
          </a:xfrm>
          <a:prstGeom prst="rect">
            <a:avLst/>
          </a:prstGeom>
        </p:spPr>
        <p:txBody>
          <a:bodyPr bIns="0" lIns="0" rIns="0" tIns="0" wrap="none"/>
          <a:p>
            <a:endParaRPr/>
          </a:p>
        </p:txBody>
      </p:sp>
      <p:sp>
        <p:nvSpPr>
          <p:cNvPr id="25" name="PlaceHolder 3"/>
          <p:cNvSpPr>
            <a:spLocks noGrp="1"/>
          </p:cNvSpPr>
          <p:nvPr>
            <p:ph type="body"/>
          </p:nvPr>
        </p:nvSpPr>
        <p:spPr>
          <a:xfrm>
            <a:off x="504000" y="4369320"/>
            <a:ext cx="9072360" cy="237924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27" name="PlaceHolder 2"/>
          <p:cNvSpPr>
            <a:spLocks noGrp="1"/>
          </p:cNvSpPr>
          <p:nvPr>
            <p:ph type="body"/>
          </p:nvPr>
        </p:nvSpPr>
        <p:spPr>
          <a:xfrm>
            <a:off x="504000" y="1764000"/>
            <a:ext cx="4426920" cy="2379240"/>
          </a:xfrm>
          <a:prstGeom prst="rect">
            <a:avLst/>
          </a:prstGeom>
        </p:spPr>
        <p:txBody>
          <a:bodyPr bIns="0" lIns="0" rIns="0" tIns="0" wrap="none"/>
          <a:p>
            <a:endParaRPr/>
          </a:p>
        </p:txBody>
      </p:sp>
      <p:sp>
        <p:nvSpPr>
          <p:cNvPr id="28" name="PlaceHolder 3"/>
          <p:cNvSpPr>
            <a:spLocks noGrp="1"/>
          </p:cNvSpPr>
          <p:nvPr>
            <p:ph type="body"/>
          </p:nvPr>
        </p:nvSpPr>
        <p:spPr>
          <a:xfrm>
            <a:off x="5152320" y="1764000"/>
            <a:ext cx="4426920" cy="2379240"/>
          </a:xfrm>
          <a:prstGeom prst="rect">
            <a:avLst/>
          </a:prstGeom>
        </p:spPr>
        <p:txBody>
          <a:bodyPr bIns="0" lIns="0" rIns="0" tIns="0" wrap="none"/>
          <a:p>
            <a:endParaRPr/>
          </a:p>
        </p:txBody>
      </p:sp>
      <p:sp>
        <p:nvSpPr>
          <p:cNvPr id="29" name="PlaceHolder 4"/>
          <p:cNvSpPr>
            <a:spLocks noGrp="1"/>
          </p:cNvSpPr>
          <p:nvPr>
            <p:ph type="body"/>
          </p:nvPr>
        </p:nvSpPr>
        <p:spPr>
          <a:xfrm>
            <a:off x="5152320" y="4369320"/>
            <a:ext cx="4426920" cy="2379240"/>
          </a:xfrm>
          <a:prstGeom prst="rect">
            <a:avLst/>
          </a:prstGeom>
        </p:spPr>
        <p:txBody>
          <a:bodyPr bIns="0" lIns="0" rIns="0" tIns="0" wrap="none"/>
          <a:p>
            <a:endParaRPr/>
          </a:p>
        </p:txBody>
      </p:sp>
      <p:sp>
        <p:nvSpPr>
          <p:cNvPr id="30" name="PlaceHolder 5"/>
          <p:cNvSpPr>
            <a:spLocks noGrp="1"/>
          </p:cNvSpPr>
          <p:nvPr>
            <p:ph type="body"/>
          </p:nvPr>
        </p:nvSpPr>
        <p:spPr>
          <a:xfrm>
            <a:off x="504000" y="4369320"/>
            <a:ext cx="4426920" cy="237924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32" name="PlaceHolder 2"/>
          <p:cNvSpPr>
            <a:spLocks noGrp="1"/>
          </p:cNvSpPr>
          <p:nvPr>
            <p:ph type="body"/>
          </p:nvPr>
        </p:nvSpPr>
        <p:spPr>
          <a:xfrm>
            <a:off x="504000" y="1764000"/>
            <a:ext cx="4426920" cy="2379240"/>
          </a:xfrm>
          <a:prstGeom prst="rect">
            <a:avLst/>
          </a:prstGeom>
        </p:spPr>
        <p:txBody>
          <a:bodyPr bIns="0" lIns="0" rIns="0" tIns="0" wrap="none"/>
          <a:p>
            <a:endParaRPr/>
          </a:p>
        </p:txBody>
      </p:sp>
      <p:sp>
        <p:nvSpPr>
          <p:cNvPr id="33" name="PlaceHolder 3"/>
          <p:cNvSpPr>
            <a:spLocks noGrp="1"/>
          </p:cNvSpPr>
          <p:nvPr>
            <p:ph type="body"/>
          </p:nvPr>
        </p:nvSpPr>
        <p:spPr>
          <a:xfrm>
            <a:off x="5152320" y="1764000"/>
            <a:ext cx="4426920" cy="2379240"/>
          </a:xfrm>
          <a:prstGeom prst="rect">
            <a:avLst/>
          </a:prstGeom>
        </p:spPr>
        <p:txBody>
          <a:bodyPr bIns="0" lIns="0" rIns="0" tIns="0" wrap="none"/>
          <a:p>
            <a:endParaRPr/>
          </a:p>
        </p:txBody>
      </p:sp>
      <p:pic>
        <p:nvPicPr>
          <p:cNvPr descr="" id="34" name=""/>
          <p:cNvPicPr/>
          <p:nvPr/>
        </p:nvPicPr>
        <p:blipFill>
          <a:blip r:embed="rId2"/>
          <a:stretch>
            <a:fillRect/>
          </a:stretch>
        </p:blipFill>
        <p:spPr>
          <a:xfrm>
            <a:off x="5874480" y="4368960"/>
            <a:ext cx="2981880" cy="2379240"/>
          </a:xfrm>
          <a:prstGeom prst="rect">
            <a:avLst/>
          </a:prstGeom>
          <a:ln>
            <a:noFill/>
          </a:ln>
        </p:spPr>
      </p:pic>
      <p:pic>
        <p:nvPicPr>
          <p:cNvPr descr="" id="35" name=""/>
          <p:cNvPicPr/>
          <p:nvPr/>
        </p:nvPicPr>
        <p:blipFill>
          <a:blip r:embed="rId3"/>
          <a:stretch>
            <a:fillRect/>
          </a:stretch>
        </p:blipFill>
        <p:spPr>
          <a:xfrm>
            <a:off x="1226160" y="4368960"/>
            <a:ext cx="2981880" cy="237924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42" name="PlaceHolder 2"/>
          <p:cNvSpPr>
            <a:spLocks noGrp="1"/>
          </p:cNvSpPr>
          <p:nvPr>
            <p:ph type="subTitle"/>
          </p:nvPr>
        </p:nvSpPr>
        <p:spPr>
          <a:xfrm>
            <a:off x="504000" y="1764000"/>
            <a:ext cx="9072360" cy="498888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44" name="PlaceHolder 2"/>
          <p:cNvSpPr>
            <a:spLocks noGrp="1"/>
          </p:cNvSpPr>
          <p:nvPr>
            <p:ph type="body"/>
          </p:nvPr>
        </p:nvSpPr>
        <p:spPr>
          <a:xfrm>
            <a:off x="504000" y="1764000"/>
            <a:ext cx="9072360" cy="498852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46" name="PlaceHolder 2"/>
          <p:cNvSpPr>
            <a:spLocks noGrp="1"/>
          </p:cNvSpPr>
          <p:nvPr>
            <p:ph type="body"/>
          </p:nvPr>
        </p:nvSpPr>
        <p:spPr>
          <a:xfrm>
            <a:off x="504000" y="1764000"/>
            <a:ext cx="4426920" cy="4988520"/>
          </a:xfrm>
          <a:prstGeom prst="rect">
            <a:avLst/>
          </a:prstGeom>
        </p:spPr>
        <p:txBody>
          <a:bodyPr bIns="0" lIns="0" rIns="0" tIns="0" wrap="none"/>
          <a:p>
            <a:endParaRPr/>
          </a:p>
        </p:txBody>
      </p:sp>
      <p:sp>
        <p:nvSpPr>
          <p:cNvPr id="47" name="PlaceHolder 3"/>
          <p:cNvSpPr>
            <a:spLocks noGrp="1"/>
          </p:cNvSpPr>
          <p:nvPr>
            <p:ph type="body"/>
          </p:nvPr>
        </p:nvSpPr>
        <p:spPr>
          <a:xfrm>
            <a:off x="5152320" y="1764000"/>
            <a:ext cx="4426920" cy="498852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504000" y="302760"/>
            <a:ext cx="9072360" cy="644976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51" name="PlaceHolder 2"/>
          <p:cNvSpPr>
            <a:spLocks noGrp="1"/>
          </p:cNvSpPr>
          <p:nvPr>
            <p:ph type="body"/>
          </p:nvPr>
        </p:nvSpPr>
        <p:spPr>
          <a:xfrm>
            <a:off x="504000" y="1764000"/>
            <a:ext cx="4426920" cy="2379240"/>
          </a:xfrm>
          <a:prstGeom prst="rect">
            <a:avLst/>
          </a:prstGeom>
        </p:spPr>
        <p:txBody>
          <a:bodyPr bIns="0" lIns="0" rIns="0" tIns="0" wrap="none"/>
          <a:p>
            <a:endParaRPr/>
          </a:p>
        </p:txBody>
      </p:sp>
      <p:sp>
        <p:nvSpPr>
          <p:cNvPr id="52" name="PlaceHolder 3"/>
          <p:cNvSpPr>
            <a:spLocks noGrp="1"/>
          </p:cNvSpPr>
          <p:nvPr>
            <p:ph type="body"/>
          </p:nvPr>
        </p:nvSpPr>
        <p:spPr>
          <a:xfrm>
            <a:off x="504000" y="4369320"/>
            <a:ext cx="4426920" cy="2379240"/>
          </a:xfrm>
          <a:prstGeom prst="rect">
            <a:avLst/>
          </a:prstGeom>
        </p:spPr>
        <p:txBody>
          <a:bodyPr bIns="0" lIns="0" rIns="0" tIns="0" wrap="none"/>
          <a:p>
            <a:endParaRPr/>
          </a:p>
        </p:txBody>
      </p:sp>
      <p:sp>
        <p:nvSpPr>
          <p:cNvPr id="53" name="PlaceHolder 4"/>
          <p:cNvSpPr>
            <a:spLocks noGrp="1"/>
          </p:cNvSpPr>
          <p:nvPr>
            <p:ph type="body"/>
          </p:nvPr>
        </p:nvSpPr>
        <p:spPr>
          <a:xfrm>
            <a:off x="5152320" y="1764000"/>
            <a:ext cx="4426920" cy="498852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3" name="PlaceHolder 2"/>
          <p:cNvSpPr>
            <a:spLocks noGrp="1"/>
          </p:cNvSpPr>
          <p:nvPr>
            <p:ph type="subTitle"/>
          </p:nvPr>
        </p:nvSpPr>
        <p:spPr>
          <a:xfrm>
            <a:off x="504000" y="1764000"/>
            <a:ext cx="9072360" cy="498888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55" name="PlaceHolder 2"/>
          <p:cNvSpPr>
            <a:spLocks noGrp="1"/>
          </p:cNvSpPr>
          <p:nvPr>
            <p:ph type="body"/>
          </p:nvPr>
        </p:nvSpPr>
        <p:spPr>
          <a:xfrm>
            <a:off x="504000" y="1764000"/>
            <a:ext cx="4426920" cy="4988520"/>
          </a:xfrm>
          <a:prstGeom prst="rect">
            <a:avLst/>
          </a:prstGeom>
        </p:spPr>
        <p:txBody>
          <a:bodyPr bIns="0" lIns="0" rIns="0" tIns="0" wrap="none"/>
          <a:p>
            <a:endParaRPr/>
          </a:p>
        </p:txBody>
      </p:sp>
      <p:sp>
        <p:nvSpPr>
          <p:cNvPr id="56" name="PlaceHolder 3"/>
          <p:cNvSpPr>
            <a:spLocks noGrp="1"/>
          </p:cNvSpPr>
          <p:nvPr>
            <p:ph type="body"/>
          </p:nvPr>
        </p:nvSpPr>
        <p:spPr>
          <a:xfrm>
            <a:off x="5152320" y="1764000"/>
            <a:ext cx="4426920" cy="2379240"/>
          </a:xfrm>
          <a:prstGeom prst="rect">
            <a:avLst/>
          </a:prstGeom>
        </p:spPr>
        <p:txBody>
          <a:bodyPr bIns="0" lIns="0" rIns="0" tIns="0" wrap="none"/>
          <a:p>
            <a:endParaRPr/>
          </a:p>
        </p:txBody>
      </p:sp>
      <p:sp>
        <p:nvSpPr>
          <p:cNvPr id="57" name="PlaceHolder 4"/>
          <p:cNvSpPr>
            <a:spLocks noGrp="1"/>
          </p:cNvSpPr>
          <p:nvPr>
            <p:ph type="body"/>
          </p:nvPr>
        </p:nvSpPr>
        <p:spPr>
          <a:xfrm>
            <a:off x="5152320" y="4369320"/>
            <a:ext cx="4426920" cy="237924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59" name="PlaceHolder 2"/>
          <p:cNvSpPr>
            <a:spLocks noGrp="1"/>
          </p:cNvSpPr>
          <p:nvPr>
            <p:ph type="body"/>
          </p:nvPr>
        </p:nvSpPr>
        <p:spPr>
          <a:xfrm>
            <a:off x="504000" y="1764000"/>
            <a:ext cx="4426920" cy="2379240"/>
          </a:xfrm>
          <a:prstGeom prst="rect">
            <a:avLst/>
          </a:prstGeom>
        </p:spPr>
        <p:txBody>
          <a:bodyPr bIns="0" lIns="0" rIns="0" tIns="0" wrap="none"/>
          <a:p>
            <a:endParaRPr/>
          </a:p>
        </p:txBody>
      </p:sp>
      <p:sp>
        <p:nvSpPr>
          <p:cNvPr id="60" name="PlaceHolder 3"/>
          <p:cNvSpPr>
            <a:spLocks noGrp="1"/>
          </p:cNvSpPr>
          <p:nvPr>
            <p:ph type="body"/>
          </p:nvPr>
        </p:nvSpPr>
        <p:spPr>
          <a:xfrm>
            <a:off x="5152320" y="1764000"/>
            <a:ext cx="4426920" cy="2379240"/>
          </a:xfrm>
          <a:prstGeom prst="rect">
            <a:avLst/>
          </a:prstGeom>
        </p:spPr>
        <p:txBody>
          <a:bodyPr bIns="0" lIns="0" rIns="0" tIns="0" wrap="none"/>
          <a:p>
            <a:endParaRPr/>
          </a:p>
        </p:txBody>
      </p:sp>
      <p:sp>
        <p:nvSpPr>
          <p:cNvPr id="61" name="PlaceHolder 4"/>
          <p:cNvSpPr>
            <a:spLocks noGrp="1"/>
          </p:cNvSpPr>
          <p:nvPr>
            <p:ph type="body"/>
          </p:nvPr>
        </p:nvSpPr>
        <p:spPr>
          <a:xfrm>
            <a:off x="504000" y="4369320"/>
            <a:ext cx="9071640" cy="237924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63" name="PlaceHolder 2"/>
          <p:cNvSpPr>
            <a:spLocks noGrp="1"/>
          </p:cNvSpPr>
          <p:nvPr>
            <p:ph type="body"/>
          </p:nvPr>
        </p:nvSpPr>
        <p:spPr>
          <a:xfrm>
            <a:off x="504000" y="1764000"/>
            <a:ext cx="9072360" cy="2379240"/>
          </a:xfrm>
          <a:prstGeom prst="rect">
            <a:avLst/>
          </a:prstGeom>
        </p:spPr>
        <p:txBody>
          <a:bodyPr bIns="0" lIns="0" rIns="0" tIns="0" wrap="none"/>
          <a:p>
            <a:endParaRPr/>
          </a:p>
        </p:txBody>
      </p:sp>
      <p:sp>
        <p:nvSpPr>
          <p:cNvPr id="64" name="PlaceHolder 3"/>
          <p:cNvSpPr>
            <a:spLocks noGrp="1"/>
          </p:cNvSpPr>
          <p:nvPr>
            <p:ph type="body"/>
          </p:nvPr>
        </p:nvSpPr>
        <p:spPr>
          <a:xfrm>
            <a:off x="504000" y="4369320"/>
            <a:ext cx="9072360" cy="237924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66" name="PlaceHolder 2"/>
          <p:cNvSpPr>
            <a:spLocks noGrp="1"/>
          </p:cNvSpPr>
          <p:nvPr>
            <p:ph type="body"/>
          </p:nvPr>
        </p:nvSpPr>
        <p:spPr>
          <a:xfrm>
            <a:off x="504000" y="1764000"/>
            <a:ext cx="4426920" cy="2379240"/>
          </a:xfrm>
          <a:prstGeom prst="rect">
            <a:avLst/>
          </a:prstGeom>
        </p:spPr>
        <p:txBody>
          <a:bodyPr bIns="0" lIns="0" rIns="0" tIns="0" wrap="none"/>
          <a:p>
            <a:endParaRPr/>
          </a:p>
        </p:txBody>
      </p:sp>
      <p:sp>
        <p:nvSpPr>
          <p:cNvPr id="67" name="PlaceHolder 3"/>
          <p:cNvSpPr>
            <a:spLocks noGrp="1"/>
          </p:cNvSpPr>
          <p:nvPr>
            <p:ph type="body"/>
          </p:nvPr>
        </p:nvSpPr>
        <p:spPr>
          <a:xfrm>
            <a:off x="5152320" y="1764000"/>
            <a:ext cx="4426920" cy="2379240"/>
          </a:xfrm>
          <a:prstGeom prst="rect">
            <a:avLst/>
          </a:prstGeom>
        </p:spPr>
        <p:txBody>
          <a:bodyPr bIns="0" lIns="0" rIns="0" tIns="0" wrap="none"/>
          <a:p>
            <a:endParaRPr/>
          </a:p>
        </p:txBody>
      </p:sp>
      <p:sp>
        <p:nvSpPr>
          <p:cNvPr id="68" name="PlaceHolder 4"/>
          <p:cNvSpPr>
            <a:spLocks noGrp="1"/>
          </p:cNvSpPr>
          <p:nvPr>
            <p:ph type="body"/>
          </p:nvPr>
        </p:nvSpPr>
        <p:spPr>
          <a:xfrm>
            <a:off x="5152320" y="4369320"/>
            <a:ext cx="4426920" cy="2379240"/>
          </a:xfrm>
          <a:prstGeom prst="rect">
            <a:avLst/>
          </a:prstGeom>
        </p:spPr>
        <p:txBody>
          <a:bodyPr bIns="0" lIns="0" rIns="0" tIns="0" wrap="none"/>
          <a:p>
            <a:endParaRPr/>
          </a:p>
        </p:txBody>
      </p:sp>
      <p:sp>
        <p:nvSpPr>
          <p:cNvPr id="69" name="PlaceHolder 5"/>
          <p:cNvSpPr>
            <a:spLocks noGrp="1"/>
          </p:cNvSpPr>
          <p:nvPr>
            <p:ph type="body"/>
          </p:nvPr>
        </p:nvSpPr>
        <p:spPr>
          <a:xfrm>
            <a:off x="504000" y="4369320"/>
            <a:ext cx="4426920" cy="237924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71" name="PlaceHolder 2"/>
          <p:cNvSpPr>
            <a:spLocks noGrp="1"/>
          </p:cNvSpPr>
          <p:nvPr>
            <p:ph type="body"/>
          </p:nvPr>
        </p:nvSpPr>
        <p:spPr>
          <a:xfrm>
            <a:off x="504000" y="1764000"/>
            <a:ext cx="4426920" cy="2379240"/>
          </a:xfrm>
          <a:prstGeom prst="rect">
            <a:avLst/>
          </a:prstGeom>
        </p:spPr>
        <p:txBody>
          <a:bodyPr bIns="0" lIns="0" rIns="0" tIns="0" wrap="none"/>
          <a:p>
            <a:endParaRPr/>
          </a:p>
        </p:txBody>
      </p:sp>
      <p:sp>
        <p:nvSpPr>
          <p:cNvPr id="72" name="PlaceHolder 3"/>
          <p:cNvSpPr>
            <a:spLocks noGrp="1"/>
          </p:cNvSpPr>
          <p:nvPr>
            <p:ph type="body"/>
          </p:nvPr>
        </p:nvSpPr>
        <p:spPr>
          <a:xfrm>
            <a:off x="5152320" y="1764000"/>
            <a:ext cx="4426920" cy="2379240"/>
          </a:xfrm>
          <a:prstGeom prst="rect">
            <a:avLst/>
          </a:prstGeom>
        </p:spPr>
        <p:txBody>
          <a:bodyPr bIns="0" lIns="0" rIns="0" tIns="0" wrap="none"/>
          <a:p>
            <a:endParaRPr/>
          </a:p>
        </p:txBody>
      </p:sp>
      <p:pic>
        <p:nvPicPr>
          <p:cNvPr descr="" id="73" name=""/>
          <p:cNvPicPr/>
          <p:nvPr/>
        </p:nvPicPr>
        <p:blipFill>
          <a:blip r:embed="rId2"/>
          <a:stretch>
            <a:fillRect/>
          </a:stretch>
        </p:blipFill>
        <p:spPr>
          <a:xfrm>
            <a:off x="5874480" y="4368960"/>
            <a:ext cx="2981880" cy="2379240"/>
          </a:xfrm>
          <a:prstGeom prst="rect">
            <a:avLst/>
          </a:prstGeom>
          <a:ln>
            <a:noFill/>
          </a:ln>
        </p:spPr>
      </p:pic>
      <p:pic>
        <p:nvPicPr>
          <p:cNvPr descr="" id="74" name=""/>
          <p:cNvPicPr/>
          <p:nvPr/>
        </p:nvPicPr>
        <p:blipFill>
          <a:blip r:embed="rId3"/>
          <a:stretch>
            <a:fillRect/>
          </a:stretch>
        </p:blipFill>
        <p:spPr>
          <a:xfrm>
            <a:off x="1226160" y="4368960"/>
            <a:ext cx="2981880" cy="2379240"/>
          </a:xfrm>
          <a:prstGeom prst="rect">
            <a:avLst/>
          </a:prstGeom>
          <a:ln>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5" name="PlaceHolder 2"/>
          <p:cNvSpPr>
            <a:spLocks noGrp="1"/>
          </p:cNvSpPr>
          <p:nvPr>
            <p:ph type="body"/>
          </p:nvPr>
        </p:nvSpPr>
        <p:spPr>
          <a:xfrm>
            <a:off x="504000" y="1764000"/>
            <a:ext cx="9072360" cy="498852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7" name="PlaceHolder 2"/>
          <p:cNvSpPr>
            <a:spLocks noGrp="1"/>
          </p:cNvSpPr>
          <p:nvPr>
            <p:ph type="body"/>
          </p:nvPr>
        </p:nvSpPr>
        <p:spPr>
          <a:xfrm>
            <a:off x="504000" y="1764000"/>
            <a:ext cx="4426920" cy="4988520"/>
          </a:xfrm>
          <a:prstGeom prst="rect">
            <a:avLst/>
          </a:prstGeom>
        </p:spPr>
        <p:txBody>
          <a:bodyPr bIns="0" lIns="0" rIns="0" tIns="0" wrap="none"/>
          <a:p>
            <a:endParaRPr/>
          </a:p>
        </p:txBody>
      </p:sp>
      <p:sp>
        <p:nvSpPr>
          <p:cNvPr id="8" name="PlaceHolder 3"/>
          <p:cNvSpPr>
            <a:spLocks noGrp="1"/>
          </p:cNvSpPr>
          <p:nvPr>
            <p:ph type="body"/>
          </p:nvPr>
        </p:nvSpPr>
        <p:spPr>
          <a:xfrm>
            <a:off x="5152320" y="1764000"/>
            <a:ext cx="4426920" cy="498852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2760"/>
            <a:ext cx="9072360" cy="644976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12" name="PlaceHolder 2"/>
          <p:cNvSpPr>
            <a:spLocks noGrp="1"/>
          </p:cNvSpPr>
          <p:nvPr>
            <p:ph type="body"/>
          </p:nvPr>
        </p:nvSpPr>
        <p:spPr>
          <a:xfrm>
            <a:off x="504000" y="1764000"/>
            <a:ext cx="4426920" cy="2379240"/>
          </a:xfrm>
          <a:prstGeom prst="rect">
            <a:avLst/>
          </a:prstGeom>
        </p:spPr>
        <p:txBody>
          <a:bodyPr bIns="0" lIns="0" rIns="0" tIns="0" wrap="none"/>
          <a:p>
            <a:endParaRPr/>
          </a:p>
        </p:txBody>
      </p:sp>
      <p:sp>
        <p:nvSpPr>
          <p:cNvPr id="13" name="PlaceHolder 3"/>
          <p:cNvSpPr>
            <a:spLocks noGrp="1"/>
          </p:cNvSpPr>
          <p:nvPr>
            <p:ph type="body"/>
          </p:nvPr>
        </p:nvSpPr>
        <p:spPr>
          <a:xfrm>
            <a:off x="504000" y="4369320"/>
            <a:ext cx="4426920" cy="2379240"/>
          </a:xfrm>
          <a:prstGeom prst="rect">
            <a:avLst/>
          </a:prstGeom>
        </p:spPr>
        <p:txBody>
          <a:bodyPr bIns="0" lIns="0" rIns="0" tIns="0" wrap="none"/>
          <a:p>
            <a:endParaRPr/>
          </a:p>
        </p:txBody>
      </p:sp>
      <p:sp>
        <p:nvSpPr>
          <p:cNvPr id="14" name="PlaceHolder 4"/>
          <p:cNvSpPr>
            <a:spLocks noGrp="1"/>
          </p:cNvSpPr>
          <p:nvPr>
            <p:ph type="body"/>
          </p:nvPr>
        </p:nvSpPr>
        <p:spPr>
          <a:xfrm>
            <a:off x="5152320" y="1764000"/>
            <a:ext cx="4426920" cy="498852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16" name="PlaceHolder 2"/>
          <p:cNvSpPr>
            <a:spLocks noGrp="1"/>
          </p:cNvSpPr>
          <p:nvPr>
            <p:ph type="body"/>
          </p:nvPr>
        </p:nvSpPr>
        <p:spPr>
          <a:xfrm>
            <a:off x="504000" y="1764000"/>
            <a:ext cx="4426920" cy="4988520"/>
          </a:xfrm>
          <a:prstGeom prst="rect">
            <a:avLst/>
          </a:prstGeom>
        </p:spPr>
        <p:txBody>
          <a:bodyPr bIns="0" lIns="0" rIns="0" tIns="0" wrap="none"/>
          <a:p>
            <a:endParaRPr/>
          </a:p>
        </p:txBody>
      </p:sp>
      <p:sp>
        <p:nvSpPr>
          <p:cNvPr id="17" name="PlaceHolder 3"/>
          <p:cNvSpPr>
            <a:spLocks noGrp="1"/>
          </p:cNvSpPr>
          <p:nvPr>
            <p:ph type="body"/>
          </p:nvPr>
        </p:nvSpPr>
        <p:spPr>
          <a:xfrm>
            <a:off x="5152320" y="1764000"/>
            <a:ext cx="4426920" cy="2379240"/>
          </a:xfrm>
          <a:prstGeom prst="rect">
            <a:avLst/>
          </a:prstGeom>
        </p:spPr>
        <p:txBody>
          <a:bodyPr bIns="0" lIns="0" rIns="0" tIns="0" wrap="none"/>
          <a:p>
            <a:endParaRPr/>
          </a:p>
        </p:txBody>
      </p:sp>
      <p:sp>
        <p:nvSpPr>
          <p:cNvPr id="18" name="PlaceHolder 4"/>
          <p:cNvSpPr>
            <a:spLocks noGrp="1"/>
          </p:cNvSpPr>
          <p:nvPr>
            <p:ph type="body"/>
          </p:nvPr>
        </p:nvSpPr>
        <p:spPr>
          <a:xfrm>
            <a:off x="5152320" y="4369320"/>
            <a:ext cx="4426920" cy="237924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2760"/>
            <a:ext cx="9072360" cy="1260000"/>
          </a:xfrm>
          <a:prstGeom prst="rect">
            <a:avLst/>
          </a:prstGeom>
        </p:spPr>
        <p:txBody>
          <a:bodyPr anchor="ctr" bIns="0" lIns="0" rIns="0" tIns="0" wrap="none"/>
          <a:p>
            <a:endParaRPr/>
          </a:p>
        </p:txBody>
      </p:sp>
      <p:sp>
        <p:nvSpPr>
          <p:cNvPr id="20" name="PlaceHolder 2"/>
          <p:cNvSpPr>
            <a:spLocks noGrp="1"/>
          </p:cNvSpPr>
          <p:nvPr>
            <p:ph type="body"/>
          </p:nvPr>
        </p:nvSpPr>
        <p:spPr>
          <a:xfrm>
            <a:off x="504000" y="1764000"/>
            <a:ext cx="4426920" cy="2379240"/>
          </a:xfrm>
          <a:prstGeom prst="rect">
            <a:avLst/>
          </a:prstGeom>
        </p:spPr>
        <p:txBody>
          <a:bodyPr bIns="0" lIns="0" rIns="0" tIns="0" wrap="none"/>
          <a:p>
            <a:endParaRPr/>
          </a:p>
        </p:txBody>
      </p:sp>
      <p:sp>
        <p:nvSpPr>
          <p:cNvPr id="21" name="PlaceHolder 3"/>
          <p:cNvSpPr>
            <a:spLocks noGrp="1"/>
          </p:cNvSpPr>
          <p:nvPr>
            <p:ph type="body"/>
          </p:nvPr>
        </p:nvSpPr>
        <p:spPr>
          <a:xfrm>
            <a:off x="5152320" y="1764000"/>
            <a:ext cx="4426920" cy="2379240"/>
          </a:xfrm>
          <a:prstGeom prst="rect">
            <a:avLst/>
          </a:prstGeom>
        </p:spPr>
        <p:txBody>
          <a:bodyPr bIns="0" lIns="0" rIns="0" tIns="0" wrap="none"/>
          <a:p>
            <a:endParaRPr/>
          </a:p>
        </p:txBody>
      </p:sp>
      <p:sp>
        <p:nvSpPr>
          <p:cNvPr id="22" name="PlaceHolder 4"/>
          <p:cNvSpPr>
            <a:spLocks noGrp="1"/>
          </p:cNvSpPr>
          <p:nvPr>
            <p:ph type="body"/>
          </p:nvPr>
        </p:nvSpPr>
        <p:spPr>
          <a:xfrm>
            <a:off x="504000" y="4369320"/>
            <a:ext cx="9071640" cy="237924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2920" y="301320"/>
            <a:ext cx="9023040" cy="1214280"/>
          </a:xfrm>
          <a:prstGeom prst="rect">
            <a:avLst/>
          </a:prstGeom>
        </p:spPr>
        <p:txBody>
          <a:bodyPr anchor="ctr" bIns="0" lIns="0" rIns="0" tIns="0" wrap="none"/>
          <a:p>
            <a:r>
              <a:rPr lang="fr-FR"/>
              <a:t>Cliquez pour éditer le format du texte-titre</a:t>
            </a:r>
            <a:endParaRPr/>
          </a:p>
        </p:txBody>
      </p:sp>
      <p:sp>
        <p:nvSpPr>
          <p:cNvPr id="1" name="PlaceHolder 2"/>
          <p:cNvSpPr>
            <a:spLocks noGrp="1"/>
          </p:cNvSpPr>
          <p:nvPr>
            <p:ph type="body"/>
          </p:nvPr>
        </p:nvSpPr>
        <p:spPr>
          <a:xfrm>
            <a:off x="504000" y="1768680"/>
            <a:ext cx="9072000" cy="4384080"/>
          </a:xfrm>
          <a:prstGeom prst="rect">
            <a:avLst/>
          </a:prstGeom>
        </p:spPr>
        <p:txBody>
          <a:bodyPr bIns="0" lIns="0" rIns="0" tIns="0" wrap="none"/>
          <a:p>
            <a:pPr>
              <a:buSzPct val="25000"/>
              <a:buFont typeface="StarSymbol"/>
              <a:buChar char=""/>
            </a:pPr>
            <a:r>
              <a:rPr lang="fr-FR"/>
              <a:t>Cliquez pour éditer le format du plan de texte</a:t>
            </a:r>
            <a:endParaRPr/>
          </a:p>
          <a:p>
            <a:pPr lvl="1">
              <a:buSzPct val="25000"/>
              <a:buFont typeface="StarSymbol"/>
              <a:buChar char=""/>
            </a:pPr>
            <a:r>
              <a:rPr lang="fr-FR"/>
              <a:t>Second niveau de plan</a:t>
            </a:r>
            <a:endParaRPr/>
          </a:p>
          <a:p>
            <a:pPr lvl="2">
              <a:buSzPct val="25000"/>
              <a:buFont typeface="StarSymbol"/>
              <a:buChar char=""/>
            </a:pPr>
            <a:r>
              <a:rPr lang="fr-FR"/>
              <a:t>Troisième niveau de plan</a:t>
            </a:r>
            <a:endParaRPr/>
          </a:p>
          <a:p>
            <a:pPr lvl="3">
              <a:buSzPct val="25000"/>
              <a:buFont typeface="StarSymbol"/>
              <a:buChar char=""/>
            </a:pPr>
            <a:r>
              <a:rPr lang="fr-FR"/>
              <a:t>Quatrième niveau de plan</a:t>
            </a:r>
            <a:endParaRPr/>
          </a:p>
          <a:p>
            <a:pPr lvl="4">
              <a:buSzPct val="25000"/>
              <a:buFont typeface="StarSymbol"/>
              <a:buChar char=""/>
            </a:pPr>
            <a:r>
              <a:rPr lang="fr-FR"/>
              <a:t>Cinquième niveau de plan</a:t>
            </a:r>
            <a:endParaRPr/>
          </a:p>
          <a:p>
            <a:pPr lvl="5">
              <a:buSzPct val="25000"/>
              <a:buFont typeface="StarSymbol"/>
              <a:buChar char=""/>
            </a:pPr>
            <a:r>
              <a:rPr lang="fr-FR"/>
              <a:t>Sixième niveau de plan</a:t>
            </a:r>
            <a:endParaRPr/>
          </a:p>
          <a:p>
            <a:pPr lvl="6">
              <a:buSzPct val="25000"/>
              <a:buFont typeface="StarSymbol"/>
              <a:buChar char=""/>
            </a:pPr>
            <a:r>
              <a:rPr lang="fr-FR"/>
              <a:t>Septième niveau de plan</a:t>
            </a:r>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2760"/>
            <a:ext cx="9072360" cy="1259640"/>
          </a:xfrm>
          <a:prstGeom prst="rect">
            <a:avLst/>
          </a:prstGeom>
        </p:spPr>
        <p:txBody>
          <a:bodyPr anchor="ctr" bIns="50400" lIns="100800" rIns="100800" tIns="50400"/>
          <a:p>
            <a:pPr algn="ctr">
              <a:lnSpc>
                <a:spcPct val="100000"/>
              </a:lnSpc>
            </a:pPr>
            <a:r>
              <a:rPr lang="fr-FR" sz="4900">
                <a:solidFill>
                  <a:srgbClr val="000000"/>
                </a:solidFill>
                <a:latin typeface="Calibri"/>
              </a:rPr>
              <a:t>Cliquez pour éditer le format du texte-titreCliquez pour modifier le style du titre</a:t>
            </a:r>
            <a:endParaRPr/>
          </a:p>
        </p:txBody>
      </p:sp>
      <p:sp>
        <p:nvSpPr>
          <p:cNvPr id="37" name="PlaceHolder 2"/>
          <p:cNvSpPr>
            <a:spLocks noGrp="1"/>
          </p:cNvSpPr>
          <p:nvPr>
            <p:ph type="body"/>
          </p:nvPr>
        </p:nvSpPr>
        <p:spPr>
          <a:xfrm>
            <a:off x="504000" y="1764000"/>
            <a:ext cx="9072360" cy="4988520"/>
          </a:xfrm>
          <a:prstGeom prst="rect">
            <a:avLst/>
          </a:prstGeom>
        </p:spPr>
        <p:txBody>
          <a:bodyPr bIns="50400" lIns="100800" rIns="100800" tIns="50400"/>
          <a:p>
            <a:pPr>
              <a:buSzPct val="25000"/>
              <a:buFont typeface="StarSymbol"/>
              <a:buChar char=""/>
            </a:pPr>
            <a:r>
              <a:rPr lang="fr-FR" sz="3500">
                <a:solidFill>
                  <a:srgbClr val="000000"/>
                </a:solidFill>
                <a:latin typeface="Calibri"/>
              </a:rPr>
              <a:t>Cliquez pour éditer le format du plan de texte</a:t>
            </a:r>
            <a:endParaRPr/>
          </a:p>
          <a:p>
            <a:pPr lvl="1">
              <a:buSzPct val="25000"/>
              <a:buFont typeface="StarSymbol"/>
              <a:buChar char=""/>
            </a:pPr>
            <a:r>
              <a:rPr lang="fr-FR" sz="3500">
                <a:solidFill>
                  <a:srgbClr val="000000"/>
                </a:solidFill>
                <a:latin typeface="Calibri"/>
              </a:rPr>
              <a:t>Second niveau de plan</a:t>
            </a:r>
            <a:endParaRPr/>
          </a:p>
          <a:p>
            <a:pPr lvl="2">
              <a:buSzPct val="25000"/>
              <a:buFont typeface="StarSymbol"/>
              <a:buChar char=""/>
            </a:pPr>
            <a:r>
              <a:rPr lang="fr-FR" sz="3500">
                <a:solidFill>
                  <a:srgbClr val="000000"/>
                </a:solidFill>
                <a:latin typeface="Calibri"/>
              </a:rPr>
              <a:t>Troisième niveau de plan</a:t>
            </a:r>
            <a:endParaRPr/>
          </a:p>
          <a:p>
            <a:pPr lvl="3">
              <a:buSzPct val="25000"/>
              <a:buFont typeface="StarSymbol"/>
              <a:buChar char=""/>
            </a:pPr>
            <a:r>
              <a:rPr lang="fr-FR" sz="3500">
                <a:solidFill>
                  <a:srgbClr val="000000"/>
                </a:solidFill>
                <a:latin typeface="Calibri"/>
              </a:rPr>
              <a:t>Quatrième niveau de plan</a:t>
            </a:r>
            <a:endParaRPr/>
          </a:p>
          <a:p>
            <a:pPr lvl="4">
              <a:buSzPct val="25000"/>
              <a:buFont typeface="StarSymbol"/>
              <a:buChar char=""/>
            </a:pPr>
            <a:r>
              <a:rPr lang="fr-FR" sz="3500">
                <a:solidFill>
                  <a:srgbClr val="000000"/>
                </a:solidFill>
                <a:latin typeface="Calibri"/>
              </a:rPr>
              <a:t>Cinquième niveau de plan</a:t>
            </a:r>
            <a:endParaRPr/>
          </a:p>
          <a:p>
            <a:pPr lvl="5">
              <a:buSzPct val="25000"/>
              <a:buFont typeface="StarSymbol"/>
              <a:buChar char=""/>
            </a:pPr>
            <a:r>
              <a:rPr lang="fr-FR" sz="3500">
                <a:solidFill>
                  <a:srgbClr val="000000"/>
                </a:solidFill>
                <a:latin typeface="Calibri"/>
              </a:rPr>
              <a:t>Sixième niveau de plan</a:t>
            </a:r>
            <a:endParaRPr/>
          </a:p>
          <a:p>
            <a:pPr>
              <a:lnSpc>
                <a:spcPct val="100000"/>
              </a:lnSpc>
              <a:buFont typeface="Arial"/>
              <a:buChar char="•"/>
            </a:pPr>
            <a:r>
              <a:rPr lang="fr-FR" sz="3500">
                <a:solidFill>
                  <a:srgbClr val="000000"/>
                </a:solidFill>
                <a:latin typeface="Calibri"/>
              </a:rPr>
              <a:t>Septième niveau de planCliquez pour modifier les styles du texte du masque</a:t>
            </a:r>
            <a:endParaRPr/>
          </a:p>
          <a:p>
            <a:pPr lvl="1">
              <a:lnSpc>
                <a:spcPct val="100000"/>
              </a:lnSpc>
              <a:buFont typeface="Arial"/>
              <a:buChar char="–"/>
            </a:pPr>
            <a:r>
              <a:rPr lang="fr-FR" sz="3100">
                <a:solidFill>
                  <a:srgbClr val="000000"/>
                </a:solidFill>
                <a:latin typeface="Calibri"/>
              </a:rPr>
              <a:t>Deuxième niveau</a:t>
            </a:r>
            <a:endParaRPr/>
          </a:p>
          <a:p>
            <a:pPr lvl="2">
              <a:lnSpc>
                <a:spcPct val="100000"/>
              </a:lnSpc>
              <a:buFont typeface="Arial"/>
              <a:buChar char="•"/>
            </a:pPr>
            <a:r>
              <a:rPr lang="fr-FR" sz="2600">
                <a:solidFill>
                  <a:srgbClr val="000000"/>
                </a:solidFill>
                <a:latin typeface="Calibri"/>
              </a:rPr>
              <a:t>Troisième niveau</a:t>
            </a:r>
            <a:endParaRPr/>
          </a:p>
          <a:p>
            <a:pPr lvl="3">
              <a:lnSpc>
                <a:spcPct val="100000"/>
              </a:lnSpc>
              <a:buFont typeface="Arial"/>
              <a:buChar char="–"/>
            </a:pPr>
            <a:r>
              <a:rPr lang="fr-FR" sz="2200">
                <a:solidFill>
                  <a:srgbClr val="000000"/>
                </a:solidFill>
                <a:latin typeface="Calibri"/>
              </a:rPr>
              <a:t>Quatrième niveau</a:t>
            </a:r>
            <a:endParaRPr/>
          </a:p>
          <a:p>
            <a:pPr lvl="4">
              <a:lnSpc>
                <a:spcPct val="100000"/>
              </a:lnSpc>
              <a:buFont typeface="Arial"/>
              <a:buChar char="»"/>
            </a:pPr>
            <a:r>
              <a:rPr lang="fr-FR" sz="2200">
                <a:solidFill>
                  <a:srgbClr val="000000"/>
                </a:solidFill>
                <a:latin typeface="Calibri"/>
              </a:rPr>
              <a:t>Cinquième niveau</a:t>
            </a:r>
            <a:endParaRPr/>
          </a:p>
        </p:txBody>
      </p:sp>
      <p:sp>
        <p:nvSpPr>
          <p:cNvPr id="38" name="PlaceHolder 3"/>
          <p:cNvSpPr>
            <a:spLocks noGrp="1"/>
          </p:cNvSpPr>
          <p:nvPr>
            <p:ph type="dt"/>
          </p:nvPr>
        </p:nvSpPr>
        <p:spPr>
          <a:xfrm>
            <a:off x="504000" y="7006680"/>
            <a:ext cx="2351880" cy="402120"/>
          </a:xfrm>
          <a:prstGeom prst="rect">
            <a:avLst/>
          </a:prstGeom>
        </p:spPr>
        <p:txBody>
          <a:bodyPr anchor="ctr" bIns="50400" lIns="100800" rIns="100800" tIns="50400"/>
          <a:p>
            <a:pPr>
              <a:lnSpc>
                <a:spcPct val="100000"/>
              </a:lnSpc>
              <a:buFont typeface="StarSymbol"/>
              <a:buChar char="l"/>
            </a:pPr>
            <a:r>
              <a:rPr lang="fr-FR" sz="1300">
                <a:solidFill>
                  <a:srgbClr val="8b8b8b"/>
                </a:solidFill>
                <a:latin typeface="Calibri"/>
              </a:rPr>
              <a:t>&lt;date/heure&gt;</a:t>
            </a:r>
            <a:endParaRPr/>
          </a:p>
        </p:txBody>
      </p:sp>
      <p:sp>
        <p:nvSpPr>
          <p:cNvPr id="39" name="PlaceHolder 4"/>
          <p:cNvSpPr>
            <a:spLocks noGrp="1"/>
          </p:cNvSpPr>
          <p:nvPr>
            <p:ph type="ftr"/>
          </p:nvPr>
        </p:nvSpPr>
        <p:spPr>
          <a:xfrm>
            <a:off x="3444120" y="7006680"/>
            <a:ext cx="3191760" cy="402120"/>
          </a:xfrm>
          <a:prstGeom prst="rect">
            <a:avLst/>
          </a:prstGeom>
        </p:spPr>
        <p:txBody>
          <a:bodyPr anchor="ctr" bIns="50400" lIns="100800" rIns="100800" tIns="50400"/>
          <a:p>
            <a:pPr>
              <a:lnSpc>
                <a:spcPct val="100000"/>
              </a:lnSpc>
              <a:buFont typeface="StarSymbol"/>
              <a:buChar char="l"/>
            </a:pPr>
            <a:r>
              <a:rPr lang="fr-FR" sz="1300">
                <a:solidFill>
                  <a:srgbClr val="8b8b8b"/>
                </a:solidFill>
                <a:latin typeface="Calibri"/>
              </a:rPr>
              <a:t>&lt;pied de page&gt;</a:t>
            </a:r>
            <a:endParaRPr/>
          </a:p>
        </p:txBody>
      </p:sp>
      <p:sp>
        <p:nvSpPr>
          <p:cNvPr id="40" name="PlaceHolder 5"/>
          <p:cNvSpPr>
            <a:spLocks noGrp="1"/>
          </p:cNvSpPr>
          <p:nvPr>
            <p:ph type="sldNum"/>
          </p:nvPr>
        </p:nvSpPr>
        <p:spPr>
          <a:xfrm>
            <a:off x="7224480" y="7006680"/>
            <a:ext cx="2351880" cy="402120"/>
          </a:xfrm>
          <a:prstGeom prst="rect">
            <a:avLst/>
          </a:prstGeom>
        </p:spPr>
        <p:txBody>
          <a:bodyPr anchor="ctr" bIns="50400" lIns="100800" rIns="100800" tIns="50400"/>
          <a:p>
            <a:pPr>
              <a:lnSpc>
                <a:spcPct val="100000"/>
              </a:lnSpc>
              <a:buFont typeface="StarSymbol"/>
              <a:buChar char="l"/>
            </a:pPr>
            <a:fld id="{27A0D3A8-95A4-4CFB-A1DD-E99A660A8612}" type="slidenum">
              <a:rPr lang="fr-FR" sz="1300">
                <a:solidFill>
                  <a:srgbClr val="000000"/>
                </a:solidFill>
                <a:latin typeface="Calibri"/>
              </a:rPr>
              <a:t>&lt;numéro&gt;</a:t>
            </a:fld>
            <a:endParaRPr/>
          </a:p>
        </p:txBody>
      </p:sp>
    </p:spTree>
  </p:cSld>
  <p:clrMap accent1="accent1" accent2="accent2" accent3="accent3" accent4="accent4" accent5="accent5" accent6="accent6" bg1="lt1" bg2="lt2" folHlink="folHlink" hlink="hlink" tx1="dk1" tx2="dk2"/>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1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3.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3.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3.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3.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3.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13.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3.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slideLayout" Target="../slideLayouts/slideLayout13.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slideLayout" Target="../slideLayouts/slideLayout13.xml"/><Relationship Id="rId4"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13.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13.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3.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3.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13.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13.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3.xml"/><Relationship Id="rId3"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3.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3.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13.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3.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slideLayout" Target="../slideLayouts/slideLayout13.xml"/><Relationship Id="rId3"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image" Target="../media/image69.jpeg"/><Relationship Id="rId3" Type="http://schemas.openxmlformats.org/officeDocument/2006/relationships/slideLayout" Target="../slideLayouts/slideLayout13.xml"/><Relationship Id="rId4"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71.jpeg"/><Relationship Id="rId3" Type="http://schemas.openxmlformats.org/officeDocument/2006/relationships/slideLayout" Target="../slideLayouts/slideLayout13.xml"/><Relationship Id="rId4"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jpeg"/><Relationship Id="rId3"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image" Target="../media/image75.jpeg"/><Relationship Id="rId3"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77.jpeg"/><Relationship Id="rId3" Type="http://schemas.openxmlformats.org/officeDocument/2006/relationships/slideLayout" Target="../slideLayouts/slideLayout13.xml"/><Relationship Id="rId4"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slideLayout" Target="../slideLayouts/slideLayout13.xml"/><Relationship Id="rId3"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image" Target="../media/image79.jpeg"/><Relationship Id="rId2" Type="http://schemas.openxmlformats.org/officeDocument/2006/relationships/slideLayout" Target="../slideLayouts/slideLayout13.xml"/><Relationship Id="rId3"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80.jpeg"/><Relationship Id="rId2" Type="http://schemas.openxmlformats.org/officeDocument/2006/relationships/image" Target="../media/image81.jpeg"/><Relationship Id="rId3" Type="http://schemas.openxmlformats.org/officeDocument/2006/relationships/slideLayout" Target="../slideLayouts/slideLayout13.xml"/><Relationship Id="rId4"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image" Target="../media/image83.jpeg"/><Relationship Id="rId3" Type="http://schemas.openxmlformats.org/officeDocument/2006/relationships/slideLayout" Target="../slideLayouts/slideLayout13.xml"/><Relationship Id="rId4"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Relationship Id="rId3" Type="http://schemas.openxmlformats.org/officeDocument/2006/relationships/notesSlide" Target="../notesSlides/notesSlide7.xml"/>
</Relationships>
</file>

<file path=ppt/slides/_rels/slide70.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slideLayout" Target="../slideLayouts/slideLayout13.xml"/>
</Relationships>
</file>

<file path=ppt/slides/_rels/slide71.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slideLayout" Target="../slideLayouts/slideLayout13.xml"/><Relationship Id="rId3"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image" Target="../media/image88.jpeg"/><Relationship Id="rId3"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image" Target="../media/image91.jpeg"/><Relationship Id="rId3" Type="http://schemas.openxmlformats.org/officeDocument/2006/relationships/slideLayout" Target="../slideLayouts/slideLayout13.xml"/><Relationship Id="rId4"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image" Target="../media/image93.jpeg"/><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slideLayout" Target="../slideLayouts/slideLayout13.xml"/><Relationship Id="rId6" Type="http://schemas.openxmlformats.org/officeDocument/2006/relationships/notesSlide" Target="../notesSlides/notesSlide75.xml"/>
</Relationships>
</file>

<file path=ppt/slides/_rels/slide8.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0" name="CustomShape 1"/>
          <p:cNvSpPr/>
          <p:nvPr/>
        </p:nvSpPr>
        <p:spPr>
          <a:xfrm>
            <a:off x="3528000" y="2197800"/>
            <a:ext cx="2456640" cy="374040"/>
          </a:xfrm>
          <a:prstGeom prst="rect">
            <a:avLst/>
          </a:prstGeom>
          <a:noFill/>
          <a:ln>
            <a:noFill/>
          </a:ln>
        </p:spPr>
        <p:txBody>
          <a:bodyPr anchor="ctr" bIns="45000" lIns="90000" rIns="90000" tIns="45000"/>
          <a:p>
            <a:pPr algn="ctr">
              <a:lnSpc>
                <a:spcPct val="93000"/>
              </a:lnSpc>
            </a:pPr>
            <a:r>
              <a:rPr lang="fr-FR" sz="2000">
                <a:solidFill>
                  <a:srgbClr val="000000"/>
                </a:solidFill>
                <a:latin typeface="Comic Sans MS"/>
              </a:rPr>
              <a:t>2ème Partie</a:t>
            </a:r>
            <a:endParaRPr/>
          </a:p>
        </p:txBody>
      </p:sp>
      <p:sp>
        <p:nvSpPr>
          <p:cNvPr id="81" name="CustomShape 2"/>
          <p:cNvSpPr/>
          <p:nvPr/>
        </p:nvSpPr>
        <p:spPr>
          <a:xfrm>
            <a:off x="1080000" y="2702520"/>
            <a:ext cx="8640720" cy="578160"/>
          </a:xfrm>
          <a:prstGeom prst="rect">
            <a:avLst/>
          </a:prstGeom>
          <a:noFill/>
          <a:ln>
            <a:noFill/>
          </a:ln>
        </p:spPr>
        <p:txBody>
          <a:bodyPr anchor="ctr" bIns="45000" lIns="90000" rIns="90000" tIns="45000"/>
          <a:p>
            <a:pPr algn="ctr">
              <a:lnSpc>
                <a:spcPct val="100000"/>
              </a:lnSpc>
            </a:pPr>
            <a:r>
              <a:rPr b="1" lang="fr-FR" sz="3200">
                <a:solidFill>
                  <a:srgbClr val="000000"/>
                </a:solidFill>
                <a:latin typeface="Comic Sans MS"/>
              </a:rPr>
              <a:t>Le Corbusier  et  Eugène Claudius-Petit</a:t>
            </a:r>
            <a:endParaRPr/>
          </a:p>
        </p:txBody>
      </p:sp>
      <p:sp>
        <p:nvSpPr>
          <p:cNvPr id="82" name="CustomShape 3"/>
          <p:cNvSpPr/>
          <p:nvPr/>
        </p:nvSpPr>
        <p:spPr>
          <a:xfrm>
            <a:off x="3168000" y="185040"/>
            <a:ext cx="2966760" cy="1110960"/>
          </a:xfrm>
          <a:prstGeom prst="rect">
            <a:avLst/>
          </a:prstGeom>
          <a:noFill/>
          <a:ln>
            <a:noFill/>
          </a:ln>
        </p:spPr>
        <p:txBody>
          <a:bodyPr anchor="ctr" bIns="45000" lIns="90000" rIns="90000" tIns="45000"/>
          <a:p>
            <a:pPr algn="ctr">
              <a:lnSpc>
                <a:spcPct val="93000"/>
              </a:lnSpc>
            </a:pPr>
            <a:r>
              <a:rPr b="1" lang="fr-FR" sz="3600">
                <a:solidFill>
                  <a:srgbClr val="000000"/>
                </a:solidFill>
                <a:latin typeface="Comic Sans MS"/>
              </a:rPr>
              <a:t> </a:t>
            </a:r>
            <a:r>
              <a:rPr b="1" lang="fr-FR" sz="3600">
                <a:solidFill>
                  <a:srgbClr val="000000"/>
                </a:solidFill>
                <a:latin typeface="Comic Sans MS"/>
              </a:rPr>
              <a:t>FIRMINY</a:t>
            </a:r>
            <a:endParaRPr/>
          </a:p>
          <a:p>
            <a:pPr algn="ctr">
              <a:lnSpc>
                <a:spcPct val="93000"/>
              </a:lnSpc>
            </a:pPr>
            <a:endParaRPr/>
          </a:p>
        </p:txBody>
      </p:sp>
      <p:sp>
        <p:nvSpPr>
          <p:cNvPr id="83" name="CustomShape 4"/>
          <p:cNvSpPr/>
          <p:nvPr/>
        </p:nvSpPr>
        <p:spPr>
          <a:xfrm>
            <a:off x="3600000" y="973800"/>
            <a:ext cx="2191320" cy="374040"/>
          </a:xfrm>
          <a:prstGeom prst="rect">
            <a:avLst/>
          </a:prstGeom>
          <a:noFill/>
          <a:ln>
            <a:noFill/>
          </a:ln>
        </p:spPr>
        <p:txBody>
          <a:bodyPr anchor="ctr" bIns="45000" lIns="90000" rIns="90000" tIns="45000"/>
          <a:p>
            <a:pPr algn="ctr">
              <a:lnSpc>
                <a:spcPct val="93000"/>
              </a:lnSpc>
            </a:pPr>
            <a:r>
              <a:rPr lang="fr-FR" sz="2000">
                <a:solidFill>
                  <a:srgbClr val="000000"/>
                </a:solidFill>
                <a:latin typeface="Comic Sans MS"/>
              </a:rPr>
              <a:t>1ère Partie</a:t>
            </a:r>
            <a:endParaRPr/>
          </a:p>
        </p:txBody>
      </p:sp>
      <p:sp>
        <p:nvSpPr>
          <p:cNvPr id="84" name="CustomShape 5"/>
          <p:cNvSpPr/>
          <p:nvPr/>
        </p:nvSpPr>
        <p:spPr>
          <a:xfrm>
            <a:off x="1042560" y="1406520"/>
            <a:ext cx="7858800" cy="578160"/>
          </a:xfrm>
          <a:prstGeom prst="rect">
            <a:avLst/>
          </a:prstGeom>
          <a:noFill/>
          <a:ln>
            <a:noFill/>
          </a:ln>
        </p:spPr>
        <p:txBody>
          <a:bodyPr anchor="ctr" bIns="45000" lIns="90000" rIns="90000" tIns="45000" wrap="none"/>
          <a:p>
            <a:pPr algn="ctr">
              <a:lnSpc>
                <a:spcPct val="100000"/>
              </a:lnSpc>
            </a:pPr>
            <a:r>
              <a:rPr b="1" lang="fr-FR" sz="2400">
                <a:solidFill>
                  <a:srgbClr val="000000"/>
                </a:solidFill>
                <a:latin typeface="Comic Sans MS"/>
              </a:rPr>
              <a:t> </a:t>
            </a:r>
            <a:r>
              <a:rPr b="1" lang="fr-FR" sz="3200">
                <a:solidFill>
                  <a:srgbClr val="000000"/>
                </a:solidFill>
                <a:latin typeface="Comic Sans MS"/>
              </a:rPr>
              <a:t>De  la  poussière NOIRE à la Lumière</a:t>
            </a:r>
            <a:endParaRPr/>
          </a:p>
        </p:txBody>
      </p:sp>
      <p:pic>
        <p:nvPicPr>
          <p:cNvPr descr="" id="85" name="Image 10"/>
          <p:cNvPicPr/>
          <p:nvPr/>
        </p:nvPicPr>
        <p:blipFill>
          <a:blip r:embed="rId1"/>
          <a:stretch>
            <a:fillRect/>
          </a:stretch>
        </p:blipFill>
        <p:spPr>
          <a:xfrm>
            <a:off x="6624360" y="3275640"/>
            <a:ext cx="3238200" cy="4063680"/>
          </a:xfrm>
          <a:prstGeom prst="rect">
            <a:avLst/>
          </a:prstGeom>
          <a:ln>
            <a:noFill/>
          </a:ln>
        </p:spPr>
      </p:pic>
      <p:sp>
        <p:nvSpPr>
          <p:cNvPr id="86" name="CustomShape 6"/>
          <p:cNvSpPr/>
          <p:nvPr/>
        </p:nvSpPr>
        <p:spPr>
          <a:xfrm>
            <a:off x="2880000" y="3491640"/>
            <a:ext cx="4100400" cy="516960"/>
          </a:xfrm>
          <a:prstGeom prst="rect">
            <a:avLst/>
          </a:prstGeom>
          <a:noFill/>
          <a:ln>
            <a:noFill/>
          </a:ln>
        </p:spPr>
        <p:txBody>
          <a:bodyPr bIns="45000" lIns="90000" rIns="90000" tIns="45000"/>
          <a:p>
            <a:pPr algn="ctr">
              <a:lnSpc>
                <a:spcPct val="100000"/>
              </a:lnSpc>
            </a:pPr>
            <a:r>
              <a:rPr b="1" lang="fr-FR" sz="2800">
                <a:solidFill>
                  <a:srgbClr val="000000"/>
                </a:solidFill>
                <a:latin typeface="Comic Sans MS"/>
              </a:rPr>
              <a:t>Une histoire d'amitié</a:t>
            </a:r>
            <a:endParaRPr/>
          </a:p>
        </p:txBody>
      </p:sp>
      <p:pic>
        <p:nvPicPr>
          <p:cNvPr descr="" id="87" name="Image 12"/>
          <p:cNvPicPr/>
          <p:nvPr/>
        </p:nvPicPr>
        <p:blipFill>
          <a:blip r:embed="rId2"/>
          <a:stretch>
            <a:fillRect/>
          </a:stretch>
        </p:blipFill>
        <p:spPr>
          <a:xfrm>
            <a:off x="215640" y="3491640"/>
            <a:ext cx="2813760" cy="3751560"/>
          </a:xfrm>
          <a:prstGeom prst="rect">
            <a:avLst/>
          </a:prstGeom>
          <a:ln>
            <a:noFill/>
          </a:ln>
        </p:spPr>
      </p:pic>
    </p:spTree>
  </p:cSld>
  <p:timing>
    <p:tnLst>
      <p:par>
        <p:cTn dur="indefinite" id="1" nodeType="tmRoot" restart="never">
          <p:childTnLst>
            <p:seq>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82">
                                            <p:txEl>
                                              <p:pRg end="9" st="0"/>
                                            </p:txEl>
                                          </p:spTgt>
                                        </p:tgtEl>
                                        <p:attrNameLst>
                                          <p:attrName>style.visibility</p:attrName>
                                        </p:attrNameLst>
                                      </p:cBhvr>
                                      <p:to>
                                        <p:strVal val="visible"/>
                                      </p:to>
                                    </p:set>
                                    <p:animEffect filter="wipe(left)" transition="in">
                                      <p:cBhvr additive="repl">
                                        <p:cTn dur="2000" id="7"/>
                                        <p:tgtEl>
                                          <p:spTgt spid="82">
                                            <p:txEl>
                                              <p:pRg end="9" st="0"/>
                                            </p:txEl>
                                          </p:spTgt>
                                        </p:tgtEl>
                                      </p:cBhvr>
                                    </p:animEffect>
                                  </p:childTnLst>
                                </p:cTn>
                              </p:par>
                            </p:childTnLst>
                          </p:cTn>
                        </p:par>
                        <p:par>
                          <p:cTn fill="hold" id="8">
                            <p:stCondLst>
                              <p:cond delay="2000"/>
                            </p:stCondLst>
                            <p:childTnLst>
                              <p:par>
                                <p:cTn fill="hold" id="9" nodeType="afterEffect" presetClass="entr" presetID="22" presetSubtype="8">
                                  <p:stCondLst>
                                    <p:cond delay="0"/>
                                  </p:stCondLst>
                                  <p:childTnLst>
                                    <p:set>
                                      <p:cBhvr>
                                        <p:cTn dur="1" fill="hold" id="10">
                                          <p:stCondLst>
                                            <p:cond delay="0"/>
                                          </p:stCondLst>
                                        </p:cTn>
                                        <p:tgtEl>
                                          <p:spTgt spid="83">
                                            <p:txEl>
                                              <p:pRg end="12" st="0"/>
                                            </p:txEl>
                                          </p:spTgt>
                                        </p:tgtEl>
                                        <p:attrNameLst>
                                          <p:attrName>style.visibility</p:attrName>
                                        </p:attrNameLst>
                                      </p:cBhvr>
                                      <p:to>
                                        <p:strVal val="visible"/>
                                      </p:to>
                                    </p:set>
                                    <p:animEffect filter="wipe(left)" transition="in">
                                      <p:cBhvr additive="repl">
                                        <p:cTn dur="2000" id="11"/>
                                        <p:tgtEl>
                                          <p:spTgt spid="83">
                                            <p:txEl>
                                              <p:pRg end="12" st="0"/>
                                            </p:txEl>
                                          </p:spTgt>
                                        </p:tgtEl>
                                      </p:cBhvr>
                                    </p:animEffect>
                                  </p:childTnLst>
                                </p:cTn>
                              </p:par>
                            </p:childTnLst>
                          </p:cTn>
                        </p:par>
                        <p:par>
                          <p:cTn fill="hold" id="12">
                            <p:stCondLst>
                              <p:cond delay="4000"/>
                            </p:stCondLst>
                            <p:childTnLst>
                              <p:par>
                                <p:cTn fill="hold" id="13" nodeType="afterEffect" presetClass="entr" presetID="22" presetSubtype="8">
                                  <p:stCondLst>
                                    <p:cond delay="0"/>
                                  </p:stCondLst>
                                  <p:childTnLst>
                                    <p:set>
                                      <p:cBhvr>
                                        <p:cTn dur="1" fill="hold" id="14">
                                          <p:stCondLst>
                                            <p:cond delay="0"/>
                                          </p:stCondLst>
                                        </p:cTn>
                                        <p:tgtEl>
                                          <p:spTgt spid="84">
                                            <p:txEl>
                                              <p:pRg end="38" st="0"/>
                                            </p:txEl>
                                          </p:spTgt>
                                        </p:tgtEl>
                                        <p:attrNameLst>
                                          <p:attrName>style.visibility</p:attrName>
                                        </p:attrNameLst>
                                      </p:cBhvr>
                                      <p:to>
                                        <p:strVal val="visible"/>
                                      </p:to>
                                    </p:set>
                                    <p:animEffect filter="wipe(left)" transition="in">
                                      <p:cBhvr additive="repl">
                                        <p:cTn dur="2000" id="15"/>
                                        <p:tgtEl>
                                          <p:spTgt spid="84">
                                            <p:txEl>
                                              <p:pRg end="38" st="0"/>
                                            </p:txEl>
                                          </p:spTgt>
                                        </p:tgtEl>
                                      </p:cBhvr>
                                    </p:animEffect>
                                  </p:childTnLst>
                                </p:cTn>
                              </p:par>
                            </p:childTnLst>
                          </p:cTn>
                        </p:par>
                        <p:par>
                          <p:cTn fill="hold" id="16">
                            <p:stCondLst>
                              <p:cond delay="6000"/>
                            </p:stCondLst>
                            <p:childTnLst>
                              <p:par>
                                <p:cTn fill="hold" id="17" nodeType="afterEffect" presetClass="entr" presetID="22" presetSubtype="8">
                                  <p:stCondLst>
                                    <p:cond delay="0"/>
                                  </p:stCondLst>
                                  <p:childTnLst>
                                    <p:set>
                                      <p:cBhvr>
                                        <p:cTn dur="1" fill="hold" id="18">
                                          <p:stCondLst>
                                            <p:cond delay="0"/>
                                          </p:stCondLst>
                                        </p:cTn>
                                        <p:tgtEl>
                                          <p:spTgt spid="80">
                                            <p:txEl>
                                              <p:pRg end="12" st="0"/>
                                            </p:txEl>
                                          </p:spTgt>
                                        </p:tgtEl>
                                        <p:attrNameLst>
                                          <p:attrName>style.visibility</p:attrName>
                                        </p:attrNameLst>
                                      </p:cBhvr>
                                      <p:to>
                                        <p:strVal val="visible"/>
                                      </p:to>
                                    </p:set>
                                    <p:animEffect filter="wipe(left)" transition="in">
                                      <p:cBhvr additive="repl">
                                        <p:cTn dur="2000" id="19"/>
                                        <p:tgtEl>
                                          <p:spTgt spid="80">
                                            <p:txEl>
                                              <p:pRg end="12" st="0"/>
                                            </p:txEl>
                                          </p:spTgt>
                                        </p:tgtEl>
                                      </p:cBhvr>
                                    </p:animEffect>
                                  </p:childTnLst>
                                </p:cTn>
                              </p:par>
                            </p:childTnLst>
                          </p:cTn>
                        </p:par>
                        <p:par>
                          <p:cTn fill="hold" id="20">
                            <p:stCondLst>
                              <p:cond delay="8000"/>
                            </p:stCondLst>
                            <p:childTnLst>
                              <p:par>
                                <p:cTn fill="hold" id="21" nodeType="afterEffect" presetClass="entr" presetID="22" presetSubtype="8">
                                  <p:stCondLst>
                                    <p:cond delay="0"/>
                                  </p:stCondLst>
                                  <p:childTnLst>
                                    <p:set>
                                      <p:cBhvr>
                                        <p:cTn dur="1" fill="hold" id="22">
                                          <p:stCondLst>
                                            <p:cond delay="0"/>
                                          </p:stCondLst>
                                        </p:cTn>
                                        <p:tgtEl>
                                          <p:spTgt spid="81">
                                            <p:txEl>
                                              <p:pRg end="40" st="0"/>
                                            </p:txEl>
                                          </p:spTgt>
                                        </p:tgtEl>
                                        <p:attrNameLst>
                                          <p:attrName>style.visibility</p:attrName>
                                        </p:attrNameLst>
                                      </p:cBhvr>
                                      <p:to>
                                        <p:strVal val="visible"/>
                                      </p:to>
                                    </p:set>
                                    <p:animEffect filter="wipe(left)" transition="in">
                                      <p:cBhvr additive="repl">
                                        <p:cTn dur="2000" id="23"/>
                                        <p:tgtEl>
                                          <p:spTgt spid="81">
                                            <p:txEl>
                                              <p:pRg end="40" st="0"/>
                                            </p:txEl>
                                          </p:spTgt>
                                        </p:tgtEl>
                                      </p:cBhvr>
                                    </p:animEffect>
                                  </p:childTnLst>
                                </p:cTn>
                              </p:par>
                            </p:childTnLst>
                          </p:cTn>
                        </p:par>
                        <p:par>
                          <p:cTn fill="hold" id="24">
                            <p:stCondLst>
                              <p:cond delay="10000"/>
                            </p:stCondLst>
                            <p:childTnLst>
                              <p:par>
                                <p:cTn fill="hold" id="25" nodeType="afterEffect" presetClass="entr" presetID="22" presetSubtype="4">
                                  <p:stCondLst>
                                    <p:cond delay="0"/>
                                  </p:stCondLst>
                                  <p:childTnLst>
                                    <p:set>
                                      <p:cBhvr>
                                        <p:cTn dur="1" fill="hold" id="26">
                                          <p:stCondLst>
                                            <p:cond delay="0"/>
                                          </p:stCondLst>
                                        </p:cTn>
                                        <p:tgtEl>
                                          <p:spTgt spid="87"/>
                                        </p:tgtEl>
                                        <p:attrNameLst>
                                          <p:attrName>style.visibility</p:attrName>
                                        </p:attrNameLst>
                                      </p:cBhvr>
                                      <p:to>
                                        <p:strVal val="visible"/>
                                      </p:to>
                                    </p:set>
                                    <p:animEffect filter="wipe(down)" transition="out">
                                      <p:cBhvr additive="repl">
                                        <p:cTn dur="500" id="27"/>
                                        <p:tgtEl>
                                          <p:spTgt spid="87"/>
                                        </p:tgtEl>
                                      </p:cBhvr>
                                    </p:animEffect>
                                  </p:childTnLst>
                                </p:cTn>
                              </p:par>
                            </p:childTnLst>
                          </p:cTn>
                        </p:par>
                        <p:par>
                          <p:cTn fill="hold" id="28">
                            <p:stCondLst>
                              <p:cond delay="10500"/>
                            </p:stCondLst>
                            <p:childTnLst>
                              <p:par>
                                <p:cTn fill="hold" id="29" nodeType="afterEffect" presetClass="entr" presetID="22" presetSubtype="4">
                                  <p:stCondLst>
                                    <p:cond delay="0"/>
                                  </p:stCondLst>
                                  <p:childTnLst>
                                    <p:set>
                                      <p:cBhvr>
                                        <p:cTn dur="1" fill="hold" id="30">
                                          <p:stCondLst>
                                            <p:cond delay="0"/>
                                          </p:stCondLst>
                                        </p:cTn>
                                        <p:tgtEl>
                                          <p:spTgt spid="86">
                                            <p:txEl>
                                              <p:pRg end="22" st="0"/>
                                            </p:txEl>
                                          </p:spTgt>
                                        </p:tgtEl>
                                        <p:attrNameLst>
                                          <p:attrName>style.visibility</p:attrName>
                                        </p:attrNameLst>
                                      </p:cBhvr>
                                      <p:to>
                                        <p:strVal val="visible"/>
                                      </p:to>
                                    </p:set>
                                    <p:animEffect filter="wipe(down)" transition="out">
                                      <p:cBhvr additive="repl">
                                        <p:cTn dur="500" id="31"/>
                                        <p:tgtEl>
                                          <p:spTgt spid="86">
                                            <p:txEl>
                                              <p:pRg end="22" st="0"/>
                                            </p:txEl>
                                          </p:spTgt>
                                        </p:tgtEl>
                                      </p:cBhvr>
                                    </p:animEffect>
                                  </p:childTnLst>
                                </p:cTn>
                              </p:par>
                            </p:childTnLst>
                          </p:cTn>
                        </p:par>
                        <p:par>
                          <p:cTn fill="hold" id="32">
                            <p:stCondLst>
                              <p:cond delay="11000"/>
                            </p:stCondLst>
                            <p:childTnLst>
                              <p:par>
                                <p:cTn fill="hold" id="33" nodeType="afterEffect" presetClass="entr" presetID="22" presetSubtype="4">
                                  <p:stCondLst>
                                    <p:cond delay="0"/>
                                  </p:stCondLst>
                                  <p:childTnLst>
                                    <p:set>
                                      <p:cBhvr>
                                        <p:cTn dur="1" fill="hold" id="34">
                                          <p:stCondLst>
                                            <p:cond delay="0"/>
                                          </p:stCondLst>
                                        </p:cTn>
                                        <p:tgtEl>
                                          <p:spTgt spid="85"/>
                                        </p:tgtEl>
                                        <p:attrNameLst>
                                          <p:attrName>style.visibility</p:attrName>
                                        </p:attrNameLst>
                                      </p:cBhvr>
                                      <p:to>
                                        <p:strVal val="visible"/>
                                      </p:to>
                                    </p:set>
                                    <p:animEffect filter="wipe(down)" transition="out">
                                      <p:cBhvr additive="repl">
                                        <p:cTn dur="500" id="35"/>
                                        <p:tgtEl>
                                          <p:spTgt spid="8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3" name="CustomShape 1"/>
          <p:cNvSpPr/>
          <p:nvPr/>
        </p:nvSpPr>
        <p:spPr>
          <a:xfrm>
            <a:off x="215640" y="144360"/>
            <a:ext cx="9720720" cy="316692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1830 : Jacob Holtzer crée sa société à Unieux .</a:t>
            </a:r>
            <a:endParaRPr/>
          </a:p>
          <a:p>
            <a:pPr>
              <a:lnSpc>
                <a:spcPct val="100000"/>
              </a:lnSpc>
            </a:pPr>
            <a:r>
              <a:rPr lang="fr-FR">
                <a:solidFill>
                  <a:srgbClr val="000000"/>
                </a:solidFill>
                <a:latin typeface="Comic Sans MS"/>
              </a:rPr>
              <a:t>                          </a:t>
            </a:r>
            <a:r>
              <a:rPr lang="fr-FR">
                <a:solidFill>
                  <a:srgbClr val="000000"/>
                </a:solidFill>
                <a:latin typeface="Comic Sans MS"/>
              </a:rPr>
              <a:t>Un patron paternaliste et interventionniste. ( Voir article )  </a:t>
            </a:r>
            <a:endParaRPr/>
          </a:p>
          <a:p>
            <a:pPr>
              <a:lnSpc>
                <a:spcPct val="100000"/>
              </a:lnSpc>
            </a:pPr>
            <a:r>
              <a:rPr lang="fr-FR">
                <a:solidFill>
                  <a:srgbClr val="000000"/>
                </a:solidFill>
                <a:latin typeface="Comic Sans MS"/>
              </a:rPr>
              <a:t>   </a:t>
            </a:r>
            <a:r>
              <a:rPr lang="fr-FR">
                <a:solidFill>
                  <a:srgbClr val="000000"/>
                </a:solidFill>
                <a:latin typeface="Comic Sans MS"/>
              </a:rPr>
              <a:t>L’usine d’Unieux qui produit  à l’origine 100  tonnes d’acier ,  atteint le chiffre </a:t>
            </a:r>
            <a:endParaRPr/>
          </a:p>
          <a:p>
            <a:pPr>
              <a:lnSpc>
                <a:spcPct val="100000"/>
              </a:lnSpc>
            </a:pPr>
            <a:r>
              <a:rPr lang="fr-FR">
                <a:solidFill>
                  <a:srgbClr val="000000"/>
                </a:solidFill>
                <a:latin typeface="Comic Sans MS"/>
              </a:rPr>
              <a:t>                               </a:t>
            </a:r>
            <a:r>
              <a:rPr lang="fr-FR">
                <a:solidFill>
                  <a:srgbClr val="000000"/>
                </a:solidFill>
                <a:latin typeface="Comic Sans MS"/>
              </a:rPr>
              <a:t>de 700 tonnes  en 1848, puis 1650 tonnes en 1860.</a:t>
            </a:r>
            <a:endParaRPr/>
          </a:p>
          <a:p>
            <a:pPr>
              <a:lnSpc>
                <a:spcPct val="100000"/>
              </a:lnSpc>
            </a:pPr>
            <a:r>
              <a:rPr lang="fr-FR">
                <a:solidFill>
                  <a:srgbClr val="000000"/>
                </a:solidFill>
                <a:latin typeface="Comic Sans MS"/>
              </a:rPr>
              <a:t>           </a:t>
            </a:r>
            <a:r>
              <a:rPr lang="fr-FR">
                <a:solidFill>
                  <a:srgbClr val="000000"/>
                </a:solidFill>
                <a:latin typeface="Comic Sans MS"/>
              </a:rPr>
              <a:t>Vers 1840, Jacob obtient de l’acier par fusion et installe des fours à coke. </a:t>
            </a:r>
            <a:endParaRPr/>
          </a:p>
          <a:p>
            <a:pPr>
              <a:lnSpc>
                <a:spcPct val="100000"/>
              </a:lnSpc>
            </a:pPr>
            <a:r>
              <a:rPr lang="fr-FR">
                <a:solidFill>
                  <a:srgbClr val="000000"/>
                </a:solidFill>
                <a:latin typeface="Comic Sans MS"/>
              </a:rPr>
              <a:t>                       </a:t>
            </a:r>
            <a:r>
              <a:rPr lang="fr-FR">
                <a:solidFill>
                  <a:srgbClr val="000000"/>
                </a:solidFill>
                <a:latin typeface="Comic Sans MS"/>
              </a:rPr>
              <a:t>En 1843, une première machine à vapeur y fonctionne.</a:t>
            </a:r>
            <a:endParaRPr/>
          </a:p>
          <a:p>
            <a:pPr>
              <a:lnSpc>
                <a:spcPct val="100000"/>
              </a:lnSpc>
            </a:pPr>
            <a:r>
              <a:rPr lang="fr-FR">
                <a:solidFill>
                  <a:srgbClr val="000000"/>
                </a:solidFill>
                <a:latin typeface="Comic Sans MS"/>
              </a:rPr>
              <a:t>L’ouverture de la voie ferrée reliant Firminy à Saint-Étienne, en 1859, donne une nouvelle </a:t>
            </a:r>
            <a:endParaRPr/>
          </a:p>
          <a:p>
            <a:pPr>
              <a:lnSpc>
                <a:spcPct val="100000"/>
              </a:lnSpc>
            </a:pPr>
            <a:r>
              <a:rPr lang="fr-FR">
                <a:solidFill>
                  <a:srgbClr val="000000"/>
                </a:solidFill>
                <a:latin typeface="Comic Sans MS"/>
              </a:rPr>
              <a:t>                                                     </a:t>
            </a:r>
            <a:r>
              <a:rPr lang="fr-FR">
                <a:solidFill>
                  <a:srgbClr val="000000"/>
                </a:solidFill>
                <a:latin typeface="Comic Sans MS"/>
              </a:rPr>
              <a:t>impulsion à l’entreprise. </a:t>
            </a:r>
            <a:endParaRPr/>
          </a:p>
          <a:p>
            <a:pPr>
              <a:lnSpc>
                <a:spcPct val="100000"/>
              </a:lnSpc>
            </a:pPr>
            <a:r>
              <a:rPr lang="fr-FR">
                <a:solidFill>
                  <a:srgbClr val="000000"/>
                </a:solidFill>
                <a:latin typeface="Comic Sans MS"/>
              </a:rPr>
              <a:t>                                  </a:t>
            </a:r>
            <a:r>
              <a:rPr lang="fr-FR">
                <a:solidFill>
                  <a:srgbClr val="000000"/>
                </a:solidFill>
                <a:latin typeface="Comic Sans MS"/>
              </a:rPr>
              <a:t>1854 : François Félix Verdié crée sa société . </a:t>
            </a:r>
            <a:endParaRPr/>
          </a:p>
          <a:p>
            <a:pPr>
              <a:lnSpc>
                <a:spcPct val="100000"/>
              </a:lnSpc>
            </a:pPr>
            <a:r>
              <a:rPr lang="fr-FR">
                <a:solidFill>
                  <a:srgbClr val="000000"/>
                </a:solidFill>
                <a:latin typeface="Comic Sans MS"/>
              </a:rPr>
              <a:t>  </a:t>
            </a:r>
            <a:r>
              <a:rPr lang="fr-FR">
                <a:solidFill>
                  <a:srgbClr val="000000"/>
                </a:solidFill>
                <a:latin typeface="Comic Sans MS"/>
              </a:rPr>
              <a:t>La société François-Félix Verdié sera transformée en 1867 en Société anonyme des</a:t>
            </a:r>
            <a:endParaRPr/>
          </a:p>
          <a:p>
            <a:pPr>
              <a:lnSpc>
                <a:spcPct val="100000"/>
              </a:lnSpc>
            </a:pPr>
            <a:r>
              <a:rPr lang="fr-FR">
                <a:solidFill>
                  <a:srgbClr val="000000"/>
                </a:solidFill>
                <a:latin typeface="Comic Sans MS"/>
              </a:rPr>
              <a:t>                                      </a:t>
            </a:r>
            <a:r>
              <a:rPr lang="fr-FR">
                <a:solidFill>
                  <a:srgbClr val="000000"/>
                </a:solidFill>
                <a:latin typeface="Comic Sans MS"/>
              </a:rPr>
              <a:t>aciéries et forges de Firminy. </a:t>
            </a:r>
            <a:endParaRPr/>
          </a:p>
          <a:p>
            <a:pPr>
              <a:lnSpc>
                <a:spcPct val="100000"/>
              </a:lnSpc>
            </a:pPr>
            <a:endParaRPr/>
          </a:p>
        </p:txBody>
      </p:sp>
      <p:pic>
        <p:nvPicPr>
          <p:cNvPr descr="" id="104" name="Image 90"/>
          <p:cNvPicPr/>
          <p:nvPr/>
        </p:nvPicPr>
        <p:blipFill>
          <a:blip r:embed="rId1"/>
          <a:stretch>
            <a:fillRect/>
          </a:stretch>
        </p:blipFill>
        <p:spPr>
          <a:xfrm>
            <a:off x="1440000" y="3384720"/>
            <a:ext cx="7272000" cy="4154040"/>
          </a:xfrm>
          <a:prstGeom prst="rect">
            <a:avLst/>
          </a:prstGeom>
          <a:ln>
            <a:noFill/>
          </a:ln>
        </p:spPr>
      </p:pic>
    </p:spTree>
  </p:cSld>
  <p:transition spd="slow">
    <p:pull dir="u"/>
  </p:transition>
  <p:timing>
    <p:tnLst>
      <p:par>
        <p:cTn dur="indefinite" id="219" nodeType="tmRoot" restart="never">
          <p:childTnLst>
            <p:seq>
              <p:cTn dur="indefinite" id="220" nodeType="mainSeq">
                <p:childTnLst>
                  <p:par>
                    <p:cTn fill="hold" id="221">
                      <p:stCondLst>
                        <p:cond delay="indefinite"/>
                      </p:stCondLst>
                      <p:childTnLst>
                        <p:par>
                          <p:cTn fill="hold" id="222">
                            <p:stCondLst>
                              <p:cond delay="0"/>
                            </p:stCondLst>
                            <p:childTnLst>
                              <p:par>
                                <p:cTn fill="hold" id="223" nodeType="clickEffect" presetClass="entr" presetID="22" presetSubtype="8">
                                  <p:stCondLst>
                                    <p:cond delay="0"/>
                                  </p:stCondLst>
                                  <p:childTnLst>
                                    <p:set>
                                      <p:cBhvr>
                                        <p:cTn dur="1" fill="hold" id="224">
                                          <p:stCondLst>
                                            <p:cond delay="0"/>
                                          </p:stCondLst>
                                        </p:cTn>
                                        <p:tgtEl>
                                          <p:spTgt spid="103">
                                            <p:txEl>
                                              <p:pRg end="80" st="0"/>
                                            </p:txEl>
                                          </p:spTgt>
                                        </p:tgtEl>
                                        <p:attrNameLst>
                                          <p:attrName>style.visibility</p:attrName>
                                        </p:attrNameLst>
                                      </p:cBhvr>
                                      <p:to>
                                        <p:strVal val="visible"/>
                                      </p:to>
                                    </p:set>
                                    <p:animEffect filter="wipe(left)" transition="in">
                                      <p:cBhvr additive="repl">
                                        <p:cTn dur="3000" id="225"/>
                                        <p:tgtEl>
                                          <p:spTgt spid="103">
                                            <p:txEl>
                                              <p:pRg end="80" st="0"/>
                                            </p:txEl>
                                          </p:spTgt>
                                        </p:tgtEl>
                                      </p:cBhvr>
                                    </p:animEffect>
                                  </p:childTnLst>
                                </p:cTn>
                              </p:par>
                            </p:childTnLst>
                          </p:cTn>
                        </p:par>
                        <p:par>
                          <p:cTn fill="hold" id="226">
                            <p:stCondLst>
                              <p:cond delay="3000"/>
                            </p:stCondLst>
                            <p:childTnLst>
                              <p:par>
                                <p:cTn fill="hold" id="227" nodeType="afterEffect" presetClass="entr" presetID="22" presetSubtype="8">
                                  <p:stCondLst>
                                    <p:cond delay="0"/>
                                  </p:stCondLst>
                                  <p:childTnLst>
                                    <p:set>
                                      <p:cBhvr>
                                        <p:cTn dur="1" fill="hold" id="228">
                                          <p:stCondLst>
                                            <p:cond delay="0"/>
                                          </p:stCondLst>
                                        </p:cTn>
                                        <p:tgtEl>
                                          <p:spTgt spid="103">
                                            <p:txEl>
                                              <p:pRg end="170" st="80"/>
                                            </p:txEl>
                                          </p:spTgt>
                                        </p:tgtEl>
                                        <p:attrNameLst>
                                          <p:attrName>style.visibility</p:attrName>
                                        </p:attrNameLst>
                                      </p:cBhvr>
                                      <p:to>
                                        <p:strVal val="visible"/>
                                      </p:to>
                                    </p:set>
                                    <p:animEffect filter="wipe(left)" transition="in">
                                      <p:cBhvr additive="repl">
                                        <p:cTn dur="3000" id="229"/>
                                        <p:tgtEl>
                                          <p:spTgt spid="103">
                                            <p:txEl>
                                              <p:pRg end="170" st="80"/>
                                            </p:txEl>
                                          </p:spTgt>
                                        </p:tgtEl>
                                      </p:cBhvr>
                                    </p:animEffect>
                                  </p:childTnLst>
                                </p:cTn>
                              </p:par>
                            </p:childTnLst>
                          </p:cTn>
                        </p:par>
                        <p:par>
                          <p:cTn fill="hold" id="230">
                            <p:stCondLst>
                              <p:cond delay="6000"/>
                            </p:stCondLst>
                            <p:childTnLst>
                              <p:par>
                                <p:cTn fill="hold" id="231" nodeType="afterEffect" presetClass="entr" presetID="22" presetSubtype="8">
                                  <p:stCondLst>
                                    <p:cond delay="0"/>
                                  </p:stCondLst>
                                  <p:childTnLst>
                                    <p:set>
                                      <p:cBhvr>
                                        <p:cTn dur="1" fill="hold" id="232">
                                          <p:stCondLst>
                                            <p:cond delay="0"/>
                                          </p:stCondLst>
                                        </p:cTn>
                                        <p:tgtEl>
                                          <p:spTgt spid="103">
                                            <p:txEl>
                                              <p:pRg end="258" st="170"/>
                                            </p:txEl>
                                          </p:spTgt>
                                        </p:tgtEl>
                                        <p:attrNameLst>
                                          <p:attrName>style.visibility</p:attrName>
                                        </p:attrNameLst>
                                      </p:cBhvr>
                                      <p:to>
                                        <p:strVal val="visible"/>
                                      </p:to>
                                    </p:set>
                                    <p:animEffect filter="wipe(left)" transition="in">
                                      <p:cBhvr additive="repl">
                                        <p:cTn dur="3000" id="233"/>
                                        <p:tgtEl>
                                          <p:spTgt spid="103">
                                            <p:txEl>
                                              <p:pRg end="258" st="170"/>
                                            </p:txEl>
                                          </p:spTgt>
                                        </p:tgtEl>
                                      </p:cBhvr>
                                    </p:animEffect>
                                  </p:childTnLst>
                                </p:cTn>
                              </p:par>
                            </p:childTnLst>
                          </p:cTn>
                        </p:par>
                        <p:par>
                          <p:cTn fill="hold" id="234">
                            <p:stCondLst>
                              <p:cond delay="9000"/>
                            </p:stCondLst>
                            <p:childTnLst>
                              <p:par>
                                <p:cTn fill="hold" id="235" nodeType="afterEffect" presetClass="entr" presetID="22" presetSubtype="8">
                                  <p:stCondLst>
                                    <p:cond delay="0"/>
                                  </p:stCondLst>
                                  <p:childTnLst>
                                    <p:set>
                                      <p:cBhvr>
                                        <p:cTn dur="1" fill="hold" id="236">
                                          <p:stCondLst>
                                            <p:cond delay="0"/>
                                          </p:stCondLst>
                                        </p:cTn>
                                        <p:tgtEl>
                                          <p:spTgt spid="103">
                                            <p:txEl>
                                              <p:pRg end="339" st="258"/>
                                            </p:txEl>
                                          </p:spTgt>
                                        </p:tgtEl>
                                        <p:attrNameLst>
                                          <p:attrName>style.visibility</p:attrName>
                                        </p:attrNameLst>
                                      </p:cBhvr>
                                      <p:to>
                                        <p:strVal val="visible"/>
                                      </p:to>
                                    </p:set>
                                    <p:animEffect filter="wipe(left)" transition="in">
                                      <p:cBhvr additive="repl">
                                        <p:cTn dur="3000" id="237"/>
                                        <p:tgtEl>
                                          <p:spTgt spid="103">
                                            <p:txEl>
                                              <p:pRg end="339" st="258"/>
                                            </p:txEl>
                                          </p:spTgt>
                                        </p:tgtEl>
                                      </p:cBhvr>
                                    </p:animEffect>
                                  </p:childTnLst>
                                </p:cTn>
                              </p:par>
                            </p:childTnLst>
                          </p:cTn>
                        </p:par>
                        <p:par>
                          <p:cTn fill="hold" id="238">
                            <p:stCondLst>
                              <p:cond delay="12000"/>
                            </p:stCondLst>
                            <p:childTnLst>
                              <p:par>
                                <p:cTn fill="hold" id="239" nodeType="afterEffect" presetClass="entr" presetID="22" presetSubtype="8">
                                  <p:stCondLst>
                                    <p:cond delay="0"/>
                                  </p:stCondLst>
                                  <p:childTnLst>
                                    <p:set>
                                      <p:cBhvr>
                                        <p:cTn dur="1" fill="hold" id="240">
                                          <p:stCondLst>
                                            <p:cond delay="0"/>
                                          </p:stCondLst>
                                        </p:cTn>
                                        <p:tgtEl>
                                          <p:spTgt spid="103">
                                            <p:txEl>
                                              <p:pRg end="428" st="339"/>
                                            </p:txEl>
                                          </p:spTgt>
                                        </p:tgtEl>
                                        <p:attrNameLst>
                                          <p:attrName>style.visibility</p:attrName>
                                        </p:attrNameLst>
                                      </p:cBhvr>
                                      <p:to>
                                        <p:strVal val="visible"/>
                                      </p:to>
                                    </p:set>
                                    <p:animEffect filter="wipe(left)" transition="in">
                                      <p:cBhvr additive="repl">
                                        <p:cTn dur="3000" id="241"/>
                                        <p:tgtEl>
                                          <p:spTgt spid="103">
                                            <p:txEl>
                                              <p:pRg end="428" st="339"/>
                                            </p:txEl>
                                          </p:spTgt>
                                        </p:tgtEl>
                                      </p:cBhvr>
                                    </p:animEffect>
                                  </p:childTnLst>
                                </p:cTn>
                              </p:par>
                            </p:childTnLst>
                          </p:cTn>
                        </p:par>
                        <p:par>
                          <p:cTn fill="hold" id="242">
                            <p:stCondLst>
                              <p:cond delay="15000"/>
                            </p:stCondLst>
                            <p:childTnLst>
                              <p:par>
                                <p:cTn fill="hold" id="243" nodeType="afterEffect" presetClass="entr" presetID="22" presetSubtype="8">
                                  <p:stCondLst>
                                    <p:cond delay="0"/>
                                  </p:stCondLst>
                                  <p:childTnLst>
                                    <p:set>
                                      <p:cBhvr>
                                        <p:cTn dur="1" fill="hold" id="244">
                                          <p:stCondLst>
                                            <p:cond delay="0"/>
                                          </p:stCondLst>
                                        </p:cTn>
                                        <p:tgtEl>
                                          <p:spTgt spid="103">
                                            <p:txEl>
                                              <p:pRg end="504" st="428"/>
                                            </p:txEl>
                                          </p:spTgt>
                                        </p:tgtEl>
                                        <p:attrNameLst>
                                          <p:attrName>style.visibility</p:attrName>
                                        </p:attrNameLst>
                                      </p:cBhvr>
                                      <p:to>
                                        <p:strVal val="visible"/>
                                      </p:to>
                                    </p:set>
                                    <p:animEffect filter="wipe(left)" transition="in">
                                      <p:cBhvr additive="repl">
                                        <p:cTn dur="3000" id="245"/>
                                        <p:tgtEl>
                                          <p:spTgt spid="103">
                                            <p:txEl>
                                              <p:pRg end="504" st="428"/>
                                            </p:txEl>
                                          </p:spTgt>
                                        </p:tgtEl>
                                      </p:cBhvr>
                                    </p:animEffect>
                                  </p:childTnLst>
                                </p:cTn>
                              </p:par>
                            </p:childTnLst>
                          </p:cTn>
                        </p:par>
                        <p:par>
                          <p:cTn fill="hold" id="246">
                            <p:stCondLst>
                              <p:cond delay="18000"/>
                            </p:stCondLst>
                            <p:childTnLst>
                              <p:par>
                                <p:cTn fill="hold" id="247" nodeType="afterEffect" presetClass="entr" presetID="22" presetSubtype="8">
                                  <p:stCondLst>
                                    <p:cond delay="0"/>
                                  </p:stCondLst>
                                  <p:childTnLst>
                                    <p:set>
                                      <p:cBhvr>
                                        <p:cTn dur="1" fill="hold" id="248">
                                          <p:stCondLst>
                                            <p:cond delay="0"/>
                                          </p:stCondLst>
                                        </p:cTn>
                                        <p:tgtEl>
                                          <p:spTgt spid="103">
                                            <p:txEl>
                                              <p:pRg end="596" st="504"/>
                                            </p:txEl>
                                          </p:spTgt>
                                        </p:tgtEl>
                                        <p:attrNameLst>
                                          <p:attrName>style.visibility</p:attrName>
                                        </p:attrNameLst>
                                      </p:cBhvr>
                                      <p:to>
                                        <p:strVal val="visible"/>
                                      </p:to>
                                    </p:set>
                                    <p:animEffect filter="wipe(left)" transition="in">
                                      <p:cBhvr additive="repl">
                                        <p:cTn dur="3000" id="249"/>
                                        <p:tgtEl>
                                          <p:spTgt spid="103">
                                            <p:txEl>
                                              <p:pRg end="596" st="504"/>
                                            </p:txEl>
                                          </p:spTgt>
                                        </p:tgtEl>
                                      </p:cBhvr>
                                    </p:animEffect>
                                  </p:childTnLst>
                                </p:cTn>
                              </p:par>
                            </p:childTnLst>
                          </p:cTn>
                        </p:par>
                        <p:par>
                          <p:cTn fill="hold" id="250">
                            <p:stCondLst>
                              <p:cond delay="21000"/>
                            </p:stCondLst>
                            <p:childTnLst>
                              <p:par>
                                <p:cTn fill="hold" id="251" nodeType="afterEffect" presetClass="entr" presetID="22" presetSubtype="8">
                                  <p:stCondLst>
                                    <p:cond delay="0"/>
                                  </p:stCondLst>
                                  <p:childTnLst>
                                    <p:set>
                                      <p:cBhvr>
                                        <p:cTn dur="1" fill="hold" id="252">
                                          <p:stCondLst>
                                            <p:cond delay="0"/>
                                          </p:stCondLst>
                                        </p:cTn>
                                        <p:tgtEl>
                                          <p:spTgt spid="103">
                                            <p:txEl>
                                              <p:pRg end="676" st="596"/>
                                            </p:txEl>
                                          </p:spTgt>
                                        </p:tgtEl>
                                        <p:attrNameLst>
                                          <p:attrName>style.visibility</p:attrName>
                                        </p:attrNameLst>
                                      </p:cBhvr>
                                      <p:to>
                                        <p:strVal val="visible"/>
                                      </p:to>
                                    </p:set>
                                    <p:animEffect filter="wipe(left)" transition="in">
                                      <p:cBhvr additive="repl">
                                        <p:cTn dur="3000" id="253"/>
                                        <p:tgtEl>
                                          <p:spTgt spid="103">
                                            <p:txEl>
                                              <p:pRg end="676" st="596"/>
                                            </p:txEl>
                                          </p:spTgt>
                                        </p:tgtEl>
                                      </p:cBhvr>
                                    </p:animEffect>
                                  </p:childTnLst>
                                </p:cTn>
                              </p:par>
                            </p:childTnLst>
                          </p:cTn>
                        </p:par>
                        <p:par>
                          <p:cTn fill="hold" id="254">
                            <p:stCondLst>
                              <p:cond delay="24000"/>
                            </p:stCondLst>
                            <p:childTnLst>
                              <p:par>
                                <p:cTn fill="hold" id="255" nodeType="afterEffect" presetClass="entr" presetID="22" presetSubtype="8">
                                  <p:stCondLst>
                                    <p:cond delay="0"/>
                                  </p:stCondLst>
                                  <p:childTnLst>
                                    <p:set>
                                      <p:cBhvr>
                                        <p:cTn dur="1" fill="hold" id="256">
                                          <p:stCondLst>
                                            <p:cond delay="0"/>
                                          </p:stCondLst>
                                        </p:cTn>
                                        <p:tgtEl>
                                          <p:spTgt spid="103">
                                            <p:txEl>
                                              <p:pRg end="758" st="676"/>
                                            </p:txEl>
                                          </p:spTgt>
                                        </p:tgtEl>
                                        <p:attrNameLst>
                                          <p:attrName>style.visibility</p:attrName>
                                        </p:attrNameLst>
                                      </p:cBhvr>
                                      <p:to>
                                        <p:strVal val="visible"/>
                                      </p:to>
                                    </p:set>
                                    <p:animEffect filter="wipe(left)" transition="in">
                                      <p:cBhvr additive="repl">
                                        <p:cTn dur="3000" id="257"/>
                                        <p:tgtEl>
                                          <p:spTgt spid="103">
                                            <p:txEl>
                                              <p:pRg end="758" st="676"/>
                                            </p:txEl>
                                          </p:spTgt>
                                        </p:tgtEl>
                                      </p:cBhvr>
                                    </p:animEffect>
                                  </p:childTnLst>
                                </p:cTn>
                              </p:par>
                            </p:childTnLst>
                          </p:cTn>
                        </p:par>
                        <p:par>
                          <p:cTn fill="hold" id="258">
                            <p:stCondLst>
                              <p:cond delay="27000"/>
                            </p:stCondLst>
                            <p:childTnLst>
                              <p:par>
                                <p:cTn fill="hold" id="259" nodeType="afterEffect" presetClass="entr" presetID="22" presetSubtype="8">
                                  <p:stCondLst>
                                    <p:cond delay="0"/>
                                  </p:stCondLst>
                                  <p:childTnLst>
                                    <p:set>
                                      <p:cBhvr>
                                        <p:cTn dur="1" fill="hold" id="260">
                                          <p:stCondLst>
                                            <p:cond delay="0"/>
                                          </p:stCondLst>
                                        </p:cTn>
                                        <p:tgtEl>
                                          <p:spTgt spid="103">
                                            <p:txEl>
                                              <p:pRg end="841" st="758"/>
                                            </p:txEl>
                                          </p:spTgt>
                                        </p:tgtEl>
                                        <p:attrNameLst>
                                          <p:attrName>style.visibility</p:attrName>
                                        </p:attrNameLst>
                                      </p:cBhvr>
                                      <p:to>
                                        <p:strVal val="visible"/>
                                      </p:to>
                                    </p:set>
                                    <p:animEffect filter="wipe(left)" transition="in">
                                      <p:cBhvr additive="repl">
                                        <p:cTn dur="3000" id="261"/>
                                        <p:tgtEl>
                                          <p:spTgt spid="103">
                                            <p:txEl>
                                              <p:pRg end="841" st="758"/>
                                            </p:txEl>
                                          </p:spTgt>
                                        </p:tgtEl>
                                      </p:cBhvr>
                                    </p:animEffect>
                                  </p:childTnLst>
                                </p:cTn>
                              </p:par>
                            </p:childTnLst>
                          </p:cTn>
                        </p:par>
                        <p:par>
                          <p:cTn fill="hold" id="262">
                            <p:stCondLst>
                              <p:cond delay="30000"/>
                            </p:stCondLst>
                            <p:childTnLst>
                              <p:par>
                                <p:cTn fill="hold" id="263" nodeType="afterEffect" presetClass="entr" presetID="22" presetSubtype="8">
                                  <p:stCondLst>
                                    <p:cond delay="0"/>
                                  </p:stCondLst>
                                  <p:childTnLst>
                                    <p:set>
                                      <p:cBhvr>
                                        <p:cTn dur="1" fill="hold" id="264">
                                          <p:stCondLst>
                                            <p:cond delay="0"/>
                                          </p:stCondLst>
                                        </p:cTn>
                                        <p:tgtEl>
                                          <p:spTgt spid="103">
                                            <p:txEl>
                                              <p:pRg end="911" st="841"/>
                                            </p:txEl>
                                          </p:spTgt>
                                        </p:tgtEl>
                                        <p:attrNameLst>
                                          <p:attrName>style.visibility</p:attrName>
                                        </p:attrNameLst>
                                      </p:cBhvr>
                                      <p:to>
                                        <p:strVal val="visible"/>
                                      </p:to>
                                    </p:set>
                                    <p:animEffect filter="wipe(left)" transition="in">
                                      <p:cBhvr additive="repl">
                                        <p:cTn dur="3000" id="265"/>
                                        <p:tgtEl>
                                          <p:spTgt spid="103">
                                            <p:txEl>
                                              <p:pRg end="911" st="841"/>
                                            </p:txEl>
                                          </p:spTgt>
                                        </p:tgtEl>
                                      </p:cBhvr>
                                    </p:animEffect>
                                  </p:childTnLst>
                                </p:cTn>
                              </p:par>
                            </p:childTnLst>
                          </p:cTn>
                        </p:par>
                        <p:par>
                          <p:cTn fill="hold" id="266">
                            <p:stCondLst>
                              <p:cond delay="33000"/>
                            </p:stCondLst>
                            <p:childTnLst>
                              <p:par>
                                <p:cTn fill="hold" id="267" nodeType="afterEffect" presetClass="entr" presetID="22" presetSubtype="8">
                                  <p:stCondLst>
                                    <p:cond delay="0"/>
                                  </p:stCondLst>
                                  <p:childTnLst>
                                    <p:set>
                                      <p:cBhvr>
                                        <p:cTn dur="1" fill="hold" id="268">
                                          <p:stCondLst>
                                            <p:cond delay="0"/>
                                          </p:stCondLst>
                                        </p:cTn>
                                        <p:tgtEl>
                                          <p:spTgt spid="104"/>
                                        </p:tgtEl>
                                        <p:attrNameLst>
                                          <p:attrName>style.visibility</p:attrName>
                                        </p:attrNameLst>
                                      </p:cBhvr>
                                      <p:to>
                                        <p:strVal val="visible"/>
                                      </p:to>
                                    </p:set>
                                    <p:animEffect filter="wipe(left)" transition="in">
                                      <p:cBhvr additive="repl">
                                        <p:cTn dur="3000" id="269"/>
                                        <p:tgtEl>
                                          <p:spTgt spid="10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5" name="CustomShape 1"/>
          <p:cNvSpPr/>
          <p:nvPr/>
        </p:nvSpPr>
        <p:spPr>
          <a:xfrm>
            <a:off x="287280" y="179280"/>
            <a:ext cx="9586440" cy="176364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En 1860, la société Jacob Holtzer,  fut dirigée conjointement par Jules Holtzer et Pierre Frédéric Dorian. Les travaux de Jean-Baptiste Boussingault  puis de Brustlein permettent la mise au point d’aciers spéciaux (les aciers au chrome, au tungstène). </a:t>
            </a:r>
            <a:endParaRPr/>
          </a:p>
          <a:p>
            <a:pPr>
              <a:lnSpc>
                <a:spcPct val="100000"/>
              </a:lnSpc>
            </a:pPr>
            <a:r>
              <a:rPr lang="fr-FR">
                <a:solidFill>
                  <a:srgbClr val="000000"/>
                </a:solidFill>
                <a:latin typeface="Comic Sans MS"/>
              </a:rPr>
              <a:t>  </a:t>
            </a:r>
            <a:r>
              <a:rPr lang="fr-FR">
                <a:solidFill>
                  <a:srgbClr val="000000"/>
                </a:solidFill>
                <a:latin typeface="Comic Sans MS"/>
              </a:rPr>
              <a:t>Cela permet à l'entreprise de développer la fabrication des canons, des projectiles, </a:t>
            </a:r>
            <a:endParaRPr/>
          </a:p>
          <a:p>
            <a:pPr>
              <a:lnSpc>
                <a:spcPct val="100000"/>
              </a:lnSpc>
            </a:pPr>
            <a:r>
              <a:rPr lang="fr-FR">
                <a:solidFill>
                  <a:srgbClr val="000000"/>
                </a:solidFill>
                <a:latin typeface="Comic Sans MS"/>
              </a:rPr>
              <a:t>                                     </a:t>
            </a:r>
            <a:r>
              <a:rPr lang="fr-FR">
                <a:solidFill>
                  <a:srgbClr val="000000"/>
                </a:solidFill>
                <a:latin typeface="Comic Sans MS"/>
              </a:rPr>
              <a:t>des blindages et  même des cloches.</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Ouvriers devant  les portes de l'Usine Holtzer.</a:t>
            </a:r>
            <a:endParaRPr/>
          </a:p>
          <a:p>
            <a:pPr>
              <a:lnSpc>
                <a:spcPct val="100000"/>
              </a:lnSpc>
            </a:pPr>
            <a:endParaRPr/>
          </a:p>
          <a:p>
            <a:pPr>
              <a:lnSpc>
                <a:spcPct val="100000"/>
              </a:lnSpc>
            </a:pPr>
            <a:r>
              <a:rPr lang="fr-FR">
                <a:solidFill>
                  <a:srgbClr val="000000"/>
                </a:solidFill>
                <a:latin typeface="Calibri"/>
              </a:rPr>
              <a:t>      </a:t>
            </a:r>
            <a:endParaRPr/>
          </a:p>
        </p:txBody>
      </p:sp>
      <p:pic>
        <p:nvPicPr>
          <p:cNvPr descr="" id="106" name="Image 92"/>
          <p:cNvPicPr/>
          <p:nvPr/>
        </p:nvPicPr>
        <p:blipFill>
          <a:blip r:embed="rId1"/>
          <a:stretch>
            <a:fillRect/>
          </a:stretch>
        </p:blipFill>
        <p:spPr>
          <a:xfrm>
            <a:off x="431640" y="2162160"/>
            <a:ext cx="9284760" cy="5397120"/>
          </a:xfrm>
          <a:prstGeom prst="rect">
            <a:avLst/>
          </a:prstGeom>
          <a:ln>
            <a:noFill/>
          </a:ln>
        </p:spPr>
      </p:pic>
    </p:spTree>
  </p:cSld>
  <p:transition spd="slow">
    <p:wipe dir="r"/>
  </p:transition>
  <p:timing>
    <p:tnLst>
      <p:par>
        <p:cTn dur="indefinite" id="270" nodeType="tmRoot" restart="never">
          <p:childTnLst>
            <p:seq>
              <p:cTn dur="indefinite" id="271" nodeType="mainSeq">
                <p:childTnLst>
                  <p:par>
                    <p:cTn fill="hold" id="272">
                      <p:stCondLst>
                        <p:cond delay="indefinite"/>
                      </p:stCondLst>
                      <p:childTnLst>
                        <p:par>
                          <p:cTn fill="hold" id="273">
                            <p:stCondLst>
                              <p:cond delay="0"/>
                            </p:stCondLst>
                            <p:childTnLst>
                              <p:par>
                                <p:cTn fill="hold" id="274" nodeType="clickEffect" presetClass="entr" presetID="22" presetSubtype="8">
                                  <p:stCondLst>
                                    <p:cond delay="0"/>
                                  </p:stCondLst>
                                  <p:childTnLst>
                                    <p:set>
                                      <p:cBhvr>
                                        <p:cTn dur="1" fill="hold" id="275">
                                          <p:stCondLst>
                                            <p:cond delay="0"/>
                                          </p:stCondLst>
                                        </p:cTn>
                                        <p:tgtEl>
                                          <p:spTgt spid="105">
                                            <p:txEl>
                                              <p:pRg end="257" st="0"/>
                                            </p:txEl>
                                          </p:spTgt>
                                        </p:tgtEl>
                                        <p:attrNameLst>
                                          <p:attrName>style.visibility</p:attrName>
                                        </p:attrNameLst>
                                      </p:cBhvr>
                                      <p:to>
                                        <p:strVal val="visible"/>
                                      </p:to>
                                    </p:set>
                                    <p:animEffect filter="wipe(left)" transition="in">
                                      <p:cBhvr additive="repl">
                                        <p:cTn dur="3000" id="276"/>
                                        <p:tgtEl>
                                          <p:spTgt spid="105">
                                            <p:txEl>
                                              <p:pRg end="257" st="0"/>
                                            </p:txEl>
                                          </p:spTgt>
                                        </p:tgtEl>
                                      </p:cBhvr>
                                    </p:animEffect>
                                  </p:childTnLst>
                                </p:cTn>
                              </p:par>
                            </p:childTnLst>
                          </p:cTn>
                        </p:par>
                        <p:par>
                          <p:cTn fill="hold" id="277">
                            <p:stCondLst>
                              <p:cond delay="3000"/>
                            </p:stCondLst>
                            <p:childTnLst>
                              <p:par>
                                <p:cTn fill="hold" id="278" nodeType="afterEffect" presetClass="entr" presetID="22" presetSubtype="8">
                                  <p:stCondLst>
                                    <p:cond delay="0"/>
                                  </p:stCondLst>
                                  <p:childTnLst>
                                    <p:set>
                                      <p:cBhvr>
                                        <p:cTn dur="1" fill="hold" id="279">
                                          <p:stCondLst>
                                            <p:cond delay="0"/>
                                          </p:stCondLst>
                                        </p:cTn>
                                        <p:tgtEl>
                                          <p:spTgt spid="105">
                                            <p:txEl>
                                              <p:pRg end="345" st="257"/>
                                            </p:txEl>
                                          </p:spTgt>
                                        </p:tgtEl>
                                        <p:attrNameLst>
                                          <p:attrName>style.visibility</p:attrName>
                                        </p:attrNameLst>
                                      </p:cBhvr>
                                      <p:to>
                                        <p:strVal val="visible"/>
                                      </p:to>
                                    </p:set>
                                    <p:animEffect filter="wipe(left)" transition="in">
                                      <p:cBhvr additive="repl">
                                        <p:cTn dur="3000" id="280"/>
                                        <p:tgtEl>
                                          <p:spTgt spid="105">
                                            <p:txEl>
                                              <p:pRg end="345" st="257"/>
                                            </p:txEl>
                                          </p:spTgt>
                                        </p:tgtEl>
                                      </p:cBhvr>
                                    </p:animEffect>
                                  </p:childTnLst>
                                </p:cTn>
                              </p:par>
                            </p:childTnLst>
                          </p:cTn>
                        </p:par>
                        <p:par>
                          <p:cTn fill="hold" id="281">
                            <p:stCondLst>
                              <p:cond delay="6000"/>
                            </p:stCondLst>
                            <p:childTnLst>
                              <p:par>
                                <p:cTn fill="hold" id="282" nodeType="afterEffect" presetClass="entr" presetID="22" presetSubtype="8">
                                  <p:stCondLst>
                                    <p:cond delay="0"/>
                                  </p:stCondLst>
                                  <p:childTnLst>
                                    <p:set>
                                      <p:cBhvr>
                                        <p:cTn dur="1" fill="hold" id="283">
                                          <p:stCondLst>
                                            <p:cond delay="0"/>
                                          </p:stCondLst>
                                        </p:cTn>
                                        <p:tgtEl>
                                          <p:spTgt spid="105">
                                            <p:txEl>
                                              <p:pRg end="418" st="345"/>
                                            </p:txEl>
                                          </p:spTgt>
                                        </p:tgtEl>
                                        <p:attrNameLst>
                                          <p:attrName>style.visibility</p:attrName>
                                        </p:attrNameLst>
                                      </p:cBhvr>
                                      <p:to>
                                        <p:strVal val="visible"/>
                                      </p:to>
                                    </p:set>
                                    <p:animEffect filter="wipe(left)" transition="in">
                                      <p:cBhvr additive="repl">
                                        <p:cTn dur="3000" id="284"/>
                                        <p:tgtEl>
                                          <p:spTgt spid="105">
                                            <p:txEl>
                                              <p:pRg end="418" st="345"/>
                                            </p:txEl>
                                          </p:spTgt>
                                        </p:tgtEl>
                                      </p:cBhvr>
                                    </p:animEffect>
                                  </p:childTnLst>
                                </p:cTn>
                              </p:par>
                            </p:childTnLst>
                          </p:cTn>
                        </p:par>
                        <p:par>
                          <p:cTn fill="hold" id="285">
                            <p:stCondLst>
                              <p:cond delay="9000"/>
                            </p:stCondLst>
                            <p:childTnLst>
                              <p:par>
                                <p:cTn fill="hold" id="286" nodeType="afterEffect" presetClass="entr" presetID="22" presetSubtype="8">
                                  <p:stCondLst>
                                    <p:cond delay="0"/>
                                  </p:stCondLst>
                                  <p:childTnLst>
                                    <p:set>
                                      <p:cBhvr>
                                        <p:cTn dur="1" fill="hold" id="287">
                                          <p:stCondLst>
                                            <p:cond delay="0"/>
                                          </p:stCondLst>
                                        </p:cTn>
                                        <p:tgtEl>
                                          <p:spTgt spid="105">
                                            <p:txEl>
                                              <p:pRg end="498" st="419"/>
                                            </p:txEl>
                                          </p:spTgt>
                                        </p:tgtEl>
                                        <p:attrNameLst>
                                          <p:attrName>style.visibility</p:attrName>
                                        </p:attrNameLst>
                                      </p:cBhvr>
                                      <p:to>
                                        <p:strVal val="visible"/>
                                      </p:to>
                                    </p:set>
                                    <p:animEffect filter="wipe(left)" transition="in">
                                      <p:cBhvr additive="repl">
                                        <p:cTn dur="3000" id="288"/>
                                        <p:tgtEl>
                                          <p:spTgt spid="105">
                                            <p:txEl>
                                              <p:pRg end="498" st="419"/>
                                            </p:txEl>
                                          </p:spTgt>
                                        </p:tgtEl>
                                      </p:cBhvr>
                                    </p:animEffect>
                                  </p:childTnLst>
                                </p:cTn>
                              </p:par>
                            </p:childTnLst>
                          </p:cTn>
                        </p:par>
                        <p:par>
                          <p:cTn fill="hold" id="289">
                            <p:stCondLst>
                              <p:cond delay="12000"/>
                            </p:stCondLst>
                            <p:childTnLst>
                              <p:par>
                                <p:cTn fill="hold" id="290" nodeType="afterEffect" presetClass="entr" presetID="22" presetSubtype="1">
                                  <p:stCondLst>
                                    <p:cond delay="0"/>
                                  </p:stCondLst>
                                  <p:childTnLst>
                                    <p:set>
                                      <p:cBhvr>
                                        <p:cTn dur="1" fill="hold" id="291">
                                          <p:stCondLst>
                                            <p:cond delay="0"/>
                                          </p:stCondLst>
                                        </p:cTn>
                                        <p:tgtEl>
                                          <p:spTgt spid="106"/>
                                        </p:tgtEl>
                                        <p:attrNameLst>
                                          <p:attrName>style.visibility</p:attrName>
                                        </p:attrNameLst>
                                      </p:cBhvr>
                                      <p:to>
                                        <p:strVal val="visible"/>
                                      </p:to>
                                    </p:set>
                                    <p:animEffect filter="wipe(up)" transition="in">
                                      <p:cBhvr additive="repl">
                                        <p:cTn dur="2000" id="292"/>
                                        <p:tgtEl>
                                          <p:spTgt spid="10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07" name="Image 93"/>
          <p:cNvPicPr/>
          <p:nvPr/>
        </p:nvPicPr>
        <p:blipFill>
          <a:blip r:embed="rId1"/>
          <a:stretch>
            <a:fillRect/>
          </a:stretch>
        </p:blipFill>
        <p:spPr>
          <a:xfrm>
            <a:off x="720000" y="395640"/>
            <a:ext cx="8820000" cy="5581080"/>
          </a:xfrm>
          <a:prstGeom prst="rect">
            <a:avLst/>
          </a:prstGeom>
          <a:ln>
            <a:noFill/>
          </a:ln>
        </p:spPr>
      </p:pic>
      <p:sp>
        <p:nvSpPr>
          <p:cNvPr id="108" name="CustomShape 1"/>
          <p:cNvSpPr/>
          <p:nvPr/>
        </p:nvSpPr>
        <p:spPr>
          <a:xfrm>
            <a:off x="1006560" y="85680"/>
            <a:ext cx="8713800" cy="345600"/>
          </a:xfrm>
          <a:prstGeom prst="rect">
            <a:avLst/>
          </a:prstGeom>
          <a:noFill/>
          <a:ln>
            <a:noFill/>
          </a:ln>
        </p:spPr>
        <p:txBody>
          <a:bodyPr bIns="45000" lIns="90000" rIns="90000" tIns="45000"/>
          <a:p>
            <a:pPr>
              <a:lnSpc>
                <a:spcPct val="100000"/>
              </a:lnSpc>
            </a:pPr>
            <a:r>
              <a:rPr lang="fr-FR">
                <a:solidFill>
                  <a:srgbClr val="000000"/>
                </a:solidFill>
                <a:latin typeface="Comic Sans MS"/>
              </a:rPr>
              <a:t>1867 : Chez Verdié, l’ingénieur Martin réalise le four à acier qui porte son nom</a:t>
            </a:r>
            <a:endParaRPr/>
          </a:p>
        </p:txBody>
      </p:sp>
      <p:sp>
        <p:nvSpPr>
          <p:cNvPr id="109" name="CustomShape 2"/>
          <p:cNvSpPr/>
          <p:nvPr/>
        </p:nvSpPr>
        <p:spPr>
          <a:xfrm>
            <a:off x="503640" y="6084000"/>
            <a:ext cx="9576720" cy="86328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En 1953, Jacob Holtzer constitue avec les trois grandes aciéries de la région (Forges et Aciéries de la Marine, Aciéries de Saint-Étienne et  Aciéries et Forges de Firminy), </a:t>
            </a:r>
            <a:endParaRPr/>
          </a:p>
          <a:p>
            <a:pPr>
              <a:lnSpc>
                <a:spcPct val="100000"/>
              </a:lnSpc>
            </a:pPr>
            <a:r>
              <a:rPr lang="fr-FR">
                <a:solidFill>
                  <a:srgbClr val="000000"/>
                </a:solidFill>
                <a:latin typeface="Comic Sans MS"/>
              </a:rPr>
              <a:t> </a:t>
            </a:r>
            <a:r>
              <a:rPr lang="fr-FR">
                <a:solidFill>
                  <a:srgbClr val="000000"/>
                </a:solidFill>
                <a:latin typeface="Comic Sans MS"/>
              </a:rPr>
              <a:t>la Compagnie des Ateliers et  forges de la Loire (CAFL) devenue ensuite une    </a:t>
            </a:r>
            <a:endParaRPr/>
          </a:p>
          <a:p>
            <a:pPr>
              <a:lnSpc>
                <a:spcPct val="100000"/>
              </a:lnSpc>
            </a:pPr>
            <a:r>
              <a:rPr lang="fr-FR">
                <a:solidFill>
                  <a:srgbClr val="000000"/>
                </a:solidFill>
                <a:latin typeface="Comic Sans MS"/>
              </a:rPr>
              <a:t>                                       </a:t>
            </a:r>
            <a:r>
              <a:rPr lang="fr-FR">
                <a:solidFill>
                  <a:srgbClr val="000000"/>
                </a:solidFill>
                <a:latin typeface="Comic Sans MS"/>
              </a:rPr>
              <a:t>composante de Creusot-Loire.</a:t>
            </a:r>
            <a:endParaRPr/>
          </a:p>
          <a:p>
            <a:pPr>
              <a:lnSpc>
                <a:spcPct val="100000"/>
              </a:lnSpc>
            </a:pPr>
            <a:endParaRPr/>
          </a:p>
          <a:p>
            <a:pPr>
              <a:lnSpc>
                <a:spcPct val="100000"/>
              </a:lnSpc>
            </a:pPr>
            <a:endParaRPr/>
          </a:p>
          <a:p>
            <a:pPr>
              <a:lnSpc>
                <a:spcPct val="100000"/>
              </a:lnSpc>
            </a:pPr>
            <a:endParaRPr/>
          </a:p>
          <a:p>
            <a:pPr>
              <a:lnSpc>
                <a:spcPct val="100000"/>
              </a:lnSpc>
              <a:buFont typeface="StarSymbol"/>
              <a:buChar char="l"/>
            </a:pPr>
            <a:r>
              <a:rPr lang="fr-FR">
                <a:solidFill>
                  <a:srgbClr val="000000"/>
                </a:solidFill>
                <a:latin typeface="Calibri"/>
              </a:rPr>
              <a:t> </a:t>
            </a:r>
            <a:endParaRPr/>
          </a:p>
        </p:txBody>
      </p:sp>
    </p:spTree>
  </p:cSld>
  <p:transition spd="slow">
    <p:wipe dir="u"/>
  </p:transition>
  <p:timing>
    <p:tnLst>
      <p:par>
        <p:cTn dur="indefinite" id="293" nodeType="tmRoot" restart="never">
          <p:childTnLst>
            <p:seq>
              <p:cTn dur="indefinite" id="294" nodeType="mainSeq">
                <p:childTnLst>
                  <p:par>
                    <p:cTn fill="hold" id="295">
                      <p:stCondLst>
                        <p:cond delay="indefinite"/>
                      </p:stCondLst>
                      <p:childTnLst>
                        <p:par>
                          <p:cTn fill="hold" id="296">
                            <p:stCondLst>
                              <p:cond delay="0"/>
                            </p:stCondLst>
                            <p:childTnLst>
                              <p:par>
                                <p:cTn fill="hold" id="297" nodeType="clickEffect" presetClass="entr" presetID="22" presetSubtype="8">
                                  <p:stCondLst>
                                    <p:cond delay="0"/>
                                  </p:stCondLst>
                                  <p:childTnLst>
                                    <p:set>
                                      <p:cBhvr>
                                        <p:cTn dur="1" fill="hold" id="298">
                                          <p:stCondLst>
                                            <p:cond delay="0"/>
                                          </p:stCondLst>
                                        </p:cTn>
                                        <p:tgtEl>
                                          <p:spTgt spid="108">
                                            <p:txEl>
                                              <p:pRg end="81" st="0"/>
                                            </p:txEl>
                                          </p:spTgt>
                                        </p:tgtEl>
                                        <p:attrNameLst>
                                          <p:attrName>style.visibility</p:attrName>
                                        </p:attrNameLst>
                                      </p:cBhvr>
                                      <p:to>
                                        <p:strVal val="visible"/>
                                      </p:to>
                                    </p:set>
                                    <p:animEffect filter="wipe(left)" transition="in">
                                      <p:cBhvr additive="repl">
                                        <p:cTn dur="2000" id="299"/>
                                        <p:tgtEl>
                                          <p:spTgt spid="108">
                                            <p:txEl>
                                              <p:pRg end="81" st="0"/>
                                            </p:txEl>
                                          </p:spTgt>
                                        </p:tgtEl>
                                      </p:cBhvr>
                                    </p:animEffect>
                                  </p:childTnLst>
                                </p:cTn>
                              </p:par>
                            </p:childTnLst>
                          </p:cTn>
                        </p:par>
                        <p:par>
                          <p:cTn fill="hold" id="300">
                            <p:stCondLst>
                              <p:cond delay="2000"/>
                            </p:stCondLst>
                            <p:childTnLst>
                              <p:par>
                                <p:cTn fill="hold" id="301" nodeType="afterEffect" presetClass="entr" presetID="22" presetSubtype="8">
                                  <p:stCondLst>
                                    <p:cond delay="0"/>
                                  </p:stCondLst>
                                  <p:childTnLst>
                                    <p:set>
                                      <p:cBhvr>
                                        <p:cTn dur="1" fill="hold" id="302">
                                          <p:stCondLst>
                                            <p:cond delay="0"/>
                                          </p:stCondLst>
                                        </p:cTn>
                                        <p:tgtEl>
                                          <p:spTgt spid="107"/>
                                        </p:tgtEl>
                                        <p:attrNameLst>
                                          <p:attrName>style.visibility</p:attrName>
                                        </p:attrNameLst>
                                      </p:cBhvr>
                                      <p:to>
                                        <p:strVal val="visible"/>
                                      </p:to>
                                    </p:set>
                                    <p:animEffect filter="wipe(left)" transition="in">
                                      <p:cBhvr additive="repl">
                                        <p:cTn dur="3000" id="303"/>
                                        <p:tgtEl>
                                          <p:spTgt spid="107"/>
                                        </p:tgtEl>
                                      </p:cBhvr>
                                    </p:animEffect>
                                  </p:childTnLst>
                                </p:cTn>
                              </p:par>
                            </p:childTnLst>
                          </p:cTn>
                        </p:par>
                        <p:par>
                          <p:cTn fill="hold" id="304">
                            <p:stCondLst>
                              <p:cond delay="5000"/>
                            </p:stCondLst>
                            <p:childTnLst>
                              <p:par>
                                <p:cTn fill="hold" id="305" nodeType="afterEffect" presetClass="entr" presetID="22" presetSubtype="8">
                                  <p:stCondLst>
                                    <p:cond delay="0"/>
                                  </p:stCondLst>
                                  <p:childTnLst>
                                    <p:set>
                                      <p:cBhvr>
                                        <p:cTn dur="1" fill="hold" id="306">
                                          <p:stCondLst>
                                            <p:cond delay="0"/>
                                          </p:stCondLst>
                                        </p:cTn>
                                        <p:tgtEl>
                                          <p:spTgt spid="109">
                                            <p:txEl>
                                              <p:pRg end="180" st="0"/>
                                            </p:txEl>
                                          </p:spTgt>
                                        </p:tgtEl>
                                        <p:attrNameLst>
                                          <p:attrName>style.visibility</p:attrName>
                                        </p:attrNameLst>
                                      </p:cBhvr>
                                      <p:to>
                                        <p:strVal val="visible"/>
                                      </p:to>
                                    </p:set>
                                    <p:animEffect filter="wipe(left)" transition="in">
                                      <p:cBhvr additive="repl">
                                        <p:cTn dur="3000" id="307"/>
                                        <p:tgtEl>
                                          <p:spTgt spid="109">
                                            <p:txEl>
                                              <p:pRg end="180" st="0"/>
                                            </p:txEl>
                                          </p:spTgt>
                                        </p:tgtEl>
                                      </p:cBhvr>
                                    </p:animEffect>
                                  </p:childTnLst>
                                </p:cTn>
                              </p:par>
                            </p:childTnLst>
                          </p:cTn>
                        </p:par>
                        <p:par>
                          <p:cTn fill="hold" id="308">
                            <p:stCondLst>
                              <p:cond delay="8000"/>
                            </p:stCondLst>
                            <p:childTnLst>
                              <p:par>
                                <p:cTn fill="hold" id="309" nodeType="afterEffect" presetClass="entr" presetID="22" presetSubtype="8">
                                  <p:stCondLst>
                                    <p:cond delay="0"/>
                                  </p:stCondLst>
                                  <p:childTnLst>
                                    <p:set>
                                      <p:cBhvr>
                                        <p:cTn dur="1" fill="hold" id="310">
                                          <p:stCondLst>
                                            <p:cond delay="0"/>
                                          </p:stCondLst>
                                        </p:cTn>
                                        <p:tgtEl>
                                          <p:spTgt spid="109">
                                            <p:txEl>
                                              <p:pRg end="261" st="180"/>
                                            </p:txEl>
                                          </p:spTgt>
                                        </p:tgtEl>
                                        <p:attrNameLst>
                                          <p:attrName>style.visibility</p:attrName>
                                        </p:attrNameLst>
                                      </p:cBhvr>
                                      <p:to>
                                        <p:strVal val="visible"/>
                                      </p:to>
                                    </p:set>
                                    <p:animEffect filter="wipe(left)" transition="in">
                                      <p:cBhvr additive="repl">
                                        <p:cTn dur="3000" id="311"/>
                                        <p:tgtEl>
                                          <p:spTgt spid="109">
                                            <p:txEl>
                                              <p:pRg end="261" st="180"/>
                                            </p:txEl>
                                          </p:spTgt>
                                        </p:tgtEl>
                                      </p:cBhvr>
                                    </p:animEffect>
                                  </p:childTnLst>
                                </p:cTn>
                              </p:par>
                            </p:childTnLst>
                          </p:cTn>
                        </p:par>
                        <p:par>
                          <p:cTn fill="hold" id="312">
                            <p:stCondLst>
                              <p:cond delay="11000"/>
                            </p:stCondLst>
                            <p:childTnLst>
                              <p:par>
                                <p:cTn fill="hold" id="313" nodeType="afterEffect" presetClass="entr" presetID="22" presetSubtype="8">
                                  <p:stCondLst>
                                    <p:cond delay="0"/>
                                  </p:stCondLst>
                                  <p:childTnLst>
                                    <p:set>
                                      <p:cBhvr>
                                        <p:cTn dur="1" fill="hold" id="314">
                                          <p:stCondLst>
                                            <p:cond delay="0"/>
                                          </p:stCondLst>
                                        </p:cTn>
                                        <p:tgtEl>
                                          <p:spTgt spid="109">
                                            <p:txEl>
                                              <p:pRg end="329" st="261"/>
                                            </p:txEl>
                                          </p:spTgt>
                                        </p:tgtEl>
                                        <p:attrNameLst>
                                          <p:attrName>style.visibility</p:attrName>
                                        </p:attrNameLst>
                                      </p:cBhvr>
                                      <p:to>
                                        <p:strVal val="visible"/>
                                      </p:to>
                                    </p:set>
                                    <p:animEffect filter="wipe(left)" transition="in">
                                      <p:cBhvr additive="repl">
                                        <p:cTn dur="3000" id="315"/>
                                        <p:tgtEl>
                                          <p:spTgt spid="109">
                                            <p:txEl>
                                              <p:pRg end="329" st="261"/>
                                            </p:txEl>
                                          </p:spTgt>
                                        </p:tgtEl>
                                      </p:cBhvr>
                                    </p:animEffect>
                                  </p:childTnLst>
                                </p:cTn>
                              </p:par>
                            </p:childTnLst>
                          </p:cTn>
                        </p:par>
                        <p:par>
                          <p:cTn fill="hold" id="316">
                            <p:stCondLst>
                              <p:cond delay="14000"/>
                            </p:stCondLst>
                            <p:childTnLst>
                              <p:par>
                                <p:cTn fill="hold" id="317" nodeType="afterEffect" presetClass="entr" presetID="22" presetSubtype="8">
                                  <p:stCondLst>
                                    <p:cond delay="0"/>
                                  </p:stCondLst>
                                  <p:childTnLst>
                                    <p:set>
                                      <p:cBhvr>
                                        <p:cTn dur="1" fill="hold" id="318">
                                          <p:stCondLst>
                                            <p:cond delay="0"/>
                                          </p:stCondLst>
                                        </p:cTn>
                                        <p:tgtEl>
                                          <p:spTgt spid="109">
                                            <p:txEl>
                                              <p:pRg end="334" st="332"/>
                                            </p:txEl>
                                          </p:spTgt>
                                        </p:tgtEl>
                                        <p:attrNameLst>
                                          <p:attrName>style.visibility</p:attrName>
                                        </p:attrNameLst>
                                      </p:cBhvr>
                                      <p:to>
                                        <p:strVal val="visible"/>
                                      </p:to>
                                    </p:set>
                                    <p:animEffect filter="wipe(left)" transition="in">
                                      <p:cBhvr additive="repl">
                                        <p:cTn dur="3000" id="319"/>
                                        <p:tgtEl>
                                          <p:spTgt spid="109">
                                            <p:txEl>
                                              <p:pRg end="334" st="332"/>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0" name="CustomShape 1"/>
          <p:cNvSpPr/>
          <p:nvPr/>
        </p:nvSpPr>
        <p:spPr>
          <a:xfrm>
            <a:off x="215640" y="611640"/>
            <a:ext cx="3312000" cy="1461960"/>
          </a:xfrm>
          <a:prstGeom prst="rect">
            <a:avLst/>
          </a:prstGeom>
          <a:noFill/>
          <a:ln>
            <a:noFill/>
          </a:ln>
        </p:spPr>
        <p:txBody>
          <a:bodyPr bIns="45000" lIns="90000" rIns="90000" tIns="45000"/>
          <a:p>
            <a:pPr>
              <a:lnSpc>
                <a:spcPct val="100000"/>
              </a:lnSpc>
            </a:pPr>
            <a:r>
              <a:rPr lang="fr-FR">
                <a:solidFill>
                  <a:srgbClr val="000000"/>
                </a:solidFill>
                <a:latin typeface="Calibri"/>
              </a:rPr>
              <a:t> </a:t>
            </a:r>
            <a:r>
              <a:rPr lang="fr-FR">
                <a:solidFill>
                  <a:srgbClr val="000000"/>
                </a:solidFill>
                <a:latin typeface="Comic Sans MS"/>
              </a:rPr>
              <a:t>Elections municipales du</a:t>
            </a:r>
            <a:endParaRPr/>
          </a:p>
          <a:p>
            <a:pPr>
              <a:lnSpc>
                <a:spcPct val="100000"/>
              </a:lnSpc>
            </a:pPr>
            <a:r>
              <a:rPr lang="fr-FR">
                <a:solidFill>
                  <a:srgbClr val="000000"/>
                </a:solidFill>
                <a:latin typeface="Comic Sans MS"/>
              </a:rPr>
              <a:t>             </a:t>
            </a:r>
            <a:r>
              <a:rPr lang="fr-FR">
                <a:solidFill>
                  <a:srgbClr val="000000"/>
                </a:solidFill>
                <a:latin typeface="Comic Sans MS"/>
              </a:rPr>
              <a:t>3 Mai 1896.</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Trois listes  concurrentes</a:t>
            </a:r>
            <a:endParaRPr/>
          </a:p>
        </p:txBody>
      </p:sp>
      <p:pic>
        <p:nvPicPr>
          <p:cNvPr descr="" id="111" name="Image 8"/>
          <p:cNvPicPr/>
          <p:nvPr/>
        </p:nvPicPr>
        <p:blipFill>
          <a:blip r:embed="rId1"/>
          <a:stretch>
            <a:fillRect/>
          </a:stretch>
        </p:blipFill>
        <p:spPr>
          <a:xfrm>
            <a:off x="0" y="2646000"/>
            <a:ext cx="3639600" cy="4913280"/>
          </a:xfrm>
          <a:prstGeom prst="rect">
            <a:avLst/>
          </a:prstGeom>
          <a:ln>
            <a:noFill/>
          </a:ln>
        </p:spPr>
      </p:pic>
      <p:pic>
        <p:nvPicPr>
          <p:cNvPr descr="" id="112" name="Image 9"/>
          <p:cNvPicPr/>
          <p:nvPr/>
        </p:nvPicPr>
        <p:blipFill>
          <a:blip r:embed="rId2"/>
          <a:stretch>
            <a:fillRect/>
          </a:stretch>
        </p:blipFill>
        <p:spPr>
          <a:xfrm>
            <a:off x="6912360" y="2788920"/>
            <a:ext cx="3167640" cy="4566240"/>
          </a:xfrm>
          <a:prstGeom prst="rect">
            <a:avLst/>
          </a:prstGeom>
          <a:ln>
            <a:noFill/>
          </a:ln>
        </p:spPr>
      </p:pic>
      <p:pic>
        <p:nvPicPr>
          <p:cNvPr descr="" id="113" name="Image 10"/>
          <p:cNvPicPr/>
          <p:nvPr/>
        </p:nvPicPr>
        <p:blipFill>
          <a:blip r:embed="rId3"/>
          <a:stretch>
            <a:fillRect/>
          </a:stretch>
        </p:blipFill>
        <p:spPr>
          <a:xfrm>
            <a:off x="3240000" y="0"/>
            <a:ext cx="4176000" cy="3923640"/>
          </a:xfrm>
          <a:prstGeom prst="rect">
            <a:avLst/>
          </a:prstGeom>
          <a:ln>
            <a:noFill/>
          </a:ln>
        </p:spPr>
      </p:pic>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14" name="Image 3"/>
          <p:cNvPicPr/>
          <p:nvPr/>
        </p:nvPicPr>
        <p:blipFill>
          <a:blip r:embed="rId1"/>
          <a:stretch>
            <a:fillRect/>
          </a:stretch>
        </p:blipFill>
        <p:spPr>
          <a:xfrm>
            <a:off x="1008000" y="1043640"/>
            <a:ext cx="8207640" cy="6155640"/>
          </a:xfrm>
          <a:prstGeom prst="rect">
            <a:avLst/>
          </a:prstGeom>
          <a:ln>
            <a:noFill/>
          </a:ln>
        </p:spPr>
      </p:pic>
      <p:sp>
        <p:nvSpPr>
          <p:cNvPr id="115" name="CustomShape 1"/>
          <p:cNvSpPr/>
          <p:nvPr/>
        </p:nvSpPr>
        <p:spPr>
          <a:xfrm>
            <a:off x="143640" y="539640"/>
            <a:ext cx="10152720" cy="43164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Baraquements  Verdié aux Abattoirs pour les ouvriers étrangers ( Kabyle, Chinois, Polonais )</a:t>
            </a:r>
            <a:endParaRPr/>
          </a:p>
        </p:txBody>
      </p:sp>
    </p:spTree>
  </p:cSld>
  <p:timing>
    <p:tnLst>
      <p:par>
        <p:cTn dur="indefinite" id="320" nodeType="tmRoot" restart="never">
          <p:childTnLst>
            <p:seq>
              <p:cTn dur="indefinite" id="321" nodeType="mainSeq">
                <p:childTnLst>
                  <p:par>
                    <p:cTn fill="hold" id="322">
                      <p:stCondLst>
                        <p:cond delay="indefinite"/>
                      </p:stCondLst>
                      <p:childTnLst>
                        <p:par>
                          <p:cTn fill="hold" id="323">
                            <p:stCondLst>
                              <p:cond delay="0"/>
                            </p:stCondLst>
                            <p:childTnLst>
                              <p:par>
                                <p:cTn fill="hold" id="324" nodeType="afterEffect" presetClass="entr" presetID="22" presetSubtype="8">
                                  <p:stCondLst>
                                    <p:cond delay="0"/>
                                  </p:stCondLst>
                                  <p:childTnLst>
                                    <p:set>
                                      <p:cBhvr>
                                        <p:cTn dur="1" fill="hold" id="325">
                                          <p:stCondLst>
                                            <p:cond delay="0"/>
                                          </p:stCondLst>
                                        </p:cTn>
                                        <p:tgtEl>
                                          <p:spTgt spid="115">
                                            <p:txEl>
                                              <p:pRg end="94" st="0"/>
                                            </p:txEl>
                                          </p:spTgt>
                                        </p:tgtEl>
                                        <p:attrNameLst>
                                          <p:attrName>style.visibility</p:attrName>
                                        </p:attrNameLst>
                                      </p:cBhvr>
                                      <p:to>
                                        <p:strVal val="visible"/>
                                      </p:to>
                                    </p:set>
                                    <p:animEffect filter="wipe(left)" transition="in">
                                      <p:cBhvr additive="repl">
                                        <p:cTn dur="3000" id="326"/>
                                        <p:tgtEl>
                                          <p:spTgt spid="115">
                                            <p:txEl>
                                              <p:pRg end="94" st="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6" name="CustomShape 1"/>
          <p:cNvSpPr/>
          <p:nvPr/>
        </p:nvSpPr>
        <p:spPr>
          <a:xfrm>
            <a:off x="1584000" y="0"/>
            <a:ext cx="7713360" cy="34560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1900 – Construction de l'école pratique d'industrie de garçons.</a:t>
            </a:r>
            <a:endParaRPr/>
          </a:p>
        </p:txBody>
      </p:sp>
      <p:sp>
        <p:nvSpPr>
          <p:cNvPr id="117" name="CustomShape 2"/>
          <p:cNvSpPr/>
          <p:nvPr/>
        </p:nvSpPr>
        <p:spPr>
          <a:xfrm>
            <a:off x="143640" y="539640"/>
            <a:ext cx="3888000" cy="289368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Le maire Marcellin Souhet  eu</a:t>
            </a:r>
            <a:endParaRPr/>
          </a:p>
          <a:p>
            <a:pPr>
              <a:lnSpc>
                <a:spcPct val="100000"/>
              </a:lnSpc>
            </a:pPr>
            <a:r>
              <a:rPr lang="fr-FR">
                <a:solidFill>
                  <a:srgbClr val="000000"/>
                </a:solidFill>
                <a:latin typeface="Comic Sans MS"/>
              </a:rPr>
              <a:t>l'idée de la construction d'une école pratique pour obtenir une bonne insertion des garçons dans les entreprises .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Félix Verdier ( 15 000 F ) et   </a:t>
            </a:r>
            <a:endParaRPr/>
          </a:p>
          <a:p>
            <a:pPr>
              <a:lnSpc>
                <a:spcPct val="100000"/>
              </a:lnSpc>
            </a:pPr>
            <a:r>
              <a:rPr lang="fr-FR">
                <a:solidFill>
                  <a:srgbClr val="000000"/>
                </a:solidFill>
                <a:latin typeface="Comic Sans MS"/>
              </a:rPr>
              <a:t>  </a:t>
            </a:r>
            <a:r>
              <a:rPr lang="fr-FR">
                <a:solidFill>
                  <a:srgbClr val="000000"/>
                </a:solidFill>
                <a:latin typeface="Comic Sans MS"/>
              </a:rPr>
              <a:t>Jacob Holtzer ( 8 000 F ) participèrent aux financements de la construction. Le terrain fût acheté par la mairie pour la somme    </a:t>
            </a:r>
            <a:endParaRPr/>
          </a:p>
          <a:p>
            <a:pPr>
              <a:lnSpc>
                <a:spcPct val="100000"/>
              </a:lnSpc>
            </a:pPr>
            <a:r>
              <a:rPr lang="fr-FR">
                <a:solidFill>
                  <a:srgbClr val="000000"/>
                </a:solidFill>
                <a:latin typeface="Comic Sans MS"/>
              </a:rPr>
              <a:t>               </a:t>
            </a:r>
            <a:r>
              <a:rPr lang="fr-FR">
                <a:solidFill>
                  <a:srgbClr val="000000"/>
                </a:solidFill>
                <a:latin typeface="Comic Sans MS"/>
              </a:rPr>
              <a:t>de 20 000 F.  </a:t>
            </a:r>
            <a:endParaRPr/>
          </a:p>
        </p:txBody>
      </p:sp>
      <p:sp>
        <p:nvSpPr>
          <p:cNvPr id="118" name="CustomShape 3"/>
          <p:cNvSpPr/>
          <p:nvPr/>
        </p:nvSpPr>
        <p:spPr>
          <a:xfrm>
            <a:off x="5760360" y="4356000"/>
            <a:ext cx="4320000" cy="263808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Le 13 janvier 1903 , le président </a:t>
            </a:r>
            <a:endParaRPr/>
          </a:p>
          <a:p>
            <a:pPr>
              <a:lnSpc>
                <a:spcPct val="100000"/>
              </a:lnSpc>
            </a:pPr>
            <a:r>
              <a:rPr lang="fr-FR">
                <a:solidFill>
                  <a:srgbClr val="000000"/>
                </a:solidFill>
                <a:latin typeface="Comic Sans MS"/>
              </a:rPr>
              <a:t>du  Conseil ,  Waldeck-Rousseau </a:t>
            </a:r>
            <a:endParaRPr/>
          </a:p>
          <a:p>
            <a:pPr>
              <a:lnSpc>
                <a:spcPct val="100000"/>
              </a:lnSpc>
            </a:pPr>
            <a:r>
              <a:rPr lang="fr-FR">
                <a:solidFill>
                  <a:srgbClr val="000000"/>
                </a:solidFill>
                <a:latin typeface="Comic Sans MS"/>
              </a:rPr>
              <a:t>inaugura en grande pompe l'école </a:t>
            </a:r>
            <a:endParaRPr/>
          </a:p>
          <a:p>
            <a:pPr>
              <a:lnSpc>
                <a:spcPct val="100000"/>
              </a:lnSpc>
            </a:pPr>
            <a:r>
              <a:rPr lang="fr-FR">
                <a:solidFill>
                  <a:srgbClr val="000000"/>
                </a:solidFill>
                <a:latin typeface="Comic Sans MS"/>
              </a:rPr>
              <a:t>Pratique d'Industrie pour garçons, </a:t>
            </a:r>
            <a:endParaRPr/>
          </a:p>
          <a:p>
            <a:pPr>
              <a:lnSpc>
                <a:spcPct val="100000"/>
              </a:lnSpc>
            </a:pPr>
            <a:r>
              <a:rPr lang="fr-FR">
                <a:solidFill>
                  <a:srgbClr val="000000"/>
                </a:solidFill>
                <a:latin typeface="Comic Sans MS"/>
              </a:rPr>
              <a:t>décorée pour  la  circonstance  de </a:t>
            </a:r>
            <a:endParaRPr/>
          </a:p>
          <a:p>
            <a:pPr>
              <a:lnSpc>
                <a:spcPct val="100000"/>
              </a:lnSpc>
            </a:pPr>
            <a:r>
              <a:rPr lang="fr-FR">
                <a:solidFill>
                  <a:srgbClr val="000000"/>
                </a:solidFill>
                <a:latin typeface="Comic Sans MS"/>
              </a:rPr>
              <a:t>nombreux drapeaux tricolores.</a:t>
            </a:r>
            <a:endParaRPr/>
          </a:p>
          <a:p>
            <a:pPr>
              <a:lnSpc>
                <a:spcPct val="100000"/>
              </a:lnSpc>
            </a:pPr>
            <a:r>
              <a:rPr lang="fr-FR">
                <a:solidFill>
                  <a:srgbClr val="000000"/>
                </a:solidFill>
                <a:latin typeface="Comic Sans MS"/>
              </a:rPr>
              <a:t> </a:t>
            </a:r>
            <a:endParaRPr/>
          </a:p>
          <a:p>
            <a:pPr>
              <a:lnSpc>
                <a:spcPct val="100000"/>
              </a:lnSpc>
            </a:pPr>
            <a:r>
              <a:rPr lang="fr-FR">
                <a:solidFill>
                  <a:srgbClr val="000000"/>
                </a:solidFill>
                <a:latin typeface="Comic Sans MS"/>
              </a:rPr>
              <a:t>  </a:t>
            </a:r>
            <a:r>
              <a:rPr lang="fr-FR">
                <a:solidFill>
                  <a:srgbClr val="000000"/>
                </a:solidFill>
                <a:latin typeface="Comic Sans MS"/>
              </a:rPr>
              <a:t>Après la visite des locaux et les </a:t>
            </a:r>
            <a:endParaRPr/>
          </a:p>
          <a:p>
            <a:pPr>
              <a:lnSpc>
                <a:spcPct val="100000"/>
              </a:lnSpc>
            </a:pPr>
            <a:r>
              <a:rPr lang="fr-FR">
                <a:solidFill>
                  <a:srgbClr val="000000"/>
                </a:solidFill>
                <a:latin typeface="Comic Sans MS"/>
              </a:rPr>
              <a:t>discours, tout le monde se </a:t>
            </a:r>
            <a:endParaRPr/>
          </a:p>
          <a:p>
            <a:pPr>
              <a:lnSpc>
                <a:spcPct val="100000"/>
              </a:lnSpc>
            </a:pPr>
            <a:r>
              <a:rPr lang="fr-FR">
                <a:solidFill>
                  <a:srgbClr val="000000"/>
                </a:solidFill>
                <a:latin typeface="Comic Sans MS"/>
              </a:rPr>
              <a:t>retrouva à l'hôtel de ville pour le </a:t>
            </a:r>
            <a:endParaRPr/>
          </a:p>
          <a:p>
            <a:pPr>
              <a:lnSpc>
                <a:spcPct val="100000"/>
              </a:lnSpc>
            </a:pPr>
            <a:r>
              <a:rPr lang="fr-FR">
                <a:solidFill>
                  <a:srgbClr val="000000"/>
                </a:solidFill>
                <a:latin typeface="Comic Sans MS"/>
              </a:rPr>
              <a:t>banquet. ( voir repas )</a:t>
            </a:r>
            <a:endParaRPr/>
          </a:p>
        </p:txBody>
      </p:sp>
      <p:pic>
        <p:nvPicPr>
          <p:cNvPr descr="" id="119" name="Image 103"/>
          <p:cNvPicPr/>
          <p:nvPr/>
        </p:nvPicPr>
        <p:blipFill>
          <a:blip r:embed="rId1"/>
          <a:stretch>
            <a:fillRect/>
          </a:stretch>
        </p:blipFill>
        <p:spPr>
          <a:xfrm>
            <a:off x="4098960" y="395640"/>
            <a:ext cx="5981400" cy="3593880"/>
          </a:xfrm>
          <a:prstGeom prst="rect">
            <a:avLst/>
          </a:prstGeom>
          <a:ln>
            <a:noFill/>
          </a:ln>
        </p:spPr>
      </p:pic>
      <p:pic>
        <p:nvPicPr>
          <p:cNvPr descr="" id="120" name="Image 6"/>
          <p:cNvPicPr/>
          <p:nvPr/>
        </p:nvPicPr>
        <p:blipFill>
          <a:blip r:embed="rId2"/>
          <a:stretch>
            <a:fillRect/>
          </a:stretch>
        </p:blipFill>
        <p:spPr>
          <a:xfrm>
            <a:off x="0" y="3852000"/>
            <a:ext cx="5669280" cy="3851640"/>
          </a:xfrm>
          <a:prstGeom prst="rect">
            <a:avLst/>
          </a:prstGeom>
          <a:ln>
            <a:noFill/>
          </a:ln>
        </p:spPr>
      </p:pic>
    </p:spTree>
  </p:cSld>
  <p:transition spd="slow">
    <p:wheel spokes="2"/>
  </p:transition>
  <p:timing>
    <p:tnLst>
      <p:par>
        <p:cTn dur="indefinite" id="327" nodeType="tmRoot" restart="never">
          <p:childTnLst>
            <p:seq>
              <p:cTn dur="indefinite" id="328" nodeType="mainSeq">
                <p:childTnLst>
                  <p:par>
                    <p:cTn fill="hold" id="329">
                      <p:stCondLst>
                        <p:cond delay="indefinite"/>
                      </p:stCondLst>
                      <p:childTnLst>
                        <p:par>
                          <p:cTn fill="hold" id="330">
                            <p:stCondLst>
                              <p:cond delay="0"/>
                            </p:stCondLst>
                            <p:childTnLst>
                              <p:par>
                                <p:cTn fill="hold" id="331" nodeType="afterEffect" presetClass="entr" presetID="22" presetSubtype="8">
                                  <p:stCondLst>
                                    <p:cond delay="0"/>
                                  </p:stCondLst>
                                  <p:childTnLst>
                                    <p:set>
                                      <p:cBhvr>
                                        <p:cTn dur="1" fill="hold" id="332">
                                          <p:stCondLst>
                                            <p:cond delay="0"/>
                                          </p:stCondLst>
                                        </p:cTn>
                                        <p:tgtEl>
                                          <p:spTgt spid="116">
                                            <p:txEl>
                                              <p:pRg end="65" st="0"/>
                                            </p:txEl>
                                          </p:spTgt>
                                        </p:tgtEl>
                                        <p:attrNameLst>
                                          <p:attrName>style.visibility</p:attrName>
                                        </p:attrNameLst>
                                      </p:cBhvr>
                                      <p:to>
                                        <p:strVal val="visible"/>
                                      </p:to>
                                    </p:set>
                                    <p:animEffect filter="wipe(left)" transition="in">
                                      <p:cBhvr additive="repl">
                                        <p:cTn dur="3000" id="333"/>
                                        <p:tgtEl>
                                          <p:spTgt spid="116">
                                            <p:txEl>
                                              <p:pRg end="65" st="0"/>
                                            </p:txEl>
                                          </p:spTgt>
                                        </p:tgtEl>
                                      </p:cBhvr>
                                    </p:animEffect>
                                  </p:childTnLst>
                                </p:cTn>
                              </p:par>
                            </p:childTnLst>
                          </p:cTn>
                        </p:par>
                        <p:par>
                          <p:cTn fill="hold" id="334">
                            <p:stCondLst>
                              <p:cond delay="3000"/>
                            </p:stCondLst>
                            <p:childTnLst>
                              <p:par>
                                <p:cTn fill="hold" id="335" nodeType="afterEffect" presetClass="entr" presetID="22" presetSubtype="8">
                                  <p:stCondLst>
                                    <p:cond delay="0"/>
                                  </p:stCondLst>
                                  <p:childTnLst>
                                    <p:set>
                                      <p:cBhvr>
                                        <p:cTn dur="1" fill="hold" id="336">
                                          <p:stCondLst>
                                            <p:cond delay="0"/>
                                          </p:stCondLst>
                                        </p:cTn>
                                        <p:tgtEl>
                                          <p:spTgt spid="117">
                                            <p:txEl>
                                              <p:pRg end="32" st="0"/>
                                            </p:txEl>
                                          </p:spTgt>
                                        </p:tgtEl>
                                        <p:attrNameLst>
                                          <p:attrName>style.visibility</p:attrName>
                                        </p:attrNameLst>
                                      </p:cBhvr>
                                      <p:to>
                                        <p:strVal val="visible"/>
                                      </p:to>
                                    </p:set>
                                    <p:animEffect filter="wipe(left)" transition="in">
                                      <p:cBhvr additive="repl">
                                        <p:cTn dur="3000" id="337"/>
                                        <p:tgtEl>
                                          <p:spTgt spid="117">
                                            <p:txEl>
                                              <p:pRg end="32" st="0"/>
                                            </p:txEl>
                                          </p:spTgt>
                                        </p:tgtEl>
                                      </p:cBhvr>
                                    </p:animEffect>
                                  </p:childTnLst>
                                </p:cTn>
                              </p:par>
                            </p:childTnLst>
                          </p:cTn>
                        </p:par>
                        <p:par>
                          <p:cTn fill="hold" id="338">
                            <p:stCondLst>
                              <p:cond delay="6000"/>
                            </p:stCondLst>
                            <p:childTnLst>
                              <p:par>
                                <p:cTn fill="hold" id="339" nodeType="afterEffect" presetClass="entr" presetID="22" presetSubtype="8">
                                  <p:stCondLst>
                                    <p:cond delay="0"/>
                                  </p:stCondLst>
                                  <p:childTnLst>
                                    <p:set>
                                      <p:cBhvr>
                                        <p:cTn dur="1" fill="hold" id="340">
                                          <p:stCondLst>
                                            <p:cond delay="0"/>
                                          </p:stCondLst>
                                        </p:cTn>
                                        <p:tgtEl>
                                          <p:spTgt spid="117">
                                            <p:txEl>
                                              <p:pRg end="148" st="32"/>
                                            </p:txEl>
                                          </p:spTgt>
                                        </p:tgtEl>
                                        <p:attrNameLst>
                                          <p:attrName>style.visibility</p:attrName>
                                        </p:attrNameLst>
                                      </p:cBhvr>
                                      <p:to>
                                        <p:strVal val="visible"/>
                                      </p:to>
                                    </p:set>
                                    <p:animEffect filter="wipe(left)" transition="in">
                                      <p:cBhvr additive="repl">
                                        <p:cTn dur="3000" id="341"/>
                                        <p:tgtEl>
                                          <p:spTgt spid="117">
                                            <p:txEl>
                                              <p:pRg end="148" st="32"/>
                                            </p:txEl>
                                          </p:spTgt>
                                        </p:tgtEl>
                                      </p:cBhvr>
                                    </p:animEffect>
                                  </p:childTnLst>
                                </p:cTn>
                              </p:par>
                            </p:childTnLst>
                          </p:cTn>
                        </p:par>
                        <p:par>
                          <p:cTn fill="hold" id="342">
                            <p:stCondLst>
                              <p:cond delay="9000"/>
                            </p:stCondLst>
                            <p:childTnLst>
                              <p:par>
                                <p:cTn fill="hold" id="343" nodeType="afterEffect" presetClass="entr" presetID="22" presetSubtype="8">
                                  <p:stCondLst>
                                    <p:cond delay="0"/>
                                  </p:stCondLst>
                                  <p:childTnLst>
                                    <p:set>
                                      <p:cBhvr>
                                        <p:cTn dur="1" fill="hold" id="344">
                                          <p:stCondLst>
                                            <p:cond delay="0"/>
                                          </p:stCondLst>
                                        </p:cTn>
                                        <p:tgtEl>
                                          <p:spTgt spid="117">
                                            <p:txEl>
                                              <p:pRg end="185" st="149"/>
                                            </p:txEl>
                                          </p:spTgt>
                                        </p:tgtEl>
                                        <p:attrNameLst>
                                          <p:attrName>style.visibility</p:attrName>
                                        </p:attrNameLst>
                                      </p:cBhvr>
                                      <p:to>
                                        <p:strVal val="visible"/>
                                      </p:to>
                                    </p:set>
                                    <p:animEffect filter="wipe(left)" transition="in">
                                      <p:cBhvr additive="repl">
                                        <p:cTn dur="3000" id="345"/>
                                        <p:tgtEl>
                                          <p:spTgt spid="117">
                                            <p:txEl>
                                              <p:pRg end="185" st="149"/>
                                            </p:txEl>
                                          </p:spTgt>
                                        </p:tgtEl>
                                      </p:cBhvr>
                                    </p:animEffect>
                                  </p:childTnLst>
                                </p:cTn>
                              </p:par>
                            </p:childTnLst>
                          </p:cTn>
                        </p:par>
                        <p:par>
                          <p:cTn fill="hold" id="346">
                            <p:stCondLst>
                              <p:cond delay="12000"/>
                            </p:stCondLst>
                            <p:childTnLst>
                              <p:par>
                                <p:cTn fill="hold" id="347" nodeType="afterEffect" presetClass="entr" presetID="22" presetSubtype="8">
                                  <p:stCondLst>
                                    <p:cond delay="0"/>
                                  </p:stCondLst>
                                  <p:childTnLst>
                                    <p:set>
                                      <p:cBhvr>
                                        <p:cTn dur="1" fill="hold" id="348">
                                          <p:stCondLst>
                                            <p:cond delay="0"/>
                                          </p:stCondLst>
                                        </p:cTn>
                                        <p:tgtEl>
                                          <p:spTgt spid="117">
                                            <p:txEl>
                                              <p:pRg end="318" st="185"/>
                                            </p:txEl>
                                          </p:spTgt>
                                        </p:tgtEl>
                                        <p:attrNameLst>
                                          <p:attrName>style.visibility</p:attrName>
                                        </p:attrNameLst>
                                      </p:cBhvr>
                                      <p:to>
                                        <p:strVal val="visible"/>
                                      </p:to>
                                    </p:set>
                                    <p:animEffect filter="wipe(left)" transition="in">
                                      <p:cBhvr additive="repl">
                                        <p:cTn dur="3000" id="349"/>
                                        <p:tgtEl>
                                          <p:spTgt spid="117">
                                            <p:txEl>
                                              <p:pRg end="318" st="185"/>
                                            </p:txEl>
                                          </p:spTgt>
                                        </p:tgtEl>
                                      </p:cBhvr>
                                    </p:animEffect>
                                  </p:childTnLst>
                                </p:cTn>
                              </p:par>
                            </p:childTnLst>
                          </p:cTn>
                        </p:par>
                        <p:par>
                          <p:cTn fill="hold" id="350">
                            <p:stCondLst>
                              <p:cond delay="15000"/>
                            </p:stCondLst>
                            <p:childTnLst>
                              <p:par>
                                <p:cTn fill="hold" id="351" nodeType="afterEffect" presetClass="entr" presetID="22" presetSubtype="8">
                                  <p:stCondLst>
                                    <p:cond delay="0"/>
                                  </p:stCondLst>
                                  <p:childTnLst>
                                    <p:set>
                                      <p:cBhvr>
                                        <p:cTn dur="1" fill="hold" id="352">
                                          <p:stCondLst>
                                            <p:cond delay="0"/>
                                          </p:stCondLst>
                                        </p:cTn>
                                        <p:tgtEl>
                                          <p:spTgt spid="117">
                                            <p:txEl>
                                              <p:pRg end="348" st="318"/>
                                            </p:txEl>
                                          </p:spTgt>
                                        </p:tgtEl>
                                        <p:attrNameLst>
                                          <p:attrName>style.visibility</p:attrName>
                                        </p:attrNameLst>
                                      </p:cBhvr>
                                      <p:to>
                                        <p:strVal val="visible"/>
                                      </p:to>
                                    </p:set>
                                    <p:animEffect filter="wipe(left)" transition="in">
                                      <p:cBhvr additive="repl">
                                        <p:cTn dur="3000" id="353"/>
                                        <p:tgtEl>
                                          <p:spTgt spid="117">
                                            <p:txEl>
                                              <p:pRg end="348" st="318"/>
                                            </p:txEl>
                                          </p:spTgt>
                                        </p:tgtEl>
                                      </p:cBhvr>
                                    </p:animEffect>
                                  </p:childTnLst>
                                </p:cTn>
                              </p:par>
                            </p:childTnLst>
                          </p:cTn>
                        </p:par>
                        <p:par>
                          <p:cTn fill="hold" id="354">
                            <p:stCondLst>
                              <p:cond delay="18000"/>
                            </p:stCondLst>
                            <p:childTnLst>
                              <p:par>
                                <p:cTn fill="hold" id="355" nodeType="afterEffect" presetClass="entr" presetID="22" presetSubtype="8">
                                  <p:stCondLst>
                                    <p:cond delay="0"/>
                                  </p:stCondLst>
                                  <p:childTnLst>
                                    <p:set>
                                      <p:cBhvr>
                                        <p:cTn dur="1" fill="hold" id="356">
                                          <p:stCondLst>
                                            <p:cond delay="0"/>
                                          </p:stCondLst>
                                        </p:cTn>
                                        <p:tgtEl>
                                          <p:spTgt spid="119"/>
                                        </p:tgtEl>
                                        <p:attrNameLst>
                                          <p:attrName>style.visibility</p:attrName>
                                        </p:attrNameLst>
                                      </p:cBhvr>
                                      <p:to>
                                        <p:strVal val="visible"/>
                                      </p:to>
                                    </p:set>
                                    <p:animEffect filter="wipe(left)" transition="in">
                                      <p:cBhvr additive="repl">
                                        <p:cTn dur="2000" id="357"/>
                                        <p:tgtEl>
                                          <p:spTgt spid="119"/>
                                        </p:tgtEl>
                                      </p:cBhvr>
                                    </p:animEffect>
                                  </p:childTnLst>
                                </p:cTn>
                              </p:par>
                            </p:childTnLst>
                          </p:cTn>
                        </p:par>
                        <p:par>
                          <p:cTn fill="hold" id="358">
                            <p:stCondLst>
                              <p:cond delay="20000"/>
                            </p:stCondLst>
                            <p:childTnLst>
                              <p:par>
                                <p:cTn fill="hold" id="359" nodeType="afterEffect" presetClass="entr" presetID="22" presetSubtype="4">
                                  <p:stCondLst>
                                    <p:cond delay="0"/>
                                  </p:stCondLst>
                                  <p:childTnLst>
                                    <p:set>
                                      <p:cBhvr>
                                        <p:cTn dur="1" fill="hold" id="360">
                                          <p:stCondLst>
                                            <p:cond delay="0"/>
                                          </p:stCondLst>
                                        </p:cTn>
                                        <p:tgtEl>
                                          <p:spTgt spid="118">
                                            <p:txEl>
                                              <p:pRg end="38" st="0"/>
                                            </p:txEl>
                                          </p:spTgt>
                                        </p:tgtEl>
                                        <p:attrNameLst>
                                          <p:attrName>style.visibility</p:attrName>
                                        </p:attrNameLst>
                                      </p:cBhvr>
                                      <p:to>
                                        <p:strVal val="visible"/>
                                      </p:to>
                                    </p:set>
                                    <p:animEffect filter="wipe(down)" transition="out">
                                      <p:cBhvr additive="repl">
                                        <p:cTn dur="500" id="361"/>
                                        <p:tgtEl>
                                          <p:spTgt spid="118">
                                            <p:txEl>
                                              <p:pRg end="38" st="0"/>
                                            </p:txEl>
                                          </p:spTgt>
                                        </p:tgtEl>
                                      </p:cBhvr>
                                    </p:animEffect>
                                  </p:childTnLst>
                                </p:cTn>
                              </p:par>
                            </p:childTnLst>
                          </p:cTn>
                        </p:par>
                        <p:par>
                          <p:cTn fill="hold" id="362">
                            <p:stCondLst>
                              <p:cond delay="20500"/>
                            </p:stCondLst>
                            <p:childTnLst>
                              <p:par>
                                <p:cTn fill="hold" id="363" nodeType="afterEffect" presetClass="entr" presetID="22" presetSubtype="4">
                                  <p:stCondLst>
                                    <p:cond delay="0"/>
                                  </p:stCondLst>
                                  <p:childTnLst>
                                    <p:set>
                                      <p:cBhvr>
                                        <p:cTn dur="1" fill="hold" id="364">
                                          <p:stCondLst>
                                            <p:cond delay="0"/>
                                          </p:stCondLst>
                                        </p:cTn>
                                        <p:tgtEl>
                                          <p:spTgt spid="118">
                                            <p:txEl>
                                              <p:pRg end="71" st="38"/>
                                            </p:txEl>
                                          </p:spTgt>
                                        </p:tgtEl>
                                        <p:attrNameLst>
                                          <p:attrName>style.visibility</p:attrName>
                                        </p:attrNameLst>
                                      </p:cBhvr>
                                      <p:to>
                                        <p:strVal val="visible"/>
                                      </p:to>
                                    </p:set>
                                    <p:animEffect filter="wipe(down)" transition="out">
                                      <p:cBhvr additive="repl">
                                        <p:cTn dur="500" id="365"/>
                                        <p:tgtEl>
                                          <p:spTgt spid="118">
                                            <p:txEl>
                                              <p:pRg end="71" st="38"/>
                                            </p:txEl>
                                          </p:spTgt>
                                        </p:tgtEl>
                                      </p:cBhvr>
                                    </p:animEffect>
                                  </p:childTnLst>
                                </p:cTn>
                              </p:par>
                            </p:childTnLst>
                          </p:cTn>
                        </p:par>
                        <p:par>
                          <p:cTn fill="hold" id="366">
                            <p:stCondLst>
                              <p:cond delay="21000"/>
                            </p:stCondLst>
                            <p:childTnLst>
                              <p:par>
                                <p:cTn fill="hold" id="367" nodeType="afterEffect" presetClass="entr" presetID="22" presetSubtype="4">
                                  <p:stCondLst>
                                    <p:cond delay="0"/>
                                  </p:stCondLst>
                                  <p:childTnLst>
                                    <p:set>
                                      <p:cBhvr>
                                        <p:cTn dur="1" fill="hold" id="368">
                                          <p:stCondLst>
                                            <p:cond delay="0"/>
                                          </p:stCondLst>
                                        </p:cTn>
                                        <p:tgtEl>
                                          <p:spTgt spid="118">
                                            <p:txEl>
                                              <p:pRg end="105" st="71"/>
                                            </p:txEl>
                                          </p:spTgt>
                                        </p:tgtEl>
                                        <p:attrNameLst>
                                          <p:attrName>style.visibility</p:attrName>
                                        </p:attrNameLst>
                                      </p:cBhvr>
                                      <p:to>
                                        <p:strVal val="visible"/>
                                      </p:to>
                                    </p:set>
                                    <p:animEffect filter="wipe(down)" transition="out">
                                      <p:cBhvr additive="repl">
                                        <p:cTn dur="500" id="369"/>
                                        <p:tgtEl>
                                          <p:spTgt spid="118">
                                            <p:txEl>
                                              <p:pRg end="105" st="71"/>
                                            </p:txEl>
                                          </p:spTgt>
                                        </p:tgtEl>
                                      </p:cBhvr>
                                    </p:animEffect>
                                  </p:childTnLst>
                                </p:cTn>
                              </p:par>
                            </p:childTnLst>
                          </p:cTn>
                        </p:par>
                        <p:par>
                          <p:cTn fill="hold" id="370">
                            <p:stCondLst>
                              <p:cond delay="21500"/>
                            </p:stCondLst>
                            <p:childTnLst>
                              <p:par>
                                <p:cTn fill="hold" id="371" nodeType="afterEffect" presetClass="entr" presetID="22" presetSubtype="4">
                                  <p:stCondLst>
                                    <p:cond delay="0"/>
                                  </p:stCondLst>
                                  <p:childTnLst>
                                    <p:set>
                                      <p:cBhvr>
                                        <p:cTn dur="1" fill="hold" id="372">
                                          <p:stCondLst>
                                            <p:cond delay="0"/>
                                          </p:stCondLst>
                                        </p:cTn>
                                        <p:tgtEl>
                                          <p:spTgt spid="118">
                                            <p:txEl>
                                              <p:pRg end="141" st="105"/>
                                            </p:txEl>
                                          </p:spTgt>
                                        </p:tgtEl>
                                        <p:attrNameLst>
                                          <p:attrName>style.visibility</p:attrName>
                                        </p:attrNameLst>
                                      </p:cBhvr>
                                      <p:to>
                                        <p:strVal val="visible"/>
                                      </p:to>
                                    </p:set>
                                    <p:animEffect filter="wipe(down)" transition="out">
                                      <p:cBhvr additive="repl">
                                        <p:cTn dur="500" id="373"/>
                                        <p:tgtEl>
                                          <p:spTgt spid="118">
                                            <p:txEl>
                                              <p:pRg end="141" st="105"/>
                                            </p:txEl>
                                          </p:spTgt>
                                        </p:tgtEl>
                                      </p:cBhvr>
                                    </p:animEffect>
                                  </p:childTnLst>
                                </p:cTn>
                              </p:par>
                            </p:childTnLst>
                          </p:cTn>
                        </p:par>
                        <p:par>
                          <p:cTn fill="hold" id="374">
                            <p:stCondLst>
                              <p:cond delay="22000"/>
                            </p:stCondLst>
                            <p:childTnLst>
                              <p:par>
                                <p:cTn fill="hold" id="375" nodeType="afterEffect" presetClass="entr" presetID="22" presetSubtype="4">
                                  <p:stCondLst>
                                    <p:cond delay="0"/>
                                  </p:stCondLst>
                                  <p:childTnLst>
                                    <p:set>
                                      <p:cBhvr>
                                        <p:cTn dur="1" fill="hold" id="376">
                                          <p:stCondLst>
                                            <p:cond delay="0"/>
                                          </p:stCondLst>
                                        </p:cTn>
                                        <p:tgtEl>
                                          <p:spTgt spid="118">
                                            <p:txEl>
                                              <p:pRg end="177" st="141"/>
                                            </p:txEl>
                                          </p:spTgt>
                                        </p:tgtEl>
                                        <p:attrNameLst>
                                          <p:attrName>style.visibility</p:attrName>
                                        </p:attrNameLst>
                                      </p:cBhvr>
                                      <p:to>
                                        <p:strVal val="visible"/>
                                      </p:to>
                                    </p:set>
                                    <p:animEffect filter="wipe(down)" transition="out">
                                      <p:cBhvr additive="repl">
                                        <p:cTn dur="500" id="377"/>
                                        <p:tgtEl>
                                          <p:spTgt spid="118">
                                            <p:txEl>
                                              <p:pRg end="177" st="141"/>
                                            </p:txEl>
                                          </p:spTgt>
                                        </p:tgtEl>
                                      </p:cBhvr>
                                    </p:animEffect>
                                  </p:childTnLst>
                                </p:cTn>
                              </p:par>
                            </p:childTnLst>
                          </p:cTn>
                        </p:par>
                        <p:par>
                          <p:cTn fill="hold" id="378">
                            <p:stCondLst>
                              <p:cond delay="22500"/>
                            </p:stCondLst>
                            <p:childTnLst>
                              <p:par>
                                <p:cTn fill="hold" id="379" nodeType="afterEffect" presetClass="entr" presetID="22" presetSubtype="4">
                                  <p:stCondLst>
                                    <p:cond delay="0"/>
                                  </p:stCondLst>
                                  <p:childTnLst>
                                    <p:set>
                                      <p:cBhvr>
                                        <p:cTn dur="1" fill="hold" id="380">
                                          <p:stCondLst>
                                            <p:cond delay="0"/>
                                          </p:stCondLst>
                                        </p:cTn>
                                        <p:tgtEl>
                                          <p:spTgt spid="118">
                                            <p:txEl>
                                              <p:pRg end="207" st="177"/>
                                            </p:txEl>
                                          </p:spTgt>
                                        </p:tgtEl>
                                        <p:attrNameLst>
                                          <p:attrName>style.visibility</p:attrName>
                                        </p:attrNameLst>
                                      </p:cBhvr>
                                      <p:to>
                                        <p:strVal val="visible"/>
                                      </p:to>
                                    </p:set>
                                    <p:animEffect filter="wipe(down)" transition="out">
                                      <p:cBhvr additive="repl">
                                        <p:cTn dur="500" id="381"/>
                                        <p:tgtEl>
                                          <p:spTgt spid="118">
                                            <p:txEl>
                                              <p:pRg end="207" st="177"/>
                                            </p:txEl>
                                          </p:spTgt>
                                        </p:tgtEl>
                                      </p:cBhvr>
                                    </p:animEffect>
                                  </p:childTnLst>
                                </p:cTn>
                              </p:par>
                            </p:childTnLst>
                          </p:cTn>
                        </p:par>
                        <p:par>
                          <p:cTn fill="hold" id="382">
                            <p:stCondLst>
                              <p:cond delay="23000"/>
                            </p:stCondLst>
                            <p:childTnLst>
                              <p:par>
                                <p:cTn fill="hold" id="383" nodeType="afterEffect" presetClass="entr" presetID="22" presetSubtype="4">
                                  <p:stCondLst>
                                    <p:cond delay="0"/>
                                  </p:stCondLst>
                                  <p:childTnLst>
                                    <p:set>
                                      <p:cBhvr>
                                        <p:cTn dur="1" fill="hold" id="384">
                                          <p:stCondLst>
                                            <p:cond delay="0"/>
                                          </p:stCondLst>
                                        </p:cTn>
                                        <p:tgtEl>
                                          <p:spTgt spid="118">
                                            <p:txEl>
                                              <p:pRg end="209" st="207"/>
                                            </p:txEl>
                                          </p:spTgt>
                                        </p:tgtEl>
                                        <p:attrNameLst>
                                          <p:attrName>style.visibility</p:attrName>
                                        </p:attrNameLst>
                                      </p:cBhvr>
                                      <p:to>
                                        <p:strVal val="visible"/>
                                      </p:to>
                                    </p:set>
                                    <p:animEffect filter="wipe(down)" transition="out">
                                      <p:cBhvr additive="repl">
                                        <p:cTn dur="500" id="385"/>
                                        <p:tgtEl>
                                          <p:spTgt spid="118">
                                            <p:txEl>
                                              <p:pRg end="209" st="207"/>
                                            </p:txEl>
                                          </p:spTgt>
                                        </p:tgtEl>
                                      </p:cBhvr>
                                    </p:animEffect>
                                  </p:childTnLst>
                                </p:cTn>
                              </p:par>
                            </p:childTnLst>
                          </p:cTn>
                        </p:par>
                        <p:par>
                          <p:cTn fill="hold" id="386">
                            <p:stCondLst>
                              <p:cond delay="23500"/>
                            </p:stCondLst>
                            <p:childTnLst>
                              <p:par>
                                <p:cTn fill="hold" id="387" nodeType="afterEffect" presetClass="entr" presetID="22" presetSubtype="4">
                                  <p:stCondLst>
                                    <p:cond delay="0"/>
                                  </p:stCondLst>
                                  <p:childTnLst>
                                    <p:set>
                                      <p:cBhvr>
                                        <p:cTn dur="1" fill="hold" id="388">
                                          <p:stCondLst>
                                            <p:cond delay="0"/>
                                          </p:stCondLst>
                                        </p:cTn>
                                        <p:tgtEl>
                                          <p:spTgt spid="118">
                                            <p:txEl>
                                              <p:pRg end="246" st="209"/>
                                            </p:txEl>
                                          </p:spTgt>
                                        </p:tgtEl>
                                        <p:attrNameLst>
                                          <p:attrName>style.visibility</p:attrName>
                                        </p:attrNameLst>
                                      </p:cBhvr>
                                      <p:to>
                                        <p:strVal val="visible"/>
                                      </p:to>
                                    </p:set>
                                    <p:animEffect filter="wipe(down)" transition="out">
                                      <p:cBhvr additive="repl">
                                        <p:cTn dur="500" id="389"/>
                                        <p:tgtEl>
                                          <p:spTgt spid="118">
                                            <p:txEl>
                                              <p:pRg end="246" st="209"/>
                                            </p:txEl>
                                          </p:spTgt>
                                        </p:tgtEl>
                                      </p:cBhvr>
                                    </p:animEffect>
                                  </p:childTnLst>
                                </p:cTn>
                              </p:par>
                            </p:childTnLst>
                          </p:cTn>
                        </p:par>
                        <p:par>
                          <p:cTn fill="hold" id="390">
                            <p:stCondLst>
                              <p:cond delay="24000"/>
                            </p:stCondLst>
                            <p:childTnLst>
                              <p:par>
                                <p:cTn fill="hold" id="391" nodeType="afterEffect" presetClass="entr" presetID="22" presetSubtype="4">
                                  <p:stCondLst>
                                    <p:cond delay="0"/>
                                  </p:stCondLst>
                                  <p:childTnLst>
                                    <p:set>
                                      <p:cBhvr>
                                        <p:cTn dur="1" fill="hold" id="392">
                                          <p:stCondLst>
                                            <p:cond delay="0"/>
                                          </p:stCondLst>
                                        </p:cTn>
                                        <p:tgtEl>
                                          <p:spTgt spid="118">
                                            <p:txEl>
                                              <p:pRg end="274" st="246"/>
                                            </p:txEl>
                                          </p:spTgt>
                                        </p:tgtEl>
                                        <p:attrNameLst>
                                          <p:attrName>style.visibility</p:attrName>
                                        </p:attrNameLst>
                                      </p:cBhvr>
                                      <p:to>
                                        <p:strVal val="visible"/>
                                      </p:to>
                                    </p:set>
                                    <p:animEffect filter="wipe(down)" transition="out">
                                      <p:cBhvr additive="repl">
                                        <p:cTn dur="500" id="393"/>
                                        <p:tgtEl>
                                          <p:spTgt spid="118">
                                            <p:txEl>
                                              <p:pRg end="274" st="246"/>
                                            </p:txEl>
                                          </p:spTgt>
                                        </p:tgtEl>
                                      </p:cBhvr>
                                    </p:animEffect>
                                  </p:childTnLst>
                                </p:cTn>
                              </p:par>
                            </p:childTnLst>
                          </p:cTn>
                        </p:par>
                        <p:par>
                          <p:cTn fill="hold" id="394">
                            <p:stCondLst>
                              <p:cond delay="24500"/>
                            </p:stCondLst>
                            <p:childTnLst>
                              <p:par>
                                <p:cTn fill="hold" id="395" nodeType="afterEffect" presetClass="entr" presetID="22" presetSubtype="4">
                                  <p:stCondLst>
                                    <p:cond delay="0"/>
                                  </p:stCondLst>
                                  <p:childTnLst>
                                    <p:set>
                                      <p:cBhvr>
                                        <p:cTn dur="1" fill="hold" id="396">
                                          <p:stCondLst>
                                            <p:cond delay="0"/>
                                          </p:stCondLst>
                                        </p:cTn>
                                        <p:tgtEl>
                                          <p:spTgt spid="118">
                                            <p:txEl>
                                              <p:pRg end="311" st="274"/>
                                            </p:txEl>
                                          </p:spTgt>
                                        </p:tgtEl>
                                        <p:attrNameLst>
                                          <p:attrName>style.visibility</p:attrName>
                                        </p:attrNameLst>
                                      </p:cBhvr>
                                      <p:to>
                                        <p:strVal val="visible"/>
                                      </p:to>
                                    </p:set>
                                    <p:animEffect filter="wipe(down)" transition="out">
                                      <p:cBhvr additive="repl">
                                        <p:cTn dur="500" id="397"/>
                                        <p:tgtEl>
                                          <p:spTgt spid="118">
                                            <p:txEl>
                                              <p:pRg end="311" st="274"/>
                                            </p:txEl>
                                          </p:spTgt>
                                        </p:tgtEl>
                                      </p:cBhvr>
                                    </p:animEffect>
                                  </p:childTnLst>
                                </p:cTn>
                              </p:par>
                            </p:childTnLst>
                          </p:cTn>
                        </p:par>
                        <p:par>
                          <p:cTn fill="hold" id="398">
                            <p:stCondLst>
                              <p:cond delay="25000"/>
                            </p:stCondLst>
                            <p:childTnLst>
                              <p:par>
                                <p:cTn fill="hold" id="399" nodeType="afterEffect" presetClass="entr" presetID="22" presetSubtype="4">
                                  <p:stCondLst>
                                    <p:cond delay="0"/>
                                  </p:stCondLst>
                                  <p:childTnLst>
                                    <p:set>
                                      <p:cBhvr>
                                        <p:cTn dur="1" fill="hold" id="400">
                                          <p:stCondLst>
                                            <p:cond delay="0"/>
                                          </p:stCondLst>
                                        </p:cTn>
                                        <p:tgtEl>
                                          <p:spTgt spid="118">
                                            <p:txEl>
                                              <p:pRg end="335" st="311"/>
                                            </p:txEl>
                                          </p:spTgt>
                                        </p:tgtEl>
                                        <p:attrNameLst>
                                          <p:attrName>style.visibility</p:attrName>
                                        </p:attrNameLst>
                                      </p:cBhvr>
                                      <p:to>
                                        <p:strVal val="visible"/>
                                      </p:to>
                                    </p:set>
                                    <p:animEffect filter="wipe(down)" transition="out">
                                      <p:cBhvr additive="repl">
                                        <p:cTn dur="500" id="401"/>
                                        <p:tgtEl>
                                          <p:spTgt spid="118">
                                            <p:txEl>
                                              <p:pRg end="335" st="311"/>
                                            </p:txEl>
                                          </p:spTgt>
                                        </p:tgtEl>
                                      </p:cBhvr>
                                    </p:animEffect>
                                  </p:childTnLst>
                                </p:cTn>
                              </p:par>
                            </p:childTnLst>
                          </p:cTn>
                        </p:par>
                        <p:par>
                          <p:cTn fill="hold" id="402">
                            <p:stCondLst>
                              <p:cond delay="25500"/>
                            </p:stCondLst>
                            <p:childTnLst>
                              <p:par>
                                <p:cTn fill="hold" id="403" nodeType="afterEffect" presetClass="entr" presetID="22" presetSubtype="4">
                                  <p:stCondLst>
                                    <p:cond delay="0"/>
                                  </p:stCondLst>
                                  <p:childTnLst>
                                    <p:set>
                                      <p:cBhvr>
                                        <p:cTn dur="1" fill="hold" id="404">
                                          <p:stCondLst>
                                            <p:cond delay="0"/>
                                          </p:stCondLst>
                                        </p:cTn>
                                        <p:tgtEl>
                                          <p:spTgt spid="120"/>
                                        </p:tgtEl>
                                        <p:attrNameLst>
                                          <p:attrName>style.visibility</p:attrName>
                                        </p:attrNameLst>
                                      </p:cBhvr>
                                      <p:to>
                                        <p:strVal val="visible"/>
                                      </p:to>
                                    </p:set>
                                    <p:animEffect filter="wipe(down)" transition="out">
                                      <p:cBhvr additive="repl">
                                        <p:cTn dur="2000" id="405"/>
                                        <p:tgtEl>
                                          <p:spTgt spid="12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1" name="Image 3"/>
          <p:cNvPicPr/>
          <p:nvPr/>
        </p:nvPicPr>
        <p:blipFill>
          <a:blip r:embed="rId1"/>
          <a:stretch>
            <a:fillRect/>
          </a:stretch>
        </p:blipFill>
        <p:spPr>
          <a:xfrm>
            <a:off x="754200" y="452520"/>
            <a:ext cx="8572320" cy="6654600"/>
          </a:xfrm>
          <a:prstGeom prst="rect">
            <a:avLst/>
          </a:prstGeom>
          <a:ln>
            <a:noFill/>
          </a:ln>
        </p:spPr>
      </p:pic>
    </p:spTree>
  </p:cSld>
  <p:transition spd="slow">
    <p:dissolve/>
  </p:transition>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2" name="Image 4"/>
          <p:cNvPicPr/>
          <p:nvPr/>
        </p:nvPicPr>
        <p:blipFill>
          <a:blip r:embed="rId1"/>
          <a:stretch>
            <a:fillRect/>
          </a:stretch>
        </p:blipFill>
        <p:spPr>
          <a:xfrm>
            <a:off x="0" y="395640"/>
            <a:ext cx="10080360" cy="6616080"/>
          </a:xfrm>
          <a:prstGeom prst="rect">
            <a:avLst/>
          </a:prstGeom>
          <a:ln>
            <a:noFill/>
          </a:ln>
        </p:spPr>
      </p:pic>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3" name="Image 3"/>
          <p:cNvPicPr/>
          <p:nvPr/>
        </p:nvPicPr>
        <p:blipFill>
          <a:blip r:embed="rId1"/>
          <a:stretch>
            <a:fillRect/>
          </a:stretch>
        </p:blipFill>
        <p:spPr>
          <a:xfrm>
            <a:off x="35280" y="1855800"/>
            <a:ext cx="9962640" cy="4299840"/>
          </a:xfrm>
          <a:prstGeom prst="rect">
            <a:avLst/>
          </a:prstGeom>
          <a:ln>
            <a:noFill/>
          </a:ln>
        </p:spPr>
      </p:pic>
      <p:sp>
        <p:nvSpPr>
          <p:cNvPr id="124" name="CustomShape 1"/>
          <p:cNvSpPr/>
          <p:nvPr/>
        </p:nvSpPr>
        <p:spPr>
          <a:xfrm>
            <a:off x="792000" y="539640"/>
            <a:ext cx="6694560" cy="395280"/>
          </a:xfrm>
          <a:prstGeom prst="rect">
            <a:avLst/>
          </a:prstGeom>
          <a:noFill/>
          <a:ln>
            <a:noFill/>
          </a:ln>
        </p:spPr>
        <p:txBody>
          <a:bodyPr bIns="45000" lIns="90000" rIns="90000" tIns="45000"/>
          <a:p>
            <a:pPr>
              <a:lnSpc>
                <a:spcPct val="100000"/>
              </a:lnSpc>
            </a:pPr>
            <a:r>
              <a:rPr lang="fr-FR" sz="2000">
                <a:solidFill>
                  <a:srgbClr val="000000"/>
                </a:solidFill>
                <a:latin typeface="Comic Sans MS"/>
              </a:rPr>
              <a:t>Atelier d’ajustage</a:t>
            </a:r>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5" name="Image 3"/>
          <p:cNvPicPr/>
          <p:nvPr/>
        </p:nvPicPr>
        <p:blipFill>
          <a:blip r:embed="rId1"/>
          <a:stretch>
            <a:fillRect/>
          </a:stretch>
        </p:blipFill>
        <p:spPr>
          <a:xfrm>
            <a:off x="1152000" y="1259640"/>
            <a:ext cx="7815960" cy="5544360"/>
          </a:xfrm>
          <a:prstGeom prst="rect">
            <a:avLst/>
          </a:prstGeom>
          <a:ln>
            <a:noFill/>
          </a:ln>
        </p:spPr>
      </p:pic>
      <p:sp>
        <p:nvSpPr>
          <p:cNvPr id="126" name="CustomShape 1"/>
          <p:cNvSpPr/>
          <p:nvPr/>
        </p:nvSpPr>
        <p:spPr>
          <a:xfrm>
            <a:off x="359640" y="539640"/>
            <a:ext cx="9720360" cy="36468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1909 – Ouverture  de l'école pratique de jeunes filles sans tambours , ni trompettes</a:t>
            </a:r>
            <a:r>
              <a:rPr lang="fr-FR">
                <a:solidFill>
                  <a:srgbClr val="000000"/>
                </a:solidFill>
                <a:latin typeface="Calibri"/>
              </a:rPr>
              <a:t>.</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 name="CustomShape 1"/>
          <p:cNvSpPr/>
          <p:nvPr/>
        </p:nvSpPr>
        <p:spPr>
          <a:xfrm>
            <a:off x="576360" y="144360"/>
            <a:ext cx="8927640" cy="286920"/>
          </a:xfrm>
          <a:prstGeom prst="rect">
            <a:avLst/>
          </a:prstGeom>
          <a:noFill/>
          <a:ln>
            <a:noFill/>
          </a:ln>
        </p:spPr>
        <p:txBody>
          <a:bodyPr anchor="ctr" bIns="0" lIns="0" rIns="0" tIns="38880"/>
          <a:p>
            <a:pPr algn="ctr">
              <a:lnSpc>
                <a:spcPct val="93000"/>
              </a:lnSpc>
            </a:pPr>
            <a:r>
              <a:rPr lang="fr-FR" sz="2800">
                <a:solidFill>
                  <a:srgbClr val="000000"/>
                </a:solidFill>
                <a:latin typeface="Calibri"/>
              </a:rPr>
              <a:t>Localisation</a:t>
            </a:r>
            <a:endParaRPr/>
          </a:p>
        </p:txBody>
      </p:sp>
      <p:pic>
        <p:nvPicPr>
          <p:cNvPr descr="" id="89" name="Image 75"/>
          <p:cNvPicPr/>
          <p:nvPr/>
        </p:nvPicPr>
        <p:blipFill>
          <a:blip r:embed="rId1"/>
          <a:stretch>
            <a:fillRect/>
          </a:stretch>
        </p:blipFill>
        <p:spPr>
          <a:xfrm>
            <a:off x="216000" y="549000"/>
            <a:ext cx="9575280" cy="5498640"/>
          </a:xfrm>
          <a:prstGeom prst="rect">
            <a:avLst/>
          </a:prstGeom>
          <a:ln>
            <a:noFill/>
          </a:ln>
        </p:spPr>
      </p:pic>
      <p:sp>
        <p:nvSpPr>
          <p:cNvPr id="90" name="CustomShape 2"/>
          <p:cNvSpPr/>
          <p:nvPr/>
        </p:nvSpPr>
        <p:spPr>
          <a:xfrm>
            <a:off x="249120" y="5724000"/>
            <a:ext cx="9831240" cy="161928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Limitrophe de la Haute-Loire, Firminy est située dans le Massif central entre l'Auvergne </a:t>
            </a:r>
            <a:endParaRPr/>
          </a:p>
          <a:p>
            <a:pPr>
              <a:lnSpc>
                <a:spcPct val="100000"/>
              </a:lnSpc>
            </a:pPr>
            <a:r>
              <a:rPr lang="fr-FR">
                <a:solidFill>
                  <a:srgbClr val="000000"/>
                </a:solidFill>
                <a:latin typeface="Comic Sans MS"/>
              </a:rPr>
              <a:t>et  le Forez, à la limite du Velay et du parc naturel régional du Pilat, à égale distance de </a:t>
            </a:r>
            <a:endParaRPr/>
          </a:p>
          <a:p>
            <a:pPr>
              <a:lnSpc>
                <a:spcPct val="100000"/>
              </a:lnSpc>
            </a:pPr>
            <a:r>
              <a:rPr lang="fr-FR">
                <a:solidFill>
                  <a:srgbClr val="000000"/>
                </a:solidFill>
                <a:latin typeface="Comic Sans MS"/>
              </a:rPr>
              <a:t>Lyon et du Puy-en-Velay et à 12 km de Saint-Étienne, au bord de l'Ondaine, à 4 km des </a:t>
            </a:r>
            <a:endParaRPr/>
          </a:p>
          <a:p>
            <a:pPr>
              <a:lnSpc>
                <a:spcPct val="100000"/>
              </a:lnSpc>
            </a:pPr>
            <a:r>
              <a:rPr lang="fr-FR">
                <a:solidFill>
                  <a:srgbClr val="000000"/>
                </a:solidFill>
                <a:latin typeface="Comic Sans MS"/>
              </a:rPr>
              <a:t>gorges de la Loire.</a:t>
            </a:r>
            <a:endParaRPr/>
          </a:p>
          <a:p>
            <a:pPr>
              <a:lnSpc>
                <a:spcPct val="100000"/>
              </a:lnSpc>
            </a:pPr>
            <a:r>
              <a:rPr lang="fr-FR">
                <a:solidFill>
                  <a:srgbClr val="000000"/>
                </a:solidFill>
                <a:latin typeface="Comic Sans MS"/>
              </a:rPr>
              <a:t>                              </a:t>
            </a:r>
            <a:r>
              <a:rPr lang="fr-FR">
                <a:solidFill>
                  <a:srgbClr val="000000"/>
                </a:solidFill>
                <a:latin typeface="Comic Sans MS"/>
              </a:rPr>
              <a:t>C'est la quatrième ville du département. </a:t>
            </a:r>
            <a:endParaRPr/>
          </a:p>
          <a:p>
            <a:pPr>
              <a:lnSpc>
                <a:spcPct val="100000"/>
              </a:lnSpc>
            </a:pPr>
            <a:r>
              <a:rPr lang="fr-FR">
                <a:solidFill>
                  <a:srgbClr val="000000"/>
                </a:solidFill>
                <a:latin typeface="Comic Sans MS"/>
              </a:rPr>
              <a:t>            </a:t>
            </a:r>
            <a:r>
              <a:rPr lang="fr-FR">
                <a:solidFill>
                  <a:srgbClr val="000000"/>
                </a:solidFill>
                <a:latin typeface="Comic Sans MS"/>
              </a:rPr>
              <a:t>Elle est traversée par l'Ondaine et  par le bassin houiller de la Loire.</a:t>
            </a:r>
            <a:endParaRPr/>
          </a:p>
        </p:txBody>
      </p:sp>
    </p:spTree>
  </p:cSld>
  <p:transition spd="slow">
    <p:pull dir="u"/>
  </p:transition>
  <p:timing>
    <p:tnLst>
      <p:par>
        <p:cTn dur="indefinite" id="36" nodeType="tmRoot" restart="never">
          <p:childTnLst>
            <p:seq>
              <p:cTn dur="indefinite" id="37" nodeType="mainSeq">
                <p:childTnLst>
                  <p:par>
                    <p:cTn fill="hold" id="38">
                      <p:stCondLst>
                        <p:cond delay="indefinite"/>
                      </p:stCondLst>
                      <p:childTnLst>
                        <p:par>
                          <p:cTn fill="hold" id="39">
                            <p:stCondLst>
                              <p:cond delay="0"/>
                            </p:stCondLst>
                            <p:childTnLst>
                              <p:par>
                                <p:cTn fill="hold" id="40" nodeType="withEffect" presetClass="entr" presetID="22" presetSubtype="1">
                                  <p:stCondLst>
                                    <p:cond delay="0"/>
                                  </p:stCondLst>
                                  <p:childTnLst>
                                    <p:set>
                                      <p:cBhvr>
                                        <p:cTn dur="1" fill="hold" id="41">
                                          <p:stCondLst>
                                            <p:cond delay="0"/>
                                          </p:stCondLst>
                                        </p:cTn>
                                        <p:tgtEl>
                                          <p:spTgt spid="89"/>
                                        </p:tgtEl>
                                        <p:attrNameLst>
                                          <p:attrName>style.visibility</p:attrName>
                                        </p:attrNameLst>
                                      </p:cBhvr>
                                      <p:to>
                                        <p:strVal val="visible"/>
                                      </p:to>
                                    </p:set>
                                    <p:animEffect filter="wipe(up)" transition="in">
                                      <p:cBhvr additive="repl">
                                        <p:cTn dur="2000" id="42"/>
                                        <p:tgtEl>
                                          <p:spTgt spid="89"/>
                                        </p:tgtEl>
                                      </p:cBhvr>
                                    </p:animEffect>
                                  </p:childTnLst>
                                </p:cTn>
                              </p:par>
                            </p:childTnLst>
                          </p:cTn>
                        </p:par>
                        <p:par>
                          <p:cTn fill="hold" id="43">
                            <p:stCondLst>
                              <p:cond delay="2000"/>
                            </p:stCondLst>
                            <p:childTnLst>
                              <p:par>
                                <p:cTn fill="hold" id="44" nodeType="afterEffect" presetClass="entr" presetID="22" presetSubtype="8">
                                  <p:stCondLst>
                                    <p:cond delay="0"/>
                                  </p:stCondLst>
                                  <p:childTnLst>
                                    <p:set>
                                      <p:cBhvr>
                                        <p:cTn dur="1" fill="hold" id="45">
                                          <p:stCondLst>
                                            <p:cond delay="0"/>
                                          </p:stCondLst>
                                        </p:cTn>
                                        <p:tgtEl>
                                          <p:spTgt spid="90">
                                            <p:txEl>
                                              <p:pRg end="91" st="0"/>
                                            </p:txEl>
                                          </p:spTgt>
                                        </p:tgtEl>
                                        <p:attrNameLst>
                                          <p:attrName>style.visibility</p:attrName>
                                        </p:attrNameLst>
                                      </p:cBhvr>
                                      <p:to>
                                        <p:strVal val="visible"/>
                                      </p:to>
                                    </p:set>
                                    <p:animEffect filter="wipe(left)" transition="in">
                                      <p:cBhvr additive="repl">
                                        <p:cTn dur="3000" id="46"/>
                                        <p:tgtEl>
                                          <p:spTgt spid="90">
                                            <p:txEl>
                                              <p:pRg end="91" st="0"/>
                                            </p:txEl>
                                          </p:spTgt>
                                        </p:tgtEl>
                                      </p:cBhvr>
                                    </p:animEffect>
                                  </p:childTnLst>
                                </p:cTn>
                              </p:par>
                            </p:childTnLst>
                          </p:cTn>
                        </p:par>
                        <p:par>
                          <p:cTn fill="hold" id="47">
                            <p:stCondLst>
                              <p:cond delay="5000"/>
                            </p:stCondLst>
                            <p:childTnLst>
                              <p:par>
                                <p:cTn fill="hold" id="48" nodeType="afterEffect" presetClass="entr" presetID="22" presetSubtype="8">
                                  <p:stCondLst>
                                    <p:cond delay="0"/>
                                  </p:stCondLst>
                                  <p:childTnLst>
                                    <p:set>
                                      <p:cBhvr>
                                        <p:cTn dur="1" fill="hold" id="49">
                                          <p:stCondLst>
                                            <p:cond delay="0"/>
                                          </p:stCondLst>
                                        </p:cTn>
                                        <p:tgtEl>
                                          <p:spTgt spid="90">
                                            <p:txEl>
                                              <p:pRg end="185" st="91"/>
                                            </p:txEl>
                                          </p:spTgt>
                                        </p:tgtEl>
                                        <p:attrNameLst>
                                          <p:attrName>style.visibility</p:attrName>
                                        </p:attrNameLst>
                                      </p:cBhvr>
                                      <p:to>
                                        <p:strVal val="visible"/>
                                      </p:to>
                                    </p:set>
                                    <p:animEffect filter="wipe(left)" transition="in">
                                      <p:cBhvr additive="repl">
                                        <p:cTn dur="3000" id="50"/>
                                        <p:tgtEl>
                                          <p:spTgt spid="90">
                                            <p:txEl>
                                              <p:pRg end="185" st="91"/>
                                            </p:txEl>
                                          </p:spTgt>
                                        </p:tgtEl>
                                      </p:cBhvr>
                                    </p:animEffect>
                                  </p:childTnLst>
                                </p:cTn>
                              </p:par>
                            </p:childTnLst>
                          </p:cTn>
                        </p:par>
                        <p:par>
                          <p:cTn fill="hold" id="51">
                            <p:stCondLst>
                              <p:cond delay="8000"/>
                            </p:stCondLst>
                            <p:childTnLst>
                              <p:par>
                                <p:cTn fill="hold" id="52" nodeType="afterEffect" presetClass="entr" presetID="22" presetSubtype="8">
                                  <p:stCondLst>
                                    <p:cond delay="0"/>
                                  </p:stCondLst>
                                  <p:childTnLst>
                                    <p:set>
                                      <p:cBhvr>
                                        <p:cTn dur="1" fill="hold" id="53">
                                          <p:stCondLst>
                                            <p:cond delay="0"/>
                                          </p:stCondLst>
                                        </p:cTn>
                                        <p:tgtEl>
                                          <p:spTgt spid="90">
                                            <p:txEl>
                                              <p:pRg end="272" st="185"/>
                                            </p:txEl>
                                          </p:spTgt>
                                        </p:tgtEl>
                                        <p:attrNameLst>
                                          <p:attrName>style.visibility</p:attrName>
                                        </p:attrNameLst>
                                      </p:cBhvr>
                                      <p:to>
                                        <p:strVal val="visible"/>
                                      </p:to>
                                    </p:set>
                                    <p:animEffect filter="wipe(left)" transition="in">
                                      <p:cBhvr additive="repl">
                                        <p:cTn dur="3000" id="54"/>
                                        <p:tgtEl>
                                          <p:spTgt spid="90">
                                            <p:txEl>
                                              <p:pRg end="272" st="185"/>
                                            </p:txEl>
                                          </p:spTgt>
                                        </p:tgtEl>
                                      </p:cBhvr>
                                    </p:animEffect>
                                  </p:childTnLst>
                                </p:cTn>
                              </p:par>
                            </p:childTnLst>
                          </p:cTn>
                        </p:par>
                        <p:par>
                          <p:cTn fill="hold" id="55">
                            <p:stCondLst>
                              <p:cond delay="11000"/>
                            </p:stCondLst>
                            <p:childTnLst>
                              <p:par>
                                <p:cTn fill="hold" id="56" nodeType="afterEffect" presetClass="entr" presetID="22" presetSubtype="8">
                                  <p:stCondLst>
                                    <p:cond delay="0"/>
                                  </p:stCondLst>
                                  <p:childTnLst>
                                    <p:set>
                                      <p:cBhvr>
                                        <p:cTn dur="1" fill="hold" id="57">
                                          <p:stCondLst>
                                            <p:cond delay="0"/>
                                          </p:stCondLst>
                                        </p:cTn>
                                        <p:tgtEl>
                                          <p:spTgt spid="90">
                                            <p:txEl>
                                              <p:pRg end="292" st="272"/>
                                            </p:txEl>
                                          </p:spTgt>
                                        </p:tgtEl>
                                        <p:attrNameLst>
                                          <p:attrName>style.visibility</p:attrName>
                                        </p:attrNameLst>
                                      </p:cBhvr>
                                      <p:to>
                                        <p:strVal val="visible"/>
                                      </p:to>
                                    </p:set>
                                    <p:animEffect filter="wipe(left)" transition="in">
                                      <p:cBhvr additive="repl">
                                        <p:cTn dur="3000" id="58"/>
                                        <p:tgtEl>
                                          <p:spTgt spid="90">
                                            <p:txEl>
                                              <p:pRg end="292" st="272"/>
                                            </p:txEl>
                                          </p:spTgt>
                                        </p:tgtEl>
                                      </p:cBhvr>
                                    </p:animEffect>
                                  </p:childTnLst>
                                </p:cTn>
                              </p:par>
                            </p:childTnLst>
                          </p:cTn>
                        </p:par>
                        <p:par>
                          <p:cTn fill="hold" id="59">
                            <p:stCondLst>
                              <p:cond delay="14000"/>
                            </p:stCondLst>
                            <p:childTnLst>
                              <p:par>
                                <p:cTn fill="hold" id="60" nodeType="afterEffect" presetClass="entr" presetID="22" presetSubtype="8">
                                  <p:stCondLst>
                                    <p:cond delay="0"/>
                                  </p:stCondLst>
                                  <p:childTnLst>
                                    <p:set>
                                      <p:cBhvr>
                                        <p:cTn dur="1" fill="hold" id="61">
                                          <p:stCondLst>
                                            <p:cond delay="0"/>
                                          </p:stCondLst>
                                        </p:cTn>
                                        <p:tgtEl>
                                          <p:spTgt spid="90">
                                            <p:txEl>
                                              <p:pRg end="364" st="292"/>
                                            </p:txEl>
                                          </p:spTgt>
                                        </p:tgtEl>
                                        <p:attrNameLst>
                                          <p:attrName>style.visibility</p:attrName>
                                        </p:attrNameLst>
                                      </p:cBhvr>
                                      <p:to>
                                        <p:strVal val="visible"/>
                                      </p:to>
                                    </p:set>
                                    <p:animEffect filter="wipe(left)" transition="in">
                                      <p:cBhvr additive="repl">
                                        <p:cTn dur="3000" id="62"/>
                                        <p:tgtEl>
                                          <p:spTgt spid="90">
                                            <p:txEl>
                                              <p:pRg end="364" st="292"/>
                                            </p:txEl>
                                          </p:spTgt>
                                        </p:tgtEl>
                                      </p:cBhvr>
                                    </p:animEffect>
                                  </p:childTnLst>
                                </p:cTn>
                              </p:par>
                            </p:childTnLst>
                          </p:cTn>
                        </p:par>
                        <p:par>
                          <p:cTn fill="hold" id="63">
                            <p:stCondLst>
                              <p:cond delay="17000"/>
                            </p:stCondLst>
                            <p:childTnLst>
                              <p:par>
                                <p:cTn fill="hold" id="64" nodeType="afterEffect" presetClass="entr" presetID="22" presetSubtype="8">
                                  <p:stCondLst>
                                    <p:cond delay="0"/>
                                  </p:stCondLst>
                                  <p:childTnLst>
                                    <p:set>
                                      <p:cBhvr>
                                        <p:cTn dur="1" fill="hold" id="65">
                                          <p:stCondLst>
                                            <p:cond delay="0"/>
                                          </p:stCondLst>
                                        </p:cTn>
                                        <p:tgtEl>
                                          <p:spTgt spid="90">
                                            <p:txEl>
                                              <p:pRg end="449" st="364"/>
                                            </p:txEl>
                                          </p:spTgt>
                                        </p:tgtEl>
                                        <p:attrNameLst>
                                          <p:attrName>style.visibility</p:attrName>
                                        </p:attrNameLst>
                                      </p:cBhvr>
                                      <p:to>
                                        <p:strVal val="visible"/>
                                      </p:to>
                                    </p:set>
                                    <p:animEffect filter="wipe(left)" transition="in">
                                      <p:cBhvr additive="repl">
                                        <p:cTn dur="3000" id="66"/>
                                        <p:tgtEl>
                                          <p:spTgt spid="90">
                                            <p:txEl>
                                              <p:pRg end="449" st="36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7" name="CustomShape 1"/>
          <p:cNvSpPr/>
          <p:nvPr/>
        </p:nvSpPr>
        <p:spPr>
          <a:xfrm>
            <a:off x="936000" y="251280"/>
            <a:ext cx="8856720" cy="647640"/>
          </a:xfrm>
          <a:prstGeom prst="rect">
            <a:avLst/>
          </a:prstGeom>
          <a:noFill/>
          <a:ln>
            <a:noFill/>
          </a:ln>
        </p:spPr>
        <p:txBody>
          <a:bodyPr bIns="45000" lIns="90000" rIns="90000" tIns="45000"/>
          <a:p>
            <a:pPr>
              <a:lnSpc>
                <a:spcPct val="100000"/>
              </a:lnSpc>
            </a:pPr>
            <a:r>
              <a:rPr lang="fr-FR">
                <a:solidFill>
                  <a:srgbClr val="000000"/>
                </a:solidFill>
                <a:latin typeface="Comic Sans MS"/>
              </a:rPr>
              <a:t>1901 – Construction de la halle à grains ou Grenette , place du marché.</a:t>
            </a:r>
            <a:endParaRPr/>
          </a:p>
          <a:p>
            <a:pPr>
              <a:lnSpc>
                <a:spcPct val="100000"/>
              </a:lnSpc>
            </a:pPr>
            <a:r>
              <a:rPr lang="fr-FR">
                <a:solidFill>
                  <a:srgbClr val="000000"/>
                </a:solidFill>
                <a:latin typeface="Comic Sans MS"/>
              </a:rPr>
              <a:t>1908 – Inauguration de la bourse du travail.</a:t>
            </a:r>
            <a:endParaRPr/>
          </a:p>
        </p:txBody>
      </p:sp>
      <p:pic>
        <p:nvPicPr>
          <p:cNvPr descr="" id="128" name="Image 3"/>
          <p:cNvPicPr/>
          <p:nvPr/>
        </p:nvPicPr>
        <p:blipFill>
          <a:blip r:embed="rId1"/>
          <a:stretch>
            <a:fillRect/>
          </a:stretch>
        </p:blipFill>
        <p:spPr>
          <a:xfrm>
            <a:off x="575640" y="1059840"/>
            <a:ext cx="8775720" cy="6499440"/>
          </a:xfrm>
          <a:prstGeom prst="rect">
            <a:avLst/>
          </a:prstGeom>
          <a:ln>
            <a:noFill/>
          </a:ln>
        </p:spPr>
      </p:pic>
    </p:spTree>
  </p:cSld>
  <p:transition spd="slow">
    <p:push dir="u"/>
  </p:transition>
  <p:timing>
    <p:tnLst>
      <p:par>
        <p:cTn dur="indefinite" id="406" nodeType="tmRoot" restart="never">
          <p:childTnLst>
            <p:seq>
              <p:cTn dur="indefinite" id="407" nodeType="mainSeq">
                <p:childTnLst>
                  <p:par>
                    <p:cTn fill="hold" id="408">
                      <p:stCondLst>
                        <p:cond delay="indefinite"/>
                      </p:stCondLst>
                      <p:childTnLst>
                        <p:par>
                          <p:cTn fill="hold" id="409">
                            <p:stCondLst>
                              <p:cond delay="0"/>
                            </p:stCondLst>
                            <p:childTnLst>
                              <p:par>
                                <p:cTn fill="hold" id="410" nodeType="clickEffect" presetClass="entr" presetID="22" presetSubtype="1">
                                  <p:stCondLst>
                                    <p:cond delay="0"/>
                                  </p:stCondLst>
                                  <p:childTnLst>
                                    <p:set>
                                      <p:cBhvr>
                                        <p:cTn dur="1" fill="hold" id="411">
                                          <p:stCondLst>
                                            <p:cond delay="0"/>
                                          </p:stCondLst>
                                        </p:cTn>
                                        <p:tgtEl>
                                          <p:spTgt spid="127">
                                            <p:txEl>
                                              <p:pRg end="72" st="0"/>
                                            </p:txEl>
                                          </p:spTgt>
                                        </p:tgtEl>
                                        <p:attrNameLst>
                                          <p:attrName>style.visibility</p:attrName>
                                        </p:attrNameLst>
                                      </p:cBhvr>
                                      <p:to>
                                        <p:strVal val="visible"/>
                                      </p:to>
                                    </p:set>
                                    <p:animEffect filter="wipe(up)" transition="in">
                                      <p:cBhvr additive="repl">
                                        <p:cTn dur="500" id="412"/>
                                        <p:tgtEl>
                                          <p:spTgt spid="127">
                                            <p:txEl>
                                              <p:pRg end="72" st="0"/>
                                            </p:txEl>
                                          </p:spTgt>
                                        </p:tgtEl>
                                      </p:cBhvr>
                                    </p:animEffect>
                                  </p:childTnLst>
                                </p:cTn>
                              </p:par>
                              <p:par>
                                <p:cTn fill="hold" id="413" nodeType="withEffect" presetClass="entr" presetID="22" presetSubtype="1">
                                  <p:stCondLst>
                                    <p:cond delay="0"/>
                                  </p:stCondLst>
                                  <p:childTnLst>
                                    <p:set>
                                      <p:cBhvr>
                                        <p:cTn dur="1" fill="hold" id="414">
                                          <p:stCondLst>
                                            <p:cond delay="0"/>
                                          </p:stCondLst>
                                        </p:cTn>
                                        <p:tgtEl>
                                          <p:spTgt spid="127">
                                            <p:txEl>
                                              <p:pRg end="117" st="72"/>
                                            </p:txEl>
                                          </p:spTgt>
                                        </p:tgtEl>
                                        <p:attrNameLst>
                                          <p:attrName>style.visibility</p:attrName>
                                        </p:attrNameLst>
                                      </p:cBhvr>
                                      <p:to>
                                        <p:strVal val="visible"/>
                                      </p:to>
                                    </p:set>
                                    <p:animEffect filter="wipe(up)" transition="in">
                                      <p:cBhvr additive="repl">
                                        <p:cTn dur="500" id="415"/>
                                        <p:tgtEl>
                                          <p:spTgt spid="127">
                                            <p:txEl>
                                              <p:pRg end="117" st="72"/>
                                            </p:txEl>
                                          </p:spTgt>
                                        </p:tgtEl>
                                      </p:cBhvr>
                                    </p:animEffect>
                                  </p:childTnLst>
                                </p:cTn>
                              </p:par>
                            </p:childTnLst>
                          </p:cTn>
                        </p:par>
                        <p:par>
                          <p:cTn fill="hold" id="416">
                            <p:stCondLst>
                              <p:cond delay="500"/>
                            </p:stCondLst>
                            <p:childTnLst>
                              <p:par>
                                <p:cTn fill="hold" id="417" nodeType="afterEffect" presetClass="entr" presetID="2" presetSubtype="4">
                                  <p:stCondLst>
                                    <p:cond delay="0"/>
                                  </p:stCondLst>
                                  <p:childTnLst>
                                    <p:set>
                                      <p:cBhvr>
                                        <p:cTn dur="1" fill="hold" id="418">
                                          <p:stCondLst>
                                            <p:cond delay="0"/>
                                          </p:stCondLst>
                                        </p:cTn>
                                        <p:tgtEl>
                                          <p:spTgt spid="128"/>
                                        </p:tgtEl>
                                        <p:attrNameLst>
                                          <p:attrName>style.visibility</p:attrName>
                                        </p:attrNameLst>
                                      </p:cBhvr>
                                      <p:to>
                                        <p:strVal val="visible"/>
                                      </p:to>
                                    </p:set>
                                    <p:anim calcmode="lin" valueType="num">
                                      <p:cBhvr additive="repl">
                                        <p:cTn dur="500" fill="hold" id="419"/>
                                        <p:tgtEl>
                                          <p:spTgt spid="128"/>
                                        </p:tgtEl>
                                        <p:attrNameLst>
                                          <p:attrName>ppt_x</p:attrName>
                                        </p:attrNameLst>
                                      </p:cBhvr>
                                      <p:tavLst>
                                        <p:tav tm="0">
                                          <p:val>
                                            <p:strVal val="#ppt_x"/>
                                          </p:val>
                                        </p:tav>
                                        <p:tav tm="100000">
                                          <p:val>
                                            <p:strVal val="#ppt_x"/>
                                          </p:val>
                                        </p:tav>
                                      </p:tavLst>
                                    </p:anim>
                                    <p:anim calcmode="lin" valueType="num">
                                      <p:cBhvr additive="repl">
                                        <p:cTn dur="500" fill="hold" id="420"/>
                                        <p:tgtEl>
                                          <p:spTgt spid="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9" name="Image 3"/>
          <p:cNvPicPr/>
          <p:nvPr/>
        </p:nvPicPr>
        <p:blipFill>
          <a:blip r:embed="rId1"/>
          <a:stretch>
            <a:fillRect/>
          </a:stretch>
        </p:blipFill>
        <p:spPr>
          <a:xfrm>
            <a:off x="1080000" y="2051640"/>
            <a:ext cx="7889040" cy="5349600"/>
          </a:xfrm>
          <a:prstGeom prst="rect">
            <a:avLst/>
          </a:prstGeom>
          <a:ln>
            <a:noFill/>
          </a:ln>
        </p:spPr>
      </p:pic>
      <p:sp>
        <p:nvSpPr>
          <p:cNvPr id="130" name="CustomShape 1"/>
          <p:cNvSpPr/>
          <p:nvPr/>
        </p:nvSpPr>
        <p:spPr>
          <a:xfrm>
            <a:off x="684720" y="539640"/>
            <a:ext cx="8092080" cy="1187640"/>
          </a:xfrm>
          <a:prstGeom prst="rect">
            <a:avLst/>
          </a:prstGeom>
          <a:noFill/>
          <a:ln>
            <a:noFill/>
          </a:ln>
        </p:spPr>
        <p:txBody>
          <a:bodyPr bIns="45000" lIns="90000" rIns="90000" tIns="45000" wrap="none"/>
          <a:p>
            <a:pPr>
              <a:lnSpc>
                <a:spcPct val="100000"/>
              </a:lnSpc>
            </a:pPr>
            <a:r>
              <a:rPr lang="fr-FR">
                <a:solidFill>
                  <a:srgbClr val="000000"/>
                </a:solidFill>
                <a:latin typeface="Comic Sans MS"/>
              </a:rPr>
              <a:t>6 foires avaient lieu à Firminy. </a:t>
            </a:r>
            <a:endParaRPr/>
          </a:p>
          <a:p>
            <a:pPr>
              <a:lnSpc>
                <a:spcPct val="100000"/>
              </a:lnSpc>
            </a:pPr>
            <a:endParaRPr/>
          </a:p>
          <a:p>
            <a:pPr>
              <a:lnSpc>
                <a:spcPct val="100000"/>
              </a:lnSpc>
            </a:pPr>
            <a:r>
              <a:rPr lang="fr-FR">
                <a:solidFill>
                  <a:srgbClr val="000000"/>
                </a:solidFill>
                <a:latin typeface="Calibri"/>
              </a:rPr>
              <a:t>   </a:t>
            </a:r>
            <a:r>
              <a:rPr lang="fr-FR">
                <a:solidFill>
                  <a:srgbClr val="000000"/>
                </a:solidFill>
                <a:latin typeface="Comic Sans MS"/>
              </a:rPr>
              <a:t>dont la  foire des chapeaux , la foire des râteaux , la foire aux cochons , </a:t>
            </a:r>
            <a:endParaRPr/>
          </a:p>
          <a:p>
            <a:pPr>
              <a:lnSpc>
                <a:spcPct val="100000"/>
              </a:lnSpc>
            </a:pPr>
            <a:r>
              <a:rPr lang="fr-FR">
                <a:solidFill>
                  <a:srgbClr val="000000"/>
                </a:solidFill>
                <a:latin typeface="Comic Sans MS"/>
              </a:rPr>
              <a:t>la foire aux bestiaux, la foire des noix, la foire aux légumes.</a:t>
            </a:r>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1" name="Image 106"/>
          <p:cNvPicPr/>
          <p:nvPr/>
        </p:nvPicPr>
        <p:blipFill>
          <a:blip r:embed="rId1"/>
          <a:stretch>
            <a:fillRect/>
          </a:stretch>
        </p:blipFill>
        <p:spPr>
          <a:xfrm>
            <a:off x="314280" y="1008000"/>
            <a:ext cx="9477000" cy="6114600"/>
          </a:xfrm>
          <a:prstGeom prst="rect">
            <a:avLst/>
          </a:prstGeom>
          <a:ln>
            <a:noFill/>
          </a:ln>
        </p:spPr>
      </p:pic>
      <p:sp>
        <p:nvSpPr>
          <p:cNvPr id="132" name="CustomShape 1"/>
          <p:cNvSpPr/>
          <p:nvPr/>
        </p:nvSpPr>
        <p:spPr>
          <a:xfrm>
            <a:off x="647640" y="216000"/>
            <a:ext cx="8856720" cy="599760"/>
          </a:xfrm>
          <a:prstGeom prst="rect">
            <a:avLst/>
          </a:prstGeom>
          <a:noFill/>
          <a:ln>
            <a:noFill/>
          </a:ln>
        </p:spPr>
        <p:txBody>
          <a:bodyPr bIns="45000" lIns="90000" rIns="90000" tIns="45000"/>
          <a:p>
            <a:pPr>
              <a:lnSpc>
                <a:spcPct val="100000"/>
              </a:lnSpc>
            </a:pPr>
            <a:r>
              <a:rPr lang="fr-FR">
                <a:solidFill>
                  <a:srgbClr val="000000"/>
                </a:solidFill>
                <a:latin typeface="Comic Sans MS"/>
              </a:rPr>
              <a:t>1907 - Electrification du tramway Firminy – Saint Etienne.</a:t>
            </a:r>
            <a:endParaRPr/>
          </a:p>
          <a:p>
            <a:pPr>
              <a:lnSpc>
                <a:spcPct val="100000"/>
              </a:lnSpc>
            </a:pPr>
            <a:endParaRPr/>
          </a:p>
        </p:txBody>
      </p:sp>
    </p:spTree>
  </p:cSld>
  <p:transition spd="slow">
    <p:push dir="d"/>
  </p:transition>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3" name="CustomShape 1"/>
          <p:cNvSpPr/>
          <p:nvPr/>
        </p:nvSpPr>
        <p:spPr>
          <a:xfrm>
            <a:off x="1296000" y="179280"/>
            <a:ext cx="8640720" cy="913320"/>
          </a:xfrm>
          <a:prstGeom prst="rect">
            <a:avLst/>
          </a:prstGeom>
          <a:noFill/>
          <a:ln>
            <a:noFill/>
          </a:ln>
        </p:spPr>
        <p:txBody>
          <a:bodyPr bIns="45000" lIns="90000" rIns="90000" tIns="45000"/>
          <a:p>
            <a:pPr>
              <a:lnSpc>
                <a:spcPct val="100000"/>
              </a:lnSpc>
            </a:pPr>
            <a:r>
              <a:rPr lang="fr-FR">
                <a:solidFill>
                  <a:srgbClr val="000000"/>
                </a:solidFill>
                <a:latin typeface="Comic Sans MS"/>
              </a:rPr>
              <a:t>1932 - Remplacement du tramway par des cars.</a:t>
            </a:r>
            <a:endParaRPr/>
          </a:p>
          <a:p>
            <a:pPr>
              <a:lnSpc>
                <a:spcPct val="100000"/>
              </a:lnSpc>
            </a:pPr>
            <a:r>
              <a:rPr lang="fr-FR">
                <a:solidFill>
                  <a:srgbClr val="000000"/>
                </a:solidFill>
                <a:latin typeface="Comic Sans MS"/>
              </a:rPr>
              <a:t>1947 – Remplacement des cars par des trolleybus.</a:t>
            </a:r>
            <a:endParaRPr/>
          </a:p>
          <a:p>
            <a:pPr>
              <a:lnSpc>
                <a:spcPct val="100000"/>
              </a:lnSpc>
            </a:pPr>
            <a:r>
              <a:rPr lang="fr-FR">
                <a:solidFill>
                  <a:srgbClr val="000000"/>
                </a:solidFill>
                <a:latin typeface="Comic Sans MS"/>
              </a:rPr>
              <a:t>1990 – Remplacement des trolleybus par des  cars !!!! </a:t>
            </a:r>
            <a:endParaRPr/>
          </a:p>
        </p:txBody>
      </p:sp>
      <p:pic>
        <p:nvPicPr>
          <p:cNvPr descr="" id="134" name="Image 4"/>
          <p:cNvPicPr/>
          <p:nvPr/>
        </p:nvPicPr>
        <p:blipFill>
          <a:blip r:embed="rId1"/>
          <a:stretch>
            <a:fillRect/>
          </a:stretch>
        </p:blipFill>
        <p:spPr>
          <a:xfrm>
            <a:off x="648000" y="1403640"/>
            <a:ext cx="8904240" cy="5594040"/>
          </a:xfrm>
          <a:prstGeom prst="rect">
            <a:avLst/>
          </a:prstGeom>
          <a:ln>
            <a:noFill/>
          </a:ln>
        </p:spPr>
      </p:pic>
    </p:spTree>
  </p:cSld>
  <p:timing>
    <p:tnLst>
      <p:par>
        <p:cTn dur="indefinite" id="421" nodeType="tmRoot" restart="never">
          <p:childTnLst>
            <p:seq>
              <p:cTn dur="indefinite" id="422" nodeType="mainSeq">
                <p:childTnLst>
                  <p:par>
                    <p:cTn fill="hold" id="423">
                      <p:stCondLst>
                        <p:cond delay="indefinite"/>
                      </p:stCondLst>
                      <p:childTnLst>
                        <p:par>
                          <p:cTn fill="hold" id="424">
                            <p:stCondLst>
                              <p:cond delay="0"/>
                            </p:stCondLst>
                            <p:childTnLst>
                              <p:par>
                                <p:cTn fill="hold" id="425" nodeType="clickEffect" presetClass="entr" presetID="22" presetSubtype="8">
                                  <p:stCondLst>
                                    <p:cond delay="0"/>
                                  </p:stCondLst>
                                  <p:childTnLst>
                                    <p:set>
                                      <p:cBhvr>
                                        <p:cTn dur="1" fill="hold" id="426">
                                          <p:stCondLst>
                                            <p:cond delay="0"/>
                                          </p:stCondLst>
                                        </p:cTn>
                                        <p:tgtEl>
                                          <p:spTgt spid="133">
                                            <p:txEl>
                                              <p:pRg end="45" st="0"/>
                                            </p:txEl>
                                          </p:spTgt>
                                        </p:tgtEl>
                                        <p:attrNameLst>
                                          <p:attrName>style.visibility</p:attrName>
                                        </p:attrNameLst>
                                      </p:cBhvr>
                                      <p:to>
                                        <p:strVal val="visible"/>
                                      </p:to>
                                    </p:set>
                                    <p:animEffect filter="wipe(left)" transition="in">
                                      <p:cBhvr additive="repl">
                                        <p:cTn dur="3000" id="427"/>
                                        <p:tgtEl>
                                          <p:spTgt spid="133">
                                            <p:txEl>
                                              <p:pRg end="45" st="0"/>
                                            </p:txEl>
                                          </p:spTgt>
                                        </p:tgtEl>
                                      </p:cBhvr>
                                    </p:animEffect>
                                  </p:childTnLst>
                                </p:cTn>
                              </p:par>
                            </p:childTnLst>
                          </p:cTn>
                        </p:par>
                        <p:par>
                          <p:cTn fill="hold" id="428">
                            <p:stCondLst>
                              <p:cond delay="3000"/>
                            </p:stCondLst>
                            <p:childTnLst>
                              <p:par>
                                <p:cTn fill="hold" id="429" nodeType="afterEffect" presetClass="entr" presetID="22" presetSubtype="8">
                                  <p:stCondLst>
                                    <p:cond delay="0"/>
                                  </p:stCondLst>
                                  <p:childTnLst>
                                    <p:set>
                                      <p:cBhvr>
                                        <p:cTn dur="1" fill="hold" id="430">
                                          <p:stCondLst>
                                            <p:cond delay="0"/>
                                          </p:stCondLst>
                                        </p:cTn>
                                        <p:tgtEl>
                                          <p:spTgt spid="133">
                                            <p:txEl>
                                              <p:pRg end="94" st="45"/>
                                            </p:txEl>
                                          </p:spTgt>
                                        </p:tgtEl>
                                        <p:attrNameLst>
                                          <p:attrName>style.visibility</p:attrName>
                                        </p:attrNameLst>
                                      </p:cBhvr>
                                      <p:to>
                                        <p:strVal val="visible"/>
                                      </p:to>
                                    </p:set>
                                    <p:animEffect filter="wipe(left)" transition="in">
                                      <p:cBhvr additive="repl">
                                        <p:cTn dur="3000" id="431"/>
                                        <p:tgtEl>
                                          <p:spTgt spid="133">
                                            <p:txEl>
                                              <p:pRg end="94" st="45"/>
                                            </p:txEl>
                                          </p:spTgt>
                                        </p:tgtEl>
                                      </p:cBhvr>
                                    </p:animEffect>
                                  </p:childTnLst>
                                </p:cTn>
                              </p:par>
                            </p:childTnLst>
                          </p:cTn>
                        </p:par>
                        <p:par>
                          <p:cTn fill="hold" id="432">
                            <p:stCondLst>
                              <p:cond delay="6000"/>
                            </p:stCondLst>
                            <p:childTnLst>
                              <p:par>
                                <p:cTn fill="hold" id="433" nodeType="afterEffect" presetClass="entr" presetID="22" presetSubtype="2">
                                  <p:stCondLst>
                                    <p:cond delay="0"/>
                                  </p:stCondLst>
                                  <p:childTnLst>
                                    <p:set>
                                      <p:cBhvr>
                                        <p:cTn dur="1" fill="hold" id="434">
                                          <p:stCondLst>
                                            <p:cond delay="0"/>
                                          </p:stCondLst>
                                        </p:cTn>
                                        <p:tgtEl>
                                          <p:spTgt spid="134"/>
                                        </p:tgtEl>
                                        <p:attrNameLst>
                                          <p:attrName>style.visibility</p:attrName>
                                        </p:attrNameLst>
                                      </p:cBhvr>
                                      <p:to>
                                        <p:strVal val="visible"/>
                                      </p:to>
                                    </p:set>
                                    <p:animEffect filter="wipe(right)" transition="out">
                                      <p:cBhvr additive="repl">
                                        <p:cTn dur="2000" id="435"/>
                                        <p:tgtEl>
                                          <p:spTgt spid="134"/>
                                        </p:tgtEl>
                                      </p:cBhvr>
                                    </p:animEffect>
                                  </p:childTnLst>
                                </p:cTn>
                              </p:par>
                            </p:childTnLst>
                          </p:cTn>
                        </p:par>
                        <p:par>
                          <p:cTn fill="hold" id="436">
                            <p:stCondLst>
                              <p:cond delay="8000"/>
                            </p:stCondLst>
                            <p:childTnLst>
                              <p:par>
                                <p:cTn fill="hold" id="437" nodeType="afterEffect" presetClass="entr" presetID="22" presetSubtype="8">
                                  <p:stCondLst>
                                    <p:cond delay="0"/>
                                  </p:stCondLst>
                                  <p:childTnLst>
                                    <p:set>
                                      <p:cBhvr>
                                        <p:cTn dur="1" fill="hold" id="438">
                                          <p:stCondLst>
                                            <p:cond delay="0"/>
                                          </p:stCondLst>
                                        </p:cTn>
                                        <p:tgtEl>
                                          <p:spTgt spid="133">
                                            <p:txEl>
                                              <p:pRg end="149" st="94"/>
                                            </p:txEl>
                                          </p:spTgt>
                                        </p:tgtEl>
                                        <p:attrNameLst>
                                          <p:attrName>style.visibility</p:attrName>
                                        </p:attrNameLst>
                                      </p:cBhvr>
                                      <p:to>
                                        <p:strVal val="visible"/>
                                      </p:to>
                                    </p:set>
                                    <p:animEffect filter="wipe(left)" transition="in">
                                      <p:cBhvr additive="repl">
                                        <p:cTn dur="3000" id="439"/>
                                        <p:tgtEl>
                                          <p:spTgt spid="133">
                                            <p:txEl>
                                              <p:pRg end="149" st="9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5" name="CustomShape 1"/>
          <p:cNvSpPr/>
          <p:nvPr/>
        </p:nvSpPr>
        <p:spPr>
          <a:xfrm>
            <a:off x="144360" y="863640"/>
            <a:ext cx="9720000" cy="360000"/>
          </a:xfrm>
          <a:prstGeom prst="rect">
            <a:avLst/>
          </a:prstGeom>
          <a:noFill/>
          <a:ln>
            <a:noFill/>
          </a:ln>
        </p:spPr>
        <p:txBody>
          <a:bodyPr bIns="45000" lIns="90000" rIns="90000" tIns="45000"/>
          <a:p>
            <a:pPr>
              <a:lnSpc>
                <a:spcPct val="100000"/>
              </a:lnSpc>
            </a:pPr>
            <a:endParaRPr/>
          </a:p>
          <a:p>
            <a:pPr>
              <a:lnSpc>
                <a:spcPct val="100000"/>
              </a:lnSpc>
            </a:pPr>
            <a:endParaRPr/>
          </a:p>
          <a:p>
            <a:pPr>
              <a:lnSpc>
                <a:spcPct val="100000"/>
              </a:lnSpc>
            </a:pPr>
            <a:r>
              <a:rPr lang="fr-FR">
                <a:solidFill>
                  <a:srgbClr val="000000"/>
                </a:solidFill>
                <a:latin typeface="Calibri"/>
              </a:rPr>
              <a:t>    </a:t>
            </a:r>
            <a:endParaRPr/>
          </a:p>
          <a:p>
            <a:pPr>
              <a:lnSpc>
                <a:spcPct val="100000"/>
              </a:lnSpc>
            </a:pPr>
            <a:r>
              <a:rPr lang="fr-FR">
                <a:solidFill>
                  <a:srgbClr val="000000"/>
                </a:solidFill>
                <a:latin typeface="Calibri"/>
              </a:rPr>
              <a:t>    </a:t>
            </a:r>
            <a:endParaRPr/>
          </a:p>
        </p:txBody>
      </p:sp>
      <p:sp>
        <p:nvSpPr>
          <p:cNvPr id="136" name="CustomShape 2"/>
          <p:cNvSpPr/>
          <p:nvPr/>
        </p:nvSpPr>
        <p:spPr>
          <a:xfrm>
            <a:off x="1224000" y="623880"/>
            <a:ext cx="6911640" cy="599760"/>
          </a:xfrm>
          <a:prstGeom prst="rect">
            <a:avLst/>
          </a:prstGeom>
          <a:noFill/>
          <a:ln>
            <a:noFill/>
          </a:ln>
        </p:spPr>
        <p:txBody>
          <a:bodyPr bIns="45000" lIns="90000" rIns="90000" tIns="45000"/>
          <a:p>
            <a:pPr>
              <a:lnSpc>
                <a:spcPct val="100000"/>
              </a:lnSpc>
            </a:pPr>
            <a:r>
              <a:rPr lang="fr-FR">
                <a:solidFill>
                  <a:srgbClr val="000000"/>
                </a:solidFill>
                <a:latin typeface="Comic Sans MS"/>
              </a:rPr>
              <a:t>Le dernier puits de mine a disparu de la commune en 1918.</a:t>
            </a:r>
            <a:endParaRPr/>
          </a:p>
          <a:p>
            <a:pPr>
              <a:lnSpc>
                <a:spcPct val="100000"/>
              </a:lnSpc>
            </a:pPr>
            <a:endParaRPr/>
          </a:p>
        </p:txBody>
      </p:sp>
      <p:pic>
        <p:nvPicPr>
          <p:cNvPr descr="" id="137" name="Image 98"/>
          <p:cNvPicPr/>
          <p:nvPr/>
        </p:nvPicPr>
        <p:blipFill>
          <a:blip r:embed="rId1"/>
          <a:stretch>
            <a:fillRect/>
          </a:stretch>
        </p:blipFill>
        <p:spPr>
          <a:xfrm>
            <a:off x="648000" y="1763640"/>
            <a:ext cx="8856360" cy="5331960"/>
          </a:xfrm>
          <a:prstGeom prst="rect">
            <a:avLst/>
          </a:prstGeom>
          <a:ln>
            <a:noFill/>
          </a:ln>
        </p:spPr>
      </p:pic>
    </p:spTree>
  </p:cSld>
  <p:transition spd="slow">
    <p:wipe dir="d"/>
  </p:transition>
  <p:timing>
    <p:tnLst>
      <p:par>
        <p:cTn dur="indefinite" id="440" nodeType="tmRoot" restart="never">
          <p:childTnLst>
            <p:seq>
              <p:cTn dur="indefinite" id="441" nodeType="mainSeq">
                <p:childTnLst>
                  <p:par>
                    <p:cTn fill="hold" id="442">
                      <p:stCondLst>
                        <p:cond delay="indefinite"/>
                      </p:stCondLst>
                      <p:childTnLst>
                        <p:par>
                          <p:cTn fill="hold" id="443">
                            <p:stCondLst>
                              <p:cond delay="0"/>
                            </p:stCondLst>
                            <p:childTnLst>
                              <p:par>
                                <p:cTn fill="hold" id="444" nodeType="clickEffect" presetClass="entr" presetID="22" presetSubtype="1">
                                  <p:stCondLst>
                                    <p:cond delay="0"/>
                                  </p:stCondLst>
                                  <p:childTnLst>
                                    <p:set>
                                      <p:cBhvr>
                                        <p:cTn dur="1" fill="hold" id="445">
                                          <p:stCondLst>
                                            <p:cond delay="0"/>
                                          </p:stCondLst>
                                        </p:cTn>
                                        <p:tgtEl>
                                          <p:spTgt spid="136"/>
                                        </p:tgtEl>
                                        <p:attrNameLst>
                                          <p:attrName>style.visibility</p:attrName>
                                        </p:attrNameLst>
                                      </p:cBhvr>
                                      <p:to>
                                        <p:strVal val="visible"/>
                                      </p:to>
                                    </p:set>
                                    <p:animEffect filter="wipe(up)" transition="in">
                                      <p:cBhvr additive="repl">
                                        <p:cTn dur="500" id="446"/>
                                        <p:tgtEl>
                                          <p:spTgt spid="136"/>
                                        </p:tgtEl>
                                      </p:cBhvr>
                                    </p:animEffect>
                                  </p:childTnLst>
                                </p:cTn>
                              </p:par>
                            </p:childTnLst>
                          </p:cTn>
                        </p:par>
                        <p:par>
                          <p:cTn fill="hold" id="447">
                            <p:stCondLst>
                              <p:cond delay="500"/>
                            </p:stCondLst>
                            <p:childTnLst>
                              <p:par>
                                <p:cTn fill="hold" id="448" nodeType="afterEffect" presetClass="entr" presetID="22" presetSubtype="1">
                                  <p:stCondLst>
                                    <p:cond delay="0"/>
                                  </p:stCondLst>
                                  <p:childTnLst>
                                    <p:set>
                                      <p:cBhvr>
                                        <p:cTn dur="1" fill="hold" id="449">
                                          <p:stCondLst>
                                            <p:cond delay="0"/>
                                          </p:stCondLst>
                                        </p:cTn>
                                        <p:tgtEl>
                                          <p:spTgt spid="137"/>
                                        </p:tgtEl>
                                        <p:attrNameLst>
                                          <p:attrName>style.visibility</p:attrName>
                                        </p:attrNameLst>
                                      </p:cBhvr>
                                      <p:to>
                                        <p:strVal val="visible"/>
                                      </p:to>
                                    </p:set>
                                    <p:animEffect filter="wipe(up)" transition="in">
                                      <p:cBhvr additive="repl">
                                        <p:cTn dur="500" id="450"/>
                                        <p:tgtEl>
                                          <p:spTgt spid="13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8" name="CustomShape 1"/>
          <p:cNvSpPr/>
          <p:nvPr/>
        </p:nvSpPr>
        <p:spPr>
          <a:xfrm>
            <a:off x="215640" y="0"/>
            <a:ext cx="9648360" cy="1325160"/>
          </a:xfrm>
          <a:prstGeom prst="rect">
            <a:avLst/>
          </a:prstGeom>
          <a:noFill/>
          <a:ln>
            <a:noFill/>
          </a:ln>
        </p:spPr>
        <p:txBody>
          <a:bodyPr bIns="45000" lIns="90000" rIns="90000" tIns="45000"/>
          <a:p>
            <a:pPr>
              <a:lnSpc>
                <a:spcPct val="100000"/>
              </a:lnSpc>
            </a:pPr>
            <a:r>
              <a:rPr lang="fr-FR">
                <a:solidFill>
                  <a:srgbClr val="000000"/>
                </a:solidFill>
                <a:latin typeface="Comic Sans MS"/>
              </a:rPr>
              <a:t>1948 – Marcel Combe, maire de Firminy fût démis de ses fonctions par le ministre de l'intérieur, Jules Moch suite au soutien des mineurs en grève et à la mort d'Anthonin Barbier tué par les CRS .    </a:t>
            </a:r>
            <a:endParaRPr/>
          </a:p>
          <a:p>
            <a:pPr>
              <a:lnSpc>
                <a:spcPct val="100000"/>
              </a:lnSpc>
            </a:pPr>
            <a:r>
              <a:rPr lang="fr-FR">
                <a:solidFill>
                  <a:srgbClr val="000000"/>
                </a:solidFill>
                <a:latin typeface="Comic Sans MS"/>
              </a:rPr>
              <a:t>                                              </a:t>
            </a:r>
            <a:r>
              <a:rPr lang="fr-FR">
                <a:solidFill>
                  <a:srgbClr val="000000"/>
                </a:solidFill>
                <a:latin typeface="Comic Sans MS"/>
              </a:rPr>
              <a:t>Le conseil municipal est dissous. </a:t>
            </a:r>
            <a:endParaRPr/>
          </a:p>
          <a:p>
            <a:pPr>
              <a:lnSpc>
                <a:spcPct val="100000"/>
              </a:lnSpc>
            </a:pPr>
            <a:r>
              <a:rPr lang="fr-FR">
                <a:solidFill>
                  <a:srgbClr val="000000"/>
                </a:solidFill>
                <a:latin typeface="Comic Sans MS"/>
              </a:rPr>
              <a:t>En décembre nouvelle élection,  Marcel Combe est réélu maire de Firminy jusqu'en 1953 . </a:t>
            </a:r>
            <a:endParaRPr/>
          </a:p>
        </p:txBody>
      </p:sp>
      <p:pic>
        <p:nvPicPr>
          <p:cNvPr descr="" id="139" name="Image 109"/>
          <p:cNvPicPr/>
          <p:nvPr/>
        </p:nvPicPr>
        <p:blipFill>
          <a:blip r:embed="rId1"/>
          <a:stretch>
            <a:fillRect/>
          </a:stretch>
        </p:blipFill>
        <p:spPr>
          <a:xfrm>
            <a:off x="144360" y="1619640"/>
            <a:ext cx="9936000" cy="5697360"/>
          </a:xfrm>
          <a:prstGeom prst="rect">
            <a:avLst/>
          </a:prstGeom>
          <a:ln>
            <a:noFill/>
          </a:ln>
        </p:spPr>
      </p:pic>
    </p:spTree>
  </p:cSld>
  <p:transition spd="slow">
    <p:split dir="in" orient="horz"/>
  </p:transition>
  <p:timing>
    <p:tnLst>
      <p:par>
        <p:cTn dur="indefinite" id="451" nodeType="tmRoot" restart="never">
          <p:childTnLst>
            <p:seq>
              <p:cTn dur="indefinite" id="452" nodeType="mainSeq">
                <p:childTnLst>
                  <p:par>
                    <p:cTn fill="hold" id="453">
                      <p:stCondLst>
                        <p:cond delay="indefinite"/>
                      </p:stCondLst>
                      <p:childTnLst>
                        <p:par>
                          <p:cTn fill="hold" id="454">
                            <p:stCondLst>
                              <p:cond delay="0"/>
                            </p:stCondLst>
                            <p:childTnLst>
                              <p:par>
                                <p:cTn fill="hold" id="455" nodeType="clickEffect" presetClass="entr" presetID="8" presetSubtype="32">
                                  <p:stCondLst>
                                    <p:cond delay="0"/>
                                  </p:stCondLst>
                                  <p:childTnLst>
                                    <p:set>
                                      <p:cBhvr>
                                        <p:cTn dur="1" fill="hold" id="456">
                                          <p:stCondLst>
                                            <p:cond delay="0"/>
                                          </p:stCondLst>
                                        </p:cTn>
                                        <p:tgtEl>
                                          <p:spTgt spid="139"/>
                                        </p:tgtEl>
                                        <p:attrNameLst>
                                          <p:attrName>style.visibility</p:attrName>
                                        </p:attrNameLst>
                                      </p:cBhvr>
                                      <p:to>
                                        <p:strVal val="visible"/>
                                      </p:to>
                                    </p:set>
                                    <p:animEffect filter="diamond(out)" transition="in">
                                      <p:cBhvr additive="repl">
                                        <p:cTn dur="2000" id="457"/>
                                        <p:tgtEl>
                                          <p:spTgt spid="139"/>
                                        </p:tgtEl>
                                      </p:cBhvr>
                                    </p:animEffect>
                                  </p:childTnLst>
                                </p:cTn>
                              </p:par>
                            </p:childTnLst>
                          </p:cTn>
                        </p:par>
                        <p:par>
                          <p:cTn fill="hold" id="458">
                            <p:stCondLst>
                              <p:cond delay="2000"/>
                            </p:stCondLst>
                            <p:childTnLst>
                              <p:par>
                                <p:cTn fill="hold" id="459" nodeType="afterEffect" presetClass="entr" presetID="22" presetSubtype="8">
                                  <p:stCondLst>
                                    <p:cond delay="0"/>
                                  </p:stCondLst>
                                  <p:childTnLst>
                                    <p:set>
                                      <p:cBhvr>
                                        <p:cTn dur="1" fill="hold" id="460">
                                          <p:stCondLst>
                                            <p:cond delay="0"/>
                                          </p:stCondLst>
                                        </p:cTn>
                                        <p:tgtEl>
                                          <p:spTgt spid="138">
                                            <p:txEl>
                                              <p:pRg end="200" st="0"/>
                                            </p:txEl>
                                          </p:spTgt>
                                        </p:tgtEl>
                                        <p:attrNameLst>
                                          <p:attrName>style.visibility</p:attrName>
                                        </p:attrNameLst>
                                      </p:cBhvr>
                                      <p:to>
                                        <p:strVal val="visible"/>
                                      </p:to>
                                    </p:set>
                                    <p:animEffect filter="wipe(left)" transition="in">
                                      <p:cBhvr additive="repl">
                                        <p:cTn dur="3000" id="461"/>
                                        <p:tgtEl>
                                          <p:spTgt spid="138">
                                            <p:txEl>
                                              <p:pRg end="200" st="0"/>
                                            </p:txEl>
                                          </p:spTgt>
                                        </p:tgtEl>
                                      </p:cBhvr>
                                    </p:animEffect>
                                  </p:childTnLst>
                                </p:cTn>
                              </p:par>
                            </p:childTnLst>
                          </p:cTn>
                        </p:par>
                        <p:par>
                          <p:cTn fill="hold" id="462">
                            <p:stCondLst>
                              <p:cond delay="5000"/>
                            </p:stCondLst>
                            <p:childTnLst>
                              <p:par>
                                <p:cTn fill="hold" id="463" nodeType="afterEffect" presetClass="entr" presetID="22" presetSubtype="8">
                                  <p:stCondLst>
                                    <p:cond delay="0"/>
                                  </p:stCondLst>
                                  <p:childTnLst>
                                    <p:set>
                                      <p:cBhvr>
                                        <p:cTn dur="1" fill="hold" id="464">
                                          <p:stCondLst>
                                            <p:cond delay="0"/>
                                          </p:stCondLst>
                                        </p:cTn>
                                        <p:tgtEl>
                                          <p:spTgt spid="138">
                                            <p:txEl>
                                              <p:pRg end="281" st="200"/>
                                            </p:txEl>
                                          </p:spTgt>
                                        </p:tgtEl>
                                        <p:attrNameLst>
                                          <p:attrName>style.visibility</p:attrName>
                                        </p:attrNameLst>
                                      </p:cBhvr>
                                      <p:to>
                                        <p:strVal val="visible"/>
                                      </p:to>
                                    </p:set>
                                    <p:animEffect filter="wipe(left)" transition="in">
                                      <p:cBhvr additive="repl">
                                        <p:cTn dur="3000" id="465"/>
                                        <p:tgtEl>
                                          <p:spTgt spid="138">
                                            <p:txEl>
                                              <p:pRg end="281" st="200"/>
                                            </p:txEl>
                                          </p:spTgt>
                                        </p:tgtEl>
                                      </p:cBhvr>
                                    </p:animEffect>
                                  </p:childTnLst>
                                </p:cTn>
                              </p:par>
                            </p:childTnLst>
                          </p:cTn>
                        </p:par>
                        <p:par>
                          <p:cTn fill="hold" id="466">
                            <p:stCondLst>
                              <p:cond delay="8000"/>
                            </p:stCondLst>
                            <p:childTnLst>
                              <p:par>
                                <p:cTn fill="hold" id="467" nodeType="afterEffect" presetClass="entr" presetID="22" presetSubtype="8">
                                  <p:stCondLst>
                                    <p:cond delay="0"/>
                                  </p:stCondLst>
                                  <p:childTnLst>
                                    <p:set>
                                      <p:cBhvr>
                                        <p:cTn dur="1" fill="hold" id="468">
                                          <p:stCondLst>
                                            <p:cond delay="0"/>
                                          </p:stCondLst>
                                        </p:cTn>
                                        <p:tgtEl>
                                          <p:spTgt spid="138">
                                            <p:txEl>
                                              <p:pRg end="370" st="281"/>
                                            </p:txEl>
                                          </p:spTgt>
                                        </p:tgtEl>
                                        <p:attrNameLst>
                                          <p:attrName>style.visibility</p:attrName>
                                        </p:attrNameLst>
                                      </p:cBhvr>
                                      <p:to>
                                        <p:strVal val="visible"/>
                                      </p:to>
                                    </p:set>
                                    <p:animEffect filter="wipe(left)" transition="in">
                                      <p:cBhvr additive="repl">
                                        <p:cTn dur="3000" id="469"/>
                                        <p:tgtEl>
                                          <p:spTgt spid="138">
                                            <p:txEl>
                                              <p:pRg end="370" st="281"/>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0" name="Image 3"/>
          <p:cNvPicPr/>
          <p:nvPr/>
        </p:nvPicPr>
        <p:blipFill>
          <a:blip r:embed="rId1"/>
          <a:stretch>
            <a:fillRect/>
          </a:stretch>
        </p:blipFill>
        <p:spPr>
          <a:xfrm>
            <a:off x="648000" y="1691640"/>
            <a:ext cx="8856720" cy="5534640"/>
          </a:xfrm>
          <a:prstGeom prst="rect">
            <a:avLst/>
          </a:prstGeom>
          <a:ln>
            <a:noFill/>
          </a:ln>
        </p:spPr>
      </p:pic>
      <p:sp>
        <p:nvSpPr>
          <p:cNvPr id="141" name="CustomShape 1"/>
          <p:cNvSpPr/>
          <p:nvPr/>
        </p:nvSpPr>
        <p:spPr>
          <a:xfrm>
            <a:off x="215640" y="0"/>
            <a:ext cx="9864360" cy="1461960"/>
          </a:xfrm>
          <a:prstGeom prst="rect">
            <a:avLst/>
          </a:prstGeom>
          <a:noFill/>
          <a:ln>
            <a:noFill/>
          </a:ln>
        </p:spPr>
        <p:txBody>
          <a:bodyPr bIns="45000" lIns="90000" rIns="90000" tIns="45000"/>
          <a:p>
            <a:pPr>
              <a:lnSpc>
                <a:spcPct val="100000"/>
              </a:lnSpc>
            </a:pPr>
            <a:r>
              <a:rPr lang="fr-FR">
                <a:solidFill>
                  <a:srgbClr val="000000"/>
                </a:solidFill>
                <a:latin typeface="Calibri"/>
              </a:rPr>
              <a:t> </a:t>
            </a:r>
            <a:r>
              <a:rPr lang="fr-FR">
                <a:solidFill>
                  <a:srgbClr val="000000"/>
                </a:solidFill>
                <a:latin typeface="Comic Sans MS"/>
              </a:rPr>
              <a:t> </a:t>
            </a:r>
            <a:r>
              <a:rPr lang="fr-FR">
                <a:solidFill>
                  <a:srgbClr val="000000"/>
                </a:solidFill>
                <a:latin typeface="Comic Sans MS"/>
              </a:rPr>
              <a:t>M. Combe, maire de Firminy, pris la décision d’agrandir en 1947- 48 , l’école professionnelle, et en matière d'habitat, s'appuyant sur la création, par décret du 24 mai 1948, de l’office public d’H.L.M. de Firminy, il estimait nécessaire et urgent de construire dans sa commune 500 logements. Mais il ne reçut qu’en 1953 l’approbation ministérielle pour un projet de 32 (rue de la Tardive). L’immobilisme avait la vie dure.</a:t>
            </a:r>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2" name="Image 110"/>
          <p:cNvPicPr/>
          <p:nvPr/>
        </p:nvPicPr>
        <p:blipFill>
          <a:blip r:embed="rId1"/>
          <a:stretch>
            <a:fillRect/>
          </a:stretch>
        </p:blipFill>
        <p:spPr>
          <a:xfrm>
            <a:off x="360360" y="266760"/>
            <a:ext cx="9575280" cy="6860880"/>
          </a:xfrm>
          <a:prstGeom prst="rect">
            <a:avLst/>
          </a:prstGeom>
          <a:ln>
            <a:noFill/>
          </a:ln>
        </p:spPr>
      </p:pic>
      <p:sp>
        <p:nvSpPr>
          <p:cNvPr id="143" name="CustomShape 1"/>
          <p:cNvSpPr/>
          <p:nvPr/>
        </p:nvSpPr>
        <p:spPr>
          <a:xfrm>
            <a:off x="1152000" y="7128000"/>
            <a:ext cx="8207640" cy="345240"/>
          </a:xfrm>
          <a:prstGeom prst="rect">
            <a:avLst/>
          </a:prstGeom>
          <a:noFill/>
          <a:ln>
            <a:noFill/>
          </a:ln>
        </p:spPr>
        <p:txBody>
          <a:bodyPr bIns="45000" lIns="90000" rIns="90000" tIns="45000" wrap="none"/>
          <a:p>
            <a:pPr>
              <a:lnSpc>
                <a:spcPct val="100000"/>
              </a:lnSpc>
            </a:pPr>
            <a:r>
              <a:rPr lang="fr-FR">
                <a:solidFill>
                  <a:srgbClr val="000000"/>
                </a:solidFill>
                <a:latin typeface="Comic Sans MS"/>
              </a:rPr>
              <a:t> </a:t>
            </a:r>
            <a:r>
              <a:rPr lang="fr-FR">
                <a:solidFill>
                  <a:srgbClr val="000000"/>
                </a:solidFill>
                <a:latin typeface="Comic Sans MS"/>
              </a:rPr>
              <a:t>Marcel Combe fera  édifier le  Lavoir- Bains douches en 1950. </a:t>
            </a:r>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4" name="Image 112"/>
          <p:cNvPicPr/>
          <p:nvPr/>
        </p:nvPicPr>
        <p:blipFill>
          <a:blip r:embed="rId1"/>
          <a:stretch>
            <a:fillRect/>
          </a:stretch>
        </p:blipFill>
        <p:spPr>
          <a:xfrm>
            <a:off x="1079640" y="576360"/>
            <a:ext cx="7919640" cy="6766920"/>
          </a:xfrm>
          <a:prstGeom prst="rect">
            <a:avLst/>
          </a:prstGeom>
          <a:ln>
            <a:noFill/>
          </a:ln>
        </p:spPr>
      </p:pic>
      <p:sp>
        <p:nvSpPr>
          <p:cNvPr id="145" name="CustomShape 1"/>
          <p:cNvSpPr/>
          <p:nvPr/>
        </p:nvSpPr>
        <p:spPr>
          <a:xfrm>
            <a:off x="647640" y="144360"/>
            <a:ext cx="9072360" cy="383760"/>
          </a:xfrm>
          <a:prstGeom prst="rect">
            <a:avLst/>
          </a:prstGeom>
          <a:noFill/>
          <a:ln>
            <a:noFill/>
          </a:ln>
        </p:spPr>
        <p:txBody>
          <a:bodyPr bIns="45000" lIns="90000" rIns="90000" tIns="45000"/>
          <a:p>
            <a:pPr>
              <a:lnSpc>
                <a:spcPct val="100000"/>
              </a:lnSpc>
            </a:pPr>
            <a:r>
              <a:rPr lang="fr-FR">
                <a:solidFill>
                  <a:srgbClr val="000000"/>
                </a:solidFill>
                <a:latin typeface="Calibri"/>
              </a:rPr>
              <a:t>Au printemps 1953, Eugène Claudius Petit est élu maire de Firminy ( 1953 – 1971 )</a:t>
            </a:r>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6" name="CustomShape 1"/>
          <p:cNvSpPr/>
          <p:nvPr/>
        </p:nvSpPr>
        <p:spPr>
          <a:xfrm>
            <a:off x="2088000" y="431640"/>
            <a:ext cx="5112720" cy="345960"/>
          </a:xfrm>
          <a:prstGeom prst="rect">
            <a:avLst/>
          </a:prstGeom>
          <a:noFill/>
          <a:ln>
            <a:noFill/>
          </a:ln>
        </p:spPr>
        <p:txBody>
          <a:bodyPr bIns="45000" lIns="90000" rIns="90000" tIns="45000"/>
          <a:p>
            <a:pPr>
              <a:lnSpc>
                <a:spcPct val="93000"/>
              </a:lnSpc>
            </a:pPr>
            <a:r>
              <a:rPr b="1" lang="fr-FR" sz="2400">
                <a:solidFill>
                  <a:srgbClr val="000000"/>
                </a:solidFill>
                <a:latin typeface="Comic Sans MS"/>
              </a:rPr>
              <a:t>Eugène Petit « 1907 - 1989 » </a:t>
            </a:r>
            <a:endParaRPr/>
          </a:p>
        </p:txBody>
      </p:sp>
      <p:sp>
        <p:nvSpPr>
          <p:cNvPr id="147" name="CustomShape 2"/>
          <p:cNvSpPr/>
          <p:nvPr/>
        </p:nvSpPr>
        <p:spPr>
          <a:xfrm>
            <a:off x="576360" y="1390680"/>
            <a:ext cx="9430920" cy="5952600"/>
          </a:xfrm>
          <a:prstGeom prst="rect">
            <a:avLst/>
          </a:prstGeom>
          <a:noFill/>
          <a:ln>
            <a:noFill/>
          </a:ln>
        </p:spPr>
        <p:txBody>
          <a:bodyPr bIns="45000" lIns="90000" rIns="90000" tIns="45000"/>
          <a:p>
            <a:pPr>
              <a:lnSpc>
                <a:spcPct val="100000"/>
              </a:lnSpc>
            </a:pPr>
            <a:r>
              <a:rPr b="1" lang="fr-FR">
                <a:solidFill>
                  <a:srgbClr val="000000"/>
                </a:solidFill>
                <a:latin typeface="Comic Sans MS"/>
              </a:rPr>
              <a:t>  </a:t>
            </a:r>
            <a:r>
              <a:rPr b="1" lang="fr-FR">
                <a:solidFill>
                  <a:srgbClr val="000000"/>
                </a:solidFill>
                <a:latin typeface="Comic Sans MS"/>
              </a:rPr>
              <a:t>22 mai 1907 </a:t>
            </a:r>
            <a:r>
              <a:rPr lang="fr-FR">
                <a:solidFill>
                  <a:srgbClr val="000000"/>
                </a:solidFill>
                <a:latin typeface="Comic Sans MS"/>
              </a:rPr>
              <a:t>– Naissance de Eugène Petit à Angers ( Maine et Loire ) d'un père                   </a:t>
            </a:r>
            <a:endParaRPr/>
          </a:p>
          <a:p>
            <a:pPr>
              <a:lnSpc>
                <a:spcPct val="100000"/>
              </a:lnSpc>
            </a:pPr>
            <a:r>
              <a:rPr lang="fr-FR">
                <a:solidFill>
                  <a:srgbClr val="000000"/>
                </a:solidFill>
                <a:latin typeface="Comic Sans MS"/>
              </a:rPr>
              <a:t>                  </a:t>
            </a:r>
            <a:r>
              <a:rPr lang="fr-FR">
                <a:solidFill>
                  <a:srgbClr val="000000"/>
                </a:solidFill>
                <a:latin typeface="Comic Sans MS"/>
              </a:rPr>
              <a:t>cheminot et d'une mère épicière et femme de ménage. </a:t>
            </a:r>
            <a:endParaRPr/>
          </a:p>
          <a:p>
            <a:pPr>
              <a:lnSpc>
                <a:spcPct val="100000"/>
              </a:lnSpc>
            </a:pPr>
            <a:r>
              <a:rPr lang="fr-FR">
                <a:solidFill>
                  <a:srgbClr val="000000"/>
                </a:solidFill>
                <a:latin typeface="Comic Sans MS"/>
              </a:rPr>
              <a:t>                              </a:t>
            </a:r>
            <a:r>
              <a:rPr lang="fr-FR">
                <a:solidFill>
                  <a:srgbClr val="000000"/>
                </a:solidFill>
                <a:latin typeface="Comic Sans MS"/>
              </a:rPr>
              <a:t>Son père meurt avant sa naissance. </a:t>
            </a:r>
            <a:endParaRPr/>
          </a:p>
          <a:p>
            <a:pPr>
              <a:lnSpc>
                <a:spcPct val="100000"/>
              </a:lnSpc>
            </a:pPr>
            <a:endParaRPr/>
          </a:p>
          <a:p>
            <a:pPr>
              <a:lnSpc>
                <a:spcPct val="100000"/>
              </a:lnSpc>
            </a:pPr>
            <a:r>
              <a:rPr b="1" lang="fr-FR">
                <a:solidFill>
                  <a:srgbClr val="000000"/>
                </a:solidFill>
                <a:latin typeface="Comic Sans MS"/>
              </a:rPr>
              <a:t>    </a:t>
            </a:r>
            <a:r>
              <a:rPr b="1" lang="fr-FR">
                <a:solidFill>
                  <a:srgbClr val="000000"/>
                </a:solidFill>
                <a:latin typeface="Comic Sans MS"/>
              </a:rPr>
              <a:t>En 1919 </a:t>
            </a:r>
            <a:r>
              <a:rPr lang="fr-FR">
                <a:solidFill>
                  <a:srgbClr val="000000"/>
                </a:solidFill>
                <a:latin typeface="Comic Sans MS"/>
              </a:rPr>
              <a:t>, il obtient son certificat d'études primaire avec la mention très bien.</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A 12 ans </a:t>
            </a:r>
            <a:r>
              <a:rPr lang="fr-FR">
                <a:solidFill>
                  <a:srgbClr val="000000"/>
                </a:solidFill>
                <a:latin typeface="Comic Sans MS"/>
              </a:rPr>
              <a:t>, il rentre en apprentissage comme ébéniste. </a:t>
            </a:r>
            <a:endParaRPr/>
          </a:p>
          <a:p>
            <a:pPr>
              <a:lnSpc>
                <a:spcPct val="100000"/>
              </a:lnSpc>
            </a:pPr>
            <a:r>
              <a:rPr lang="fr-FR">
                <a:solidFill>
                  <a:srgbClr val="000000"/>
                </a:solidFill>
                <a:latin typeface="Comic Sans MS"/>
              </a:rPr>
              <a:t>Son maitre d'apprentissage, le père Tournebise, bourru et avare de discours, va</a:t>
            </a:r>
            <a:endParaRPr/>
          </a:p>
          <a:p>
            <a:pPr>
              <a:lnSpc>
                <a:spcPct val="100000"/>
              </a:lnSpc>
            </a:pPr>
            <a:r>
              <a:rPr lang="fr-FR">
                <a:solidFill>
                  <a:srgbClr val="000000"/>
                </a:solidFill>
                <a:latin typeface="Comic Sans MS"/>
              </a:rPr>
              <a:t>                      </a:t>
            </a:r>
            <a:r>
              <a:rPr lang="fr-FR">
                <a:solidFill>
                  <a:srgbClr val="000000"/>
                </a:solidFill>
                <a:latin typeface="Comic Sans MS"/>
              </a:rPr>
              <a:t>former son apprenti dans l'esprit des compagnons.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Il travaille 10 h / jour et 6 j / 7. Le soir il va au cours de dessin. </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En 1924 </a:t>
            </a:r>
            <a:r>
              <a:rPr lang="fr-FR">
                <a:solidFill>
                  <a:srgbClr val="000000"/>
                </a:solidFill>
                <a:latin typeface="Comic Sans MS"/>
              </a:rPr>
              <a:t>, il s'inscrit au concours de meilleur ouvrier d'Anjou. </a:t>
            </a:r>
            <a:endParaRPr/>
          </a:p>
          <a:p>
            <a:pPr>
              <a:lnSpc>
                <a:spcPct val="100000"/>
              </a:lnSpc>
            </a:pPr>
            <a:r>
              <a:rPr lang="fr-FR">
                <a:solidFill>
                  <a:srgbClr val="000000"/>
                </a:solidFill>
                <a:latin typeface="Comic Sans MS"/>
              </a:rPr>
              <a:t>        </a:t>
            </a:r>
            <a:r>
              <a:rPr lang="fr-FR">
                <a:solidFill>
                  <a:srgbClr val="000000"/>
                </a:solidFill>
                <a:latin typeface="Comic Sans MS"/>
              </a:rPr>
              <a:t>Il opte pour une porte en archivolte à voussures saillantes.</a:t>
            </a:r>
            <a:endParaRPr/>
          </a:p>
          <a:p>
            <a:pPr>
              <a:lnSpc>
                <a:spcPct val="100000"/>
              </a:lnSpc>
            </a:pPr>
            <a:r>
              <a:rPr lang="fr-FR">
                <a:solidFill>
                  <a:srgbClr val="000000"/>
                </a:solidFill>
                <a:latin typeface="Comic Sans MS"/>
              </a:rPr>
              <a:t>                                     </a:t>
            </a:r>
            <a:r>
              <a:rPr lang="fr-FR">
                <a:solidFill>
                  <a:srgbClr val="000000"/>
                </a:solidFill>
                <a:latin typeface="Comic Sans MS"/>
              </a:rPr>
              <a:t>Il obtient le 1er Prix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Dans l'entreprise, au Meubles de l'Anjou , il est élu délégué du personnel.</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La même année, il est élu secrétaire adjoint au syndicat du bois CGTU. </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En 1927</a:t>
            </a:r>
            <a:r>
              <a:rPr lang="fr-FR">
                <a:solidFill>
                  <a:srgbClr val="000000"/>
                </a:solidFill>
                <a:latin typeface="Comic Sans MS"/>
              </a:rPr>
              <a:t>, il est affecté à la 2è compagnie de Versailles.  </a:t>
            </a:r>
            <a:endParaRPr/>
          </a:p>
        </p:txBody>
      </p:sp>
    </p:spTree>
  </p:cSld>
  <p:transition spd="slow">
    <p:wipe dir="d"/>
  </p:transition>
  <p:timing>
    <p:tnLst>
      <p:par>
        <p:cTn dur="indefinite" id="470" nodeType="tmRoot" restart="never">
          <p:childTnLst>
            <p:seq>
              <p:cTn dur="indefinite" id="471" nodeType="mainSeq">
                <p:childTnLst>
                  <p:par>
                    <p:cTn fill="hold" id="472">
                      <p:stCondLst>
                        <p:cond delay="indefinite"/>
                      </p:stCondLst>
                      <p:childTnLst>
                        <p:par>
                          <p:cTn fill="hold" id="473">
                            <p:stCondLst>
                              <p:cond delay="0"/>
                            </p:stCondLst>
                            <p:childTnLst>
                              <p:par>
                                <p:cTn fill="hold" id="474" nodeType="clickEffect" presetClass="entr" presetID="22" presetSubtype="8">
                                  <p:stCondLst>
                                    <p:cond delay="0"/>
                                  </p:stCondLst>
                                  <p:childTnLst>
                                    <p:set>
                                      <p:cBhvr>
                                        <p:cTn dur="1" fill="hold" id="475">
                                          <p:stCondLst>
                                            <p:cond delay="0"/>
                                          </p:stCondLst>
                                        </p:cTn>
                                        <p:tgtEl>
                                          <p:spTgt spid="146">
                                            <p:txEl>
                                              <p:pRg end="30" st="0"/>
                                            </p:txEl>
                                          </p:spTgt>
                                        </p:tgtEl>
                                        <p:attrNameLst>
                                          <p:attrName>style.visibility</p:attrName>
                                        </p:attrNameLst>
                                      </p:cBhvr>
                                      <p:to>
                                        <p:strVal val="visible"/>
                                      </p:to>
                                    </p:set>
                                    <p:animEffect filter="wipe(left)" transition="in">
                                      <p:cBhvr additive="repl">
                                        <p:cTn dur="500" id="476"/>
                                        <p:tgtEl>
                                          <p:spTgt spid="146">
                                            <p:txEl>
                                              <p:pRg end="30" st="0"/>
                                            </p:txEl>
                                          </p:spTgt>
                                        </p:tgtEl>
                                      </p:cBhvr>
                                    </p:animEffect>
                                  </p:childTnLst>
                                </p:cTn>
                              </p:par>
                            </p:childTnLst>
                          </p:cTn>
                        </p:par>
                        <p:par>
                          <p:cTn fill="hold" id="477">
                            <p:stCondLst>
                              <p:cond delay="500"/>
                            </p:stCondLst>
                            <p:childTnLst>
                              <p:par>
                                <p:cTn fill="hold" id="478" nodeType="afterEffect" presetClass="entr" presetID="22" presetSubtype="4">
                                  <p:stCondLst>
                                    <p:cond delay="0"/>
                                  </p:stCondLst>
                                  <p:childTnLst>
                                    <p:set>
                                      <p:cBhvr>
                                        <p:cTn dur="1" fill="hold" id="479">
                                          <p:stCondLst>
                                            <p:cond delay="0"/>
                                          </p:stCondLst>
                                        </p:cTn>
                                        <p:tgtEl>
                                          <p:spTgt spid="147">
                                            <p:txEl>
                                              <p:pRg end="99" st="0"/>
                                            </p:txEl>
                                          </p:spTgt>
                                        </p:tgtEl>
                                        <p:attrNameLst>
                                          <p:attrName>style.visibility</p:attrName>
                                        </p:attrNameLst>
                                      </p:cBhvr>
                                      <p:to>
                                        <p:strVal val="visible"/>
                                      </p:to>
                                    </p:set>
                                    <p:animEffect filter="wipe(down)" transition="out">
                                      <p:cBhvr additive="repl">
                                        <p:cTn dur="1000" id="480"/>
                                        <p:tgtEl>
                                          <p:spTgt spid="147">
                                            <p:txEl>
                                              <p:pRg end="99" st="0"/>
                                            </p:txEl>
                                          </p:spTgt>
                                        </p:tgtEl>
                                      </p:cBhvr>
                                    </p:animEffect>
                                  </p:childTnLst>
                                </p:cTn>
                              </p:par>
                            </p:childTnLst>
                          </p:cTn>
                        </p:par>
                        <p:par>
                          <p:cTn fill="hold" id="481">
                            <p:stCondLst>
                              <p:cond delay="1500"/>
                            </p:stCondLst>
                            <p:childTnLst>
                              <p:par>
                                <p:cTn fill="hold" id="482" nodeType="afterEffect" presetClass="entr" presetID="22" presetSubtype="4">
                                  <p:stCondLst>
                                    <p:cond delay="0"/>
                                  </p:stCondLst>
                                  <p:childTnLst>
                                    <p:set>
                                      <p:cBhvr>
                                        <p:cTn dur="1" fill="hold" id="483">
                                          <p:stCondLst>
                                            <p:cond delay="0"/>
                                          </p:stCondLst>
                                        </p:cTn>
                                        <p:tgtEl>
                                          <p:spTgt spid="147">
                                            <p:txEl>
                                              <p:pRg end="170" st="99"/>
                                            </p:txEl>
                                          </p:spTgt>
                                        </p:tgtEl>
                                        <p:attrNameLst>
                                          <p:attrName>style.visibility</p:attrName>
                                        </p:attrNameLst>
                                      </p:cBhvr>
                                      <p:to>
                                        <p:strVal val="visible"/>
                                      </p:to>
                                    </p:set>
                                    <p:animEffect filter="wipe(down)" transition="out">
                                      <p:cBhvr additive="repl">
                                        <p:cTn dur="1000" id="484"/>
                                        <p:tgtEl>
                                          <p:spTgt spid="147">
                                            <p:txEl>
                                              <p:pRg end="170" st="99"/>
                                            </p:txEl>
                                          </p:spTgt>
                                        </p:tgtEl>
                                      </p:cBhvr>
                                    </p:animEffect>
                                  </p:childTnLst>
                                </p:cTn>
                              </p:par>
                            </p:childTnLst>
                          </p:cTn>
                        </p:par>
                        <p:par>
                          <p:cTn fill="hold" id="485">
                            <p:stCondLst>
                              <p:cond delay="2500"/>
                            </p:stCondLst>
                            <p:childTnLst>
                              <p:par>
                                <p:cTn fill="hold" id="486" nodeType="afterEffect" presetClass="entr" presetID="22" presetSubtype="4">
                                  <p:stCondLst>
                                    <p:cond delay="0"/>
                                  </p:stCondLst>
                                  <p:childTnLst>
                                    <p:set>
                                      <p:cBhvr>
                                        <p:cTn dur="1" fill="hold" id="487">
                                          <p:stCondLst>
                                            <p:cond delay="0"/>
                                          </p:stCondLst>
                                        </p:cTn>
                                        <p:tgtEl>
                                          <p:spTgt spid="147">
                                            <p:txEl>
                                              <p:pRg end="236" st="170"/>
                                            </p:txEl>
                                          </p:spTgt>
                                        </p:tgtEl>
                                        <p:attrNameLst>
                                          <p:attrName>style.visibility</p:attrName>
                                        </p:attrNameLst>
                                      </p:cBhvr>
                                      <p:to>
                                        <p:strVal val="visible"/>
                                      </p:to>
                                    </p:set>
                                    <p:animEffect filter="wipe(down)" transition="out">
                                      <p:cBhvr additive="repl">
                                        <p:cTn dur="1000" id="488"/>
                                        <p:tgtEl>
                                          <p:spTgt spid="147">
                                            <p:txEl>
                                              <p:pRg end="236" st="170"/>
                                            </p:txEl>
                                          </p:spTgt>
                                        </p:tgtEl>
                                      </p:cBhvr>
                                    </p:animEffect>
                                  </p:childTnLst>
                                </p:cTn>
                              </p:par>
                            </p:childTnLst>
                          </p:cTn>
                        </p:par>
                        <p:par>
                          <p:cTn fill="hold" id="489">
                            <p:stCondLst>
                              <p:cond delay="3500"/>
                            </p:stCondLst>
                            <p:childTnLst>
                              <p:par>
                                <p:cTn fill="hold" id="490" nodeType="afterEffect" presetClass="entr" presetID="22" presetSubtype="4">
                                  <p:stCondLst>
                                    <p:cond delay="0"/>
                                  </p:stCondLst>
                                  <p:childTnLst>
                                    <p:set>
                                      <p:cBhvr>
                                        <p:cTn dur="1" fill="hold" id="491">
                                          <p:stCondLst>
                                            <p:cond delay="0"/>
                                          </p:stCondLst>
                                        </p:cTn>
                                        <p:tgtEl>
                                          <p:spTgt spid="147">
                                            <p:txEl>
                                              <p:pRg end="322" st="237"/>
                                            </p:txEl>
                                          </p:spTgt>
                                        </p:tgtEl>
                                        <p:attrNameLst>
                                          <p:attrName>style.visibility</p:attrName>
                                        </p:attrNameLst>
                                      </p:cBhvr>
                                      <p:to>
                                        <p:strVal val="visible"/>
                                      </p:to>
                                    </p:set>
                                    <p:animEffect filter="wipe(down)" transition="out">
                                      <p:cBhvr additive="repl">
                                        <p:cTn dur="1000" id="492"/>
                                        <p:tgtEl>
                                          <p:spTgt spid="147">
                                            <p:txEl>
                                              <p:pRg end="322" st="237"/>
                                            </p:txEl>
                                          </p:spTgt>
                                        </p:tgtEl>
                                      </p:cBhvr>
                                    </p:animEffect>
                                  </p:childTnLst>
                                </p:cTn>
                              </p:par>
                            </p:childTnLst>
                          </p:cTn>
                        </p:par>
                        <p:par>
                          <p:cTn fill="hold" id="493">
                            <p:stCondLst>
                              <p:cond delay="4500"/>
                            </p:stCondLst>
                            <p:childTnLst>
                              <p:par>
                                <p:cTn fill="hold" id="494" nodeType="afterEffect" presetClass="entr" presetID="22" presetSubtype="4">
                                  <p:stCondLst>
                                    <p:cond delay="0"/>
                                  </p:stCondLst>
                                  <p:childTnLst>
                                    <p:set>
                                      <p:cBhvr>
                                        <p:cTn dur="1" fill="hold" id="495">
                                          <p:stCondLst>
                                            <p:cond delay="0"/>
                                          </p:stCondLst>
                                        </p:cTn>
                                        <p:tgtEl>
                                          <p:spTgt spid="147">
                                            <p:txEl>
                                              <p:pRg end="398" st="323"/>
                                            </p:txEl>
                                          </p:spTgt>
                                        </p:tgtEl>
                                        <p:attrNameLst>
                                          <p:attrName>style.visibility</p:attrName>
                                        </p:attrNameLst>
                                      </p:cBhvr>
                                      <p:to>
                                        <p:strVal val="visible"/>
                                      </p:to>
                                    </p:set>
                                    <p:animEffect filter="wipe(down)" transition="out">
                                      <p:cBhvr additive="repl">
                                        <p:cTn dur="1000" id="496"/>
                                        <p:tgtEl>
                                          <p:spTgt spid="147">
                                            <p:txEl>
                                              <p:pRg end="398" st="323"/>
                                            </p:txEl>
                                          </p:spTgt>
                                        </p:tgtEl>
                                      </p:cBhvr>
                                    </p:animEffect>
                                  </p:childTnLst>
                                </p:cTn>
                              </p:par>
                            </p:childTnLst>
                          </p:cTn>
                        </p:par>
                        <p:par>
                          <p:cTn fill="hold" id="497">
                            <p:stCondLst>
                              <p:cond delay="5500"/>
                            </p:stCondLst>
                            <p:childTnLst>
                              <p:par>
                                <p:cTn fill="hold" id="498" nodeType="afterEffect" presetClass="entr" presetID="22" presetSubtype="4">
                                  <p:stCondLst>
                                    <p:cond delay="0"/>
                                  </p:stCondLst>
                                  <p:childTnLst>
                                    <p:set>
                                      <p:cBhvr>
                                        <p:cTn dur="1" fill="hold" id="499">
                                          <p:stCondLst>
                                            <p:cond delay="0"/>
                                          </p:stCondLst>
                                        </p:cTn>
                                        <p:tgtEl>
                                          <p:spTgt spid="147">
                                            <p:txEl>
                                              <p:pRg end="478" st="398"/>
                                            </p:txEl>
                                          </p:spTgt>
                                        </p:tgtEl>
                                        <p:attrNameLst>
                                          <p:attrName>style.visibility</p:attrName>
                                        </p:attrNameLst>
                                      </p:cBhvr>
                                      <p:to>
                                        <p:strVal val="visible"/>
                                      </p:to>
                                    </p:set>
                                    <p:animEffect filter="wipe(down)" transition="out">
                                      <p:cBhvr additive="repl">
                                        <p:cTn dur="1000" id="500"/>
                                        <p:tgtEl>
                                          <p:spTgt spid="147">
                                            <p:txEl>
                                              <p:pRg end="478" st="398"/>
                                            </p:txEl>
                                          </p:spTgt>
                                        </p:tgtEl>
                                      </p:cBhvr>
                                    </p:animEffect>
                                  </p:childTnLst>
                                </p:cTn>
                              </p:par>
                            </p:childTnLst>
                          </p:cTn>
                        </p:par>
                        <p:par>
                          <p:cTn fill="hold" id="501">
                            <p:stCondLst>
                              <p:cond delay="6500"/>
                            </p:stCondLst>
                            <p:childTnLst>
                              <p:par>
                                <p:cTn fill="hold" id="502" nodeType="afterEffect" presetClass="entr" presetID="22" presetSubtype="4">
                                  <p:stCondLst>
                                    <p:cond delay="0"/>
                                  </p:stCondLst>
                                  <p:childTnLst>
                                    <p:set>
                                      <p:cBhvr>
                                        <p:cTn dur="1" fill="hold" id="503">
                                          <p:stCondLst>
                                            <p:cond delay="0"/>
                                          </p:stCondLst>
                                        </p:cTn>
                                        <p:tgtEl>
                                          <p:spTgt spid="147">
                                            <p:txEl>
                                              <p:pRg end="551" st="478"/>
                                            </p:txEl>
                                          </p:spTgt>
                                        </p:tgtEl>
                                        <p:attrNameLst>
                                          <p:attrName>style.visibility</p:attrName>
                                        </p:attrNameLst>
                                      </p:cBhvr>
                                      <p:to>
                                        <p:strVal val="visible"/>
                                      </p:to>
                                    </p:set>
                                    <p:animEffect filter="wipe(down)" transition="out">
                                      <p:cBhvr additive="repl">
                                        <p:cTn dur="1000" id="504"/>
                                        <p:tgtEl>
                                          <p:spTgt spid="147">
                                            <p:txEl>
                                              <p:pRg end="551" st="478"/>
                                            </p:txEl>
                                          </p:spTgt>
                                        </p:tgtEl>
                                      </p:cBhvr>
                                    </p:animEffect>
                                  </p:childTnLst>
                                </p:cTn>
                              </p:par>
                            </p:childTnLst>
                          </p:cTn>
                        </p:par>
                        <p:par>
                          <p:cTn fill="hold" id="505">
                            <p:stCondLst>
                              <p:cond delay="7500"/>
                            </p:stCondLst>
                            <p:childTnLst>
                              <p:par>
                                <p:cTn fill="hold" id="506" nodeType="afterEffect" presetClass="entr" presetID="22" presetSubtype="4">
                                  <p:stCondLst>
                                    <p:cond delay="0"/>
                                  </p:stCondLst>
                                  <p:childTnLst>
                                    <p:set>
                                      <p:cBhvr>
                                        <p:cTn dur="1" fill="hold" id="507">
                                          <p:stCondLst>
                                            <p:cond delay="0"/>
                                          </p:stCondLst>
                                        </p:cTn>
                                        <p:tgtEl>
                                          <p:spTgt spid="147">
                                            <p:txEl>
                                              <p:pRg end="627" st="552"/>
                                            </p:txEl>
                                          </p:spTgt>
                                        </p:tgtEl>
                                        <p:attrNameLst>
                                          <p:attrName>style.visibility</p:attrName>
                                        </p:attrNameLst>
                                      </p:cBhvr>
                                      <p:to>
                                        <p:strVal val="visible"/>
                                      </p:to>
                                    </p:set>
                                    <p:animEffect filter="wipe(down)" transition="out">
                                      <p:cBhvr additive="repl">
                                        <p:cTn dur="1000" id="508"/>
                                        <p:tgtEl>
                                          <p:spTgt spid="147">
                                            <p:txEl>
                                              <p:pRg end="627" st="552"/>
                                            </p:txEl>
                                          </p:spTgt>
                                        </p:tgtEl>
                                      </p:cBhvr>
                                    </p:animEffect>
                                  </p:childTnLst>
                                </p:cTn>
                              </p:par>
                            </p:childTnLst>
                          </p:cTn>
                        </p:par>
                        <p:par>
                          <p:cTn fill="hold" id="509">
                            <p:stCondLst>
                              <p:cond delay="8500"/>
                            </p:stCondLst>
                            <p:childTnLst>
                              <p:par>
                                <p:cTn fill="hold" id="510" nodeType="afterEffect" presetClass="entr" presetID="22" presetSubtype="4">
                                  <p:stCondLst>
                                    <p:cond delay="0"/>
                                  </p:stCondLst>
                                  <p:childTnLst>
                                    <p:set>
                                      <p:cBhvr>
                                        <p:cTn dur="1" fill="hold" id="511">
                                          <p:stCondLst>
                                            <p:cond delay="0"/>
                                          </p:stCondLst>
                                        </p:cTn>
                                        <p:tgtEl>
                                          <p:spTgt spid="147">
                                            <p:txEl>
                                              <p:pRg end="698" st="628"/>
                                            </p:txEl>
                                          </p:spTgt>
                                        </p:tgtEl>
                                        <p:attrNameLst>
                                          <p:attrName>style.visibility</p:attrName>
                                        </p:attrNameLst>
                                      </p:cBhvr>
                                      <p:to>
                                        <p:strVal val="visible"/>
                                      </p:to>
                                    </p:set>
                                    <p:animEffect filter="wipe(down)" transition="out">
                                      <p:cBhvr additive="repl">
                                        <p:cTn dur="1000" id="512"/>
                                        <p:tgtEl>
                                          <p:spTgt spid="147">
                                            <p:txEl>
                                              <p:pRg end="698" st="628"/>
                                            </p:txEl>
                                          </p:spTgt>
                                        </p:tgtEl>
                                      </p:cBhvr>
                                    </p:animEffect>
                                  </p:childTnLst>
                                </p:cTn>
                              </p:par>
                            </p:childTnLst>
                          </p:cTn>
                        </p:par>
                        <p:par>
                          <p:cTn fill="hold" id="513">
                            <p:stCondLst>
                              <p:cond delay="9500"/>
                            </p:stCondLst>
                            <p:childTnLst>
                              <p:par>
                                <p:cTn fill="hold" id="514" nodeType="afterEffect" presetClass="entr" presetID="22" presetSubtype="4">
                                  <p:stCondLst>
                                    <p:cond delay="0"/>
                                  </p:stCondLst>
                                  <p:childTnLst>
                                    <p:set>
                                      <p:cBhvr>
                                        <p:cTn dur="1" fill="hold" id="515">
                                          <p:stCondLst>
                                            <p:cond delay="0"/>
                                          </p:stCondLst>
                                        </p:cTn>
                                        <p:tgtEl>
                                          <p:spTgt spid="147">
                                            <p:txEl>
                                              <p:pRg end="767" st="698"/>
                                            </p:txEl>
                                          </p:spTgt>
                                        </p:tgtEl>
                                        <p:attrNameLst>
                                          <p:attrName>style.visibility</p:attrName>
                                        </p:attrNameLst>
                                      </p:cBhvr>
                                      <p:to>
                                        <p:strVal val="visible"/>
                                      </p:to>
                                    </p:set>
                                    <p:animEffect filter="wipe(down)" transition="out">
                                      <p:cBhvr additive="repl">
                                        <p:cTn dur="1000" id="516"/>
                                        <p:tgtEl>
                                          <p:spTgt spid="147">
                                            <p:txEl>
                                              <p:pRg end="767" st="698"/>
                                            </p:txEl>
                                          </p:spTgt>
                                        </p:tgtEl>
                                      </p:cBhvr>
                                    </p:animEffect>
                                  </p:childTnLst>
                                </p:cTn>
                              </p:par>
                            </p:childTnLst>
                          </p:cTn>
                        </p:par>
                        <p:par>
                          <p:cTn fill="hold" id="517">
                            <p:stCondLst>
                              <p:cond delay="10500"/>
                            </p:stCondLst>
                            <p:childTnLst>
                              <p:par>
                                <p:cTn fill="hold" id="518" nodeType="afterEffect" presetClass="entr" presetID="22" presetSubtype="4">
                                  <p:stCondLst>
                                    <p:cond delay="0"/>
                                  </p:stCondLst>
                                  <p:childTnLst>
                                    <p:set>
                                      <p:cBhvr>
                                        <p:cTn dur="1" fill="hold" id="519">
                                          <p:stCondLst>
                                            <p:cond delay="0"/>
                                          </p:stCondLst>
                                        </p:cTn>
                                        <p:tgtEl>
                                          <p:spTgt spid="147">
                                            <p:txEl>
                                              <p:pRg end="829" st="767"/>
                                            </p:txEl>
                                          </p:spTgt>
                                        </p:tgtEl>
                                        <p:attrNameLst>
                                          <p:attrName>style.visibility</p:attrName>
                                        </p:attrNameLst>
                                      </p:cBhvr>
                                      <p:to>
                                        <p:strVal val="visible"/>
                                      </p:to>
                                    </p:set>
                                    <p:animEffect filter="wipe(down)" transition="out">
                                      <p:cBhvr additive="repl">
                                        <p:cTn dur="1000" id="520"/>
                                        <p:tgtEl>
                                          <p:spTgt spid="147">
                                            <p:txEl>
                                              <p:pRg end="829" st="767"/>
                                            </p:txEl>
                                          </p:spTgt>
                                        </p:tgtEl>
                                      </p:cBhvr>
                                    </p:animEffect>
                                  </p:childTnLst>
                                </p:cTn>
                              </p:par>
                            </p:childTnLst>
                          </p:cTn>
                        </p:par>
                        <p:par>
                          <p:cTn fill="hold" id="521">
                            <p:stCondLst>
                              <p:cond delay="11500"/>
                            </p:stCondLst>
                            <p:childTnLst>
                              <p:par>
                                <p:cTn fill="hold" id="522" nodeType="afterEffect" presetClass="entr" presetID="22" presetSubtype="4">
                                  <p:stCondLst>
                                    <p:cond delay="0"/>
                                  </p:stCondLst>
                                  <p:childTnLst>
                                    <p:set>
                                      <p:cBhvr>
                                        <p:cTn dur="1" fill="hold" id="523">
                                          <p:stCondLst>
                                            <p:cond delay="0"/>
                                          </p:stCondLst>
                                        </p:cTn>
                                        <p:tgtEl>
                                          <p:spTgt spid="147">
                                            <p:txEl>
                                              <p:pRg end="908" st="830"/>
                                            </p:txEl>
                                          </p:spTgt>
                                        </p:tgtEl>
                                        <p:attrNameLst>
                                          <p:attrName>style.visibility</p:attrName>
                                        </p:attrNameLst>
                                      </p:cBhvr>
                                      <p:to>
                                        <p:strVal val="visible"/>
                                      </p:to>
                                    </p:set>
                                    <p:animEffect filter="wipe(down)" transition="out">
                                      <p:cBhvr additive="repl">
                                        <p:cTn dur="1000" id="524"/>
                                        <p:tgtEl>
                                          <p:spTgt spid="147">
                                            <p:txEl>
                                              <p:pRg end="908" st="830"/>
                                            </p:txEl>
                                          </p:spTgt>
                                        </p:tgtEl>
                                      </p:cBhvr>
                                    </p:animEffect>
                                  </p:childTnLst>
                                </p:cTn>
                              </p:par>
                            </p:childTnLst>
                          </p:cTn>
                        </p:par>
                        <p:par>
                          <p:cTn fill="hold" id="525">
                            <p:stCondLst>
                              <p:cond delay="12500"/>
                            </p:stCondLst>
                            <p:childTnLst>
                              <p:par>
                                <p:cTn fill="hold" id="526" nodeType="afterEffect" presetClass="entr" presetID="22" presetSubtype="4">
                                  <p:stCondLst>
                                    <p:cond delay="0"/>
                                  </p:stCondLst>
                                  <p:childTnLst>
                                    <p:set>
                                      <p:cBhvr>
                                        <p:cTn dur="1" fill="hold" id="527">
                                          <p:stCondLst>
                                            <p:cond delay="0"/>
                                          </p:stCondLst>
                                        </p:cTn>
                                        <p:tgtEl>
                                          <p:spTgt spid="147">
                                            <p:txEl>
                                              <p:pRg end="984" st="909"/>
                                            </p:txEl>
                                          </p:spTgt>
                                        </p:tgtEl>
                                        <p:attrNameLst>
                                          <p:attrName>style.visibility</p:attrName>
                                        </p:attrNameLst>
                                      </p:cBhvr>
                                      <p:to>
                                        <p:strVal val="visible"/>
                                      </p:to>
                                    </p:set>
                                    <p:animEffect filter="wipe(down)" transition="out">
                                      <p:cBhvr additive="repl">
                                        <p:cTn dur="1000" id="528"/>
                                        <p:tgtEl>
                                          <p:spTgt spid="147">
                                            <p:txEl>
                                              <p:pRg end="984" st="909"/>
                                            </p:txEl>
                                          </p:spTgt>
                                        </p:tgtEl>
                                      </p:cBhvr>
                                    </p:animEffect>
                                  </p:childTnLst>
                                </p:cTn>
                              </p:par>
                            </p:childTnLst>
                          </p:cTn>
                        </p:par>
                        <p:par>
                          <p:cTn fill="hold" id="529">
                            <p:stCondLst>
                              <p:cond delay="13500"/>
                            </p:stCondLst>
                            <p:childTnLst>
                              <p:par>
                                <p:cTn fill="hold" id="530" nodeType="afterEffect" presetClass="entr" presetID="22" presetSubtype="4">
                                  <p:stCondLst>
                                    <p:cond delay="0"/>
                                  </p:stCondLst>
                                  <p:childTnLst>
                                    <p:set>
                                      <p:cBhvr>
                                        <p:cTn dur="1" fill="hold" id="531">
                                          <p:stCondLst>
                                            <p:cond delay="0"/>
                                          </p:stCondLst>
                                        </p:cTn>
                                        <p:tgtEl>
                                          <p:spTgt spid="147">
                                            <p:txEl>
                                              <p:pRg end="1059" st="985"/>
                                            </p:txEl>
                                          </p:spTgt>
                                        </p:tgtEl>
                                        <p:attrNameLst>
                                          <p:attrName>style.visibility</p:attrName>
                                        </p:attrNameLst>
                                      </p:cBhvr>
                                      <p:to>
                                        <p:strVal val="visible"/>
                                      </p:to>
                                    </p:set>
                                    <p:animEffect filter="wipe(down)" transition="out">
                                      <p:cBhvr additive="repl">
                                        <p:cTn dur="1000" id="532"/>
                                        <p:tgtEl>
                                          <p:spTgt spid="147">
                                            <p:txEl>
                                              <p:pRg end="1059" st="985"/>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91" name="Image 77"/>
          <p:cNvPicPr/>
          <p:nvPr/>
        </p:nvPicPr>
        <p:blipFill>
          <a:blip r:embed="rId1"/>
          <a:stretch>
            <a:fillRect/>
          </a:stretch>
        </p:blipFill>
        <p:spPr>
          <a:xfrm>
            <a:off x="2808360" y="216000"/>
            <a:ext cx="5471640" cy="7054560"/>
          </a:xfrm>
          <a:prstGeom prst="rect">
            <a:avLst/>
          </a:prstGeom>
          <a:ln>
            <a:noFill/>
          </a:ln>
        </p:spPr>
      </p:pic>
    </p:spTree>
  </p:cSld>
  <p:transition spd="slow">
    <p:pull dir="u"/>
  </p:transition>
  <p:timing>
    <p:tnLst>
      <p:par>
        <p:cTn dur="indefinite" id="67" nodeType="tmRoot" restart="never">
          <p:childTnLst>
            <p:seq>
              <p:cTn dur="indefinite" id="68" nodeType="mainSeq">
                <p:childTnLst>
                  <p:par>
                    <p:cTn fill="hold" id="69">
                      <p:stCondLst>
                        <p:cond delay="indefinite"/>
                      </p:stCondLst>
                      <p:childTnLst>
                        <p:par>
                          <p:cTn fill="hold" id="70">
                            <p:stCondLst>
                              <p:cond delay="0"/>
                            </p:stCondLst>
                            <p:childTnLst>
                              <p:par>
                                <p:cTn fill="hold" id="71" nodeType="clickEffect" presetClass="entr" presetID="22" presetSubtype="1">
                                  <p:stCondLst>
                                    <p:cond delay="0"/>
                                  </p:stCondLst>
                                  <p:childTnLst>
                                    <p:set>
                                      <p:cBhvr>
                                        <p:cTn dur="1" fill="hold" id="72">
                                          <p:stCondLst>
                                            <p:cond delay="0"/>
                                          </p:stCondLst>
                                        </p:cTn>
                                        <p:tgtEl>
                                          <p:spTgt spid="91"/>
                                        </p:tgtEl>
                                        <p:attrNameLst>
                                          <p:attrName>style.visibility</p:attrName>
                                        </p:attrNameLst>
                                      </p:cBhvr>
                                      <p:to>
                                        <p:strVal val="visible"/>
                                      </p:to>
                                    </p:set>
                                    <p:animEffect filter="wipe(up)" transition="in">
                                      <p:cBhvr additive="repl">
                                        <p:cTn dur="2000" id="73"/>
                                        <p:tgtEl>
                                          <p:spTgt spid="9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48" name="Image 116"/>
          <p:cNvPicPr/>
          <p:nvPr/>
        </p:nvPicPr>
        <p:blipFill>
          <a:blip r:embed="rId1"/>
          <a:stretch>
            <a:fillRect/>
          </a:stretch>
        </p:blipFill>
        <p:spPr>
          <a:xfrm>
            <a:off x="3500280" y="0"/>
            <a:ext cx="5930640" cy="7559280"/>
          </a:xfrm>
          <a:prstGeom prst="rect">
            <a:avLst/>
          </a:prstGeom>
          <a:ln>
            <a:noFill/>
          </a:ln>
        </p:spPr>
      </p:pic>
      <p:sp>
        <p:nvSpPr>
          <p:cNvPr id="149" name="CustomShape 1"/>
          <p:cNvSpPr/>
          <p:nvPr/>
        </p:nvSpPr>
        <p:spPr>
          <a:xfrm>
            <a:off x="376200" y="1514520"/>
            <a:ext cx="3008160" cy="1364760"/>
          </a:xfrm>
          <a:prstGeom prst="rect">
            <a:avLst/>
          </a:prstGeom>
          <a:noFill/>
          <a:ln>
            <a:noFill/>
          </a:ln>
        </p:spPr>
        <p:txBody>
          <a:bodyPr bIns="45000" lIns="90000" rIns="90000" tIns="45000"/>
          <a:p>
            <a:pPr algn="ctr">
              <a:lnSpc>
                <a:spcPct val="100000"/>
              </a:lnSpc>
            </a:pPr>
            <a:r>
              <a:rPr b="1" lang="fr-FR">
                <a:solidFill>
                  <a:srgbClr val="000000"/>
                </a:solidFill>
                <a:latin typeface="Calibri"/>
              </a:rPr>
              <a:t>  </a:t>
            </a:r>
            <a:r>
              <a:rPr b="1" lang="fr-FR">
                <a:solidFill>
                  <a:srgbClr val="000000"/>
                </a:solidFill>
                <a:latin typeface="Comic Sans MS"/>
              </a:rPr>
              <a:t>En 1929</a:t>
            </a:r>
            <a:r>
              <a:rPr lang="fr-FR">
                <a:solidFill>
                  <a:srgbClr val="000000"/>
                </a:solidFill>
                <a:latin typeface="Comic Sans MS"/>
              </a:rPr>
              <a:t>, il se marie avec         Marie Louise Moire, couturière, est  habite dans le 20ème arrondissement de Paris</a:t>
            </a:r>
            <a:r>
              <a:rPr lang="fr-FR">
                <a:solidFill>
                  <a:srgbClr val="000000"/>
                </a:solidFill>
                <a:latin typeface="Calibri"/>
              </a:rPr>
              <a:t>.</a:t>
            </a:r>
            <a:endParaRPr/>
          </a:p>
        </p:txBody>
      </p:sp>
    </p:spTree>
  </p:cSld>
  <p:transition spd="slow">
    <p:wedge/>
  </p:transition>
  <p:timing>
    <p:tnLst>
      <p:par>
        <p:cTn dur="indefinite" id="533" nodeType="tmRoot" restart="never">
          <p:childTnLst>
            <p:seq>
              <p:cTn dur="indefinite" id="534" nodeType="mainSeq">
                <p:childTnLst>
                  <p:par>
                    <p:cTn fill="hold" id="535">
                      <p:stCondLst>
                        <p:cond delay="indefinite"/>
                      </p:stCondLst>
                      <p:childTnLst>
                        <p:par>
                          <p:cTn fill="hold" id="536">
                            <p:stCondLst>
                              <p:cond delay="0"/>
                            </p:stCondLst>
                            <p:childTnLst>
                              <p:par>
                                <p:cTn fill="hold" id="537" nodeType="clickEffect" presetClass="entr" presetID="22" presetSubtype="1">
                                  <p:stCondLst>
                                    <p:cond delay="0"/>
                                  </p:stCondLst>
                                  <p:childTnLst>
                                    <p:set>
                                      <p:cBhvr>
                                        <p:cTn dur="1" fill="hold" id="538">
                                          <p:stCondLst>
                                            <p:cond delay="0"/>
                                          </p:stCondLst>
                                        </p:cTn>
                                        <p:tgtEl>
                                          <p:spTgt spid="149">
                                            <p:txEl>
                                              <p:pRg end="119" st="0"/>
                                            </p:txEl>
                                          </p:spTgt>
                                        </p:tgtEl>
                                        <p:attrNameLst>
                                          <p:attrName>style.visibility</p:attrName>
                                        </p:attrNameLst>
                                      </p:cBhvr>
                                      <p:to>
                                        <p:strVal val="visible"/>
                                      </p:to>
                                    </p:set>
                                    <p:animEffect filter="wipe(up)" transition="in">
                                      <p:cBhvr additive="repl">
                                        <p:cTn dur="500" id="539"/>
                                        <p:tgtEl>
                                          <p:spTgt spid="149">
                                            <p:txEl>
                                              <p:pRg end="119" st="0"/>
                                            </p:txEl>
                                          </p:spTgt>
                                        </p:tgtEl>
                                      </p:cBhvr>
                                    </p:animEffect>
                                  </p:childTnLst>
                                </p:cTn>
                              </p:par>
                            </p:childTnLst>
                          </p:cTn>
                        </p:par>
                        <p:par>
                          <p:cTn fill="hold" id="540">
                            <p:stCondLst>
                              <p:cond delay="500"/>
                            </p:stCondLst>
                            <p:childTnLst>
                              <p:par>
                                <p:cTn fill="hold" id="541" nodeType="afterEffect" presetClass="entr" presetID="8" presetSubtype="16">
                                  <p:stCondLst>
                                    <p:cond delay="0"/>
                                  </p:stCondLst>
                                  <p:childTnLst>
                                    <p:set>
                                      <p:cBhvr>
                                        <p:cTn dur="1" fill="hold" id="542">
                                          <p:stCondLst>
                                            <p:cond delay="0"/>
                                          </p:stCondLst>
                                        </p:cTn>
                                        <p:tgtEl>
                                          <p:spTgt spid="148"/>
                                        </p:tgtEl>
                                        <p:attrNameLst>
                                          <p:attrName>style.visibility</p:attrName>
                                        </p:attrNameLst>
                                      </p:cBhvr>
                                      <p:to>
                                        <p:strVal val="visible"/>
                                      </p:to>
                                    </p:set>
                                    <p:animEffect filter="diamond(in)" transition="out">
                                      <p:cBhvr additive="repl">
                                        <p:cTn dur="2000" id="543"/>
                                        <p:tgtEl>
                                          <p:spTgt spid="14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 name="CustomShape 1"/>
          <p:cNvSpPr/>
          <p:nvPr/>
        </p:nvSpPr>
        <p:spPr>
          <a:xfrm>
            <a:off x="0" y="395640"/>
            <a:ext cx="10080360" cy="6206760"/>
          </a:xfrm>
          <a:prstGeom prst="rect">
            <a:avLst/>
          </a:prstGeom>
          <a:noFill/>
          <a:ln>
            <a:noFill/>
          </a:ln>
        </p:spPr>
        <p:txBody>
          <a:bodyPr bIns="45000" lIns="90000" rIns="90000" tIns="45000"/>
          <a:p>
            <a:pPr>
              <a:lnSpc>
                <a:spcPct val="100000"/>
              </a:lnSpc>
            </a:pPr>
            <a:r>
              <a:rPr b="1" lang="fr-FR">
                <a:solidFill>
                  <a:srgbClr val="000000"/>
                </a:solidFill>
                <a:latin typeface="Comic Sans MS"/>
              </a:rPr>
              <a:t>  </a:t>
            </a:r>
            <a:r>
              <a:rPr b="1" lang="fr-FR">
                <a:solidFill>
                  <a:srgbClr val="000000"/>
                </a:solidFill>
                <a:latin typeface="Comic Sans MS"/>
              </a:rPr>
              <a:t>En 1930</a:t>
            </a:r>
            <a:r>
              <a:rPr lang="fr-FR">
                <a:solidFill>
                  <a:srgbClr val="000000"/>
                </a:solidFill>
                <a:latin typeface="Comic Sans MS"/>
              </a:rPr>
              <a:t>, Eugène Petit, s'inscrit au cours du soir de l'école nationale des arts décoratifs, et  s'engage en politique où il rejoint les rangs de la « Jeune République ».</a:t>
            </a:r>
            <a:endParaRPr/>
          </a:p>
          <a:p>
            <a:pPr>
              <a:lnSpc>
                <a:spcPct val="100000"/>
              </a:lnSpc>
            </a:pPr>
            <a:endParaRPr/>
          </a:p>
          <a:p>
            <a:pPr>
              <a:lnSpc>
                <a:spcPct val="100000"/>
              </a:lnSpc>
            </a:pPr>
            <a:r>
              <a:rPr b="1" lang="fr-FR">
                <a:solidFill>
                  <a:srgbClr val="000000"/>
                </a:solidFill>
                <a:latin typeface="Comic Sans MS"/>
              </a:rPr>
              <a:t>  </a:t>
            </a:r>
            <a:r>
              <a:rPr b="1" lang="fr-FR">
                <a:solidFill>
                  <a:srgbClr val="000000"/>
                </a:solidFill>
                <a:latin typeface="Comic Sans MS"/>
              </a:rPr>
              <a:t>En 1933</a:t>
            </a:r>
            <a:r>
              <a:rPr lang="fr-FR">
                <a:solidFill>
                  <a:srgbClr val="000000"/>
                </a:solidFill>
                <a:latin typeface="Comic Sans MS"/>
              </a:rPr>
              <a:t>, il réussit le concours de professeur de dessin et le 16 octobre est nommé au   </a:t>
            </a:r>
            <a:endParaRPr/>
          </a:p>
          <a:p>
            <a:pPr>
              <a:lnSpc>
                <a:spcPct val="100000"/>
              </a:lnSpc>
            </a:pPr>
            <a:r>
              <a:rPr lang="fr-FR">
                <a:solidFill>
                  <a:srgbClr val="000000"/>
                </a:solidFill>
                <a:latin typeface="Comic Sans MS"/>
              </a:rPr>
              <a:t>                            </a:t>
            </a:r>
            <a:r>
              <a:rPr lang="fr-FR">
                <a:solidFill>
                  <a:srgbClr val="000000"/>
                </a:solidFill>
                <a:latin typeface="Comic Sans MS"/>
              </a:rPr>
              <a:t>lycée  Ampère à Lyon. ( 1934 – 1945 )</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En 1937</a:t>
            </a:r>
            <a:r>
              <a:rPr lang="fr-FR">
                <a:solidFill>
                  <a:srgbClr val="000000"/>
                </a:solidFill>
                <a:latin typeface="Comic Sans MS"/>
              </a:rPr>
              <a:t>, il assiste avec ses élèves à une conférence de Le Corbusier à Lyon. </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En 1939</a:t>
            </a:r>
            <a:r>
              <a:rPr lang="fr-FR">
                <a:solidFill>
                  <a:srgbClr val="000000"/>
                </a:solidFill>
                <a:latin typeface="Comic Sans MS"/>
              </a:rPr>
              <a:t>, il est mobilisé et rejoint le parc aérien de Bron.</a:t>
            </a:r>
            <a:endParaRPr/>
          </a:p>
          <a:p>
            <a:pPr>
              <a:lnSpc>
                <a:spcPct val="100000"/>
              </a:lnSpc>
            </a:pPr>
            <a:endParaRPr/>
          </a:p>
          <a:p>
            <a:pPr>
              <a:lnSpc>
                <a:spcPct val="100000"/>
              </a:lnSpc>
            </a:pPr>
            <a:r>
              <a:rPr b="1" lang="fr-FR">
                <a:solidFill>
                  <a:srgbClr val="000000"/>
                </a:solidFill>
                <a:latin typeface="Comic Sans MS"/>
              </a:rPr>
              <a:t>  </a:t>
            </a:r>
            <a:r>
              <a:rPr b="1" lang="fr-FR">
                <a:solidFill>
                  <a:srgbClr val="000000"/>
                </a:solidFill>
                <a:latin typeface="Comic Sans MS"/>
              </a:rPr>
              <a:t>En 1941</a:t>
            </a:r>
            <a:r>
              <a:rPr lang="fr-FR">
                <a:solidFill>
                  <a:srgbClr val="000000"/>
                </a:solidFill>
                <a:latin typeface="Comic Sans MS"/>
              </a:rPr>
              <a:t>, il  s'engage dans le mouvement des Francs-Tireurs. </a:t>
            </a:r>
            <a:endParaRPr/>
          </a:p>
          <a:p>
            <a:pPr>
              <a:lnSpc>
                <a:spcPct val="100000"/>
              </a:lnSpc>
            </a:pPr>
            <a:endParaRPr/>
          </a:p>
          <a:p>
            <a:pPr>
              <a:lnSpc>
                <a:spcPct val="100000"/>
              </a:lnSpc>
            </a:pPr>
            <a:r>
              <a:rPr b="1" lang="fr-FR">
                <a:solidFill>
                  <a:srgbClr val="000000"/>
                </a:solidFill>
                <a:latin typeface="Comic Sans MS"/>
              </a:rPr>
              <a:t>  </a:t>
            </a:r>
            <a:r>
              <a:rPr b="1" lang="fr-FR">
                <a:solidFill>
                  <a:srgbClr val="000000"/>
                </a:solidFill>
                <a:latin typeface="Comic Sans MS"/>
              </a:rPr>
              <a:t>En 1942</a:t>
            </a:r>
            <a:r>
              <a:rPr lang="fr-FR">
                <a:solidFill>
                  <a:srgbClr val="000000"/>
                </a:solidFill>
                <a:latin typeface="Comic Sans MS"/>
              </a:rPr>
              <a:t>, les différents mouvements de résistance de Combat, de Libération et de</a:t>
            </a:r>
            <a:endParaRPr/>
          </a:p>
          <a:p>
            <a:pPr>
              <a:lnSpc>
                <a:spcPct val="100000"/>
              </a:lnSpc>
            </a:pPr>
            <a:r>
              <a:rPr lang="fr-FR">
                <a:solidFill>
                  <a:srgbClr val="000000"/>
                </a:solidFill>
                <a:latin typeface="Comic Sans MS"/>
              </a:rPr>
              <a:t> </a:t>
            </a:r>
            <a:r>
              <a:rPr lang="fr-FR">
                <a:solidFill>
                  <a:srgbClr val="000000"/>
                </a:solidFill>
                <a:latin typeface="Comic Sans MS"/>
              </a:rPr>
              <a:t>Francs-Tireurs fusionnent leurs  troupes pour constituer l'Armée Secrète présidée par  </a:t>
            </a:r>
            <a:endParaRPr/>
          </a:p>
          <a:p>
            <a:pPr>
              <a:lnSpc>
                <a:spcPct val="100000"/>
              </a:lnSpc>
            </a:pPr>
            <a:r>
              <a:rPr lang="fr-FR">
                <a:solidFill>
                  <a:srgbClr val="000000"/>
                </a:solidFill>
                <a:latin typeface="Comic Sans MS"/>
              </a:rPr>
              <a:t>                                                        </a:t>
            </a:r>
            <a:r>
              <a:rPr lang="fr-FR">
                <a:solidFill>
                  <a:srgbClr val="000000"/>
                </a:solidFill>
                <a:latin typeface="Comic Sans MS"/>
              </a:rPr>
              <a:t>Jean Moulin.</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Eugène Petit  prend le surnom de Claudius.</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En 1943</a:t>
            </a:r>
            <a:r>
              <a:rPr lang="fr-FR">
                <a:solidFill>
                  <a:srgbClr val="000000"/>
                </a:solidFill>
                <a:latin typeface="Comic Sans MS"/>
              </a:rPr>
              <a:t>, Claudius participe au comité central du CNR (Conseil National de la Résistance )</a:t>
            </a:r>
            <a:endParaRPr/>
          </a:p>
          <a:p>
            <a:pPr>
              <a:lnSpc>
                <a:spcPct val="100000"/>
              </a:lnSpc>
            </a:pPr>
            <a:r>
              <a:rPr lang="fr-FR">
                <a:solidFill>
                  <a:srgbClr val="000000"/>
                </a:solidFill>
                <a:latin typeface="Comic Sans MS"/>
              </a:rPr>
              <a:t>                                       </a:t>
            </a:r>
            <a:r>
              <a:rPr lang="fr-FR">
                <a:solidFill>
                  <a:srgbClr val="000000"/>
                </a:solidFill>
                <a:latin typeface="Comic Sans MS"/>
              </a:rPr>
              <a:t>Puis s'envole pour Londres et Alger. </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En 1944</a:t>
            </a:r>
            <a:r>
              <a:rPr lang="fr-FR">
                <a:solidFill>
                  <a:srgbClr val="000000"/>
                </a:solidFill>
                <a:latin typeface="Comic Sans MS"/>
              </a:rPr>
              <a:t>, à Alger, Eugène Claudius Petit  défend à la tribune de l'assemblée consultative </a:t>
            </a:r>
            <a:endParaRPr/>
          </a:p>
          <a:p>
            <a:pPr>
              <a:lnSpc>
                <a:spcPct val="100000"/>
              </a:lnSpc>
            </a:pPr>
            <a:r>
              <a:rPr lang="fr-FR">
                <a:solidFill>
                  <a:srgbClr val="000000"/>
                </a:solidFill>
                <a:latin typeface="Comic Sans MS"/>
              </a:rPr>
              <a:t>                                                    </a:t>
            </a:r>
            <a:r>
              <a:rPr lang="fr-FR">
                <a:solidFill>
                  <a:srgbClr val="000000"/>
                </a:solidFill>
                <a:latin typeface="Comic Sans MS"/>
              </a:rPr>
              <a:t>la  résistance  intérieure.</a:t>
            </a:r>
            <a:endParaRPr/>
          </a:p>
          <a:p>
            <a:pPr>
              <a:lnSpc>
                <a:spcPct val="100000"/>
              </a:lnSpc>
            </a:pPr>
            <a:endParaRPr/>
          </a:p>
          <a:p>
            <a:pPr>
              <a:lnSpc>
                <a:spcPct val="100000"/>
              </a:lnSpc>
            </a:pPr>
            <a:endParaRPr/>
          </a:p>
          <a:p>
            <a:pPr>
              <a:lnSpc>
                <a:spcPct val="100000"/>
              </a:lnSpc>
            </a:pPr>
            <a:endParaRPr/>
          </a:p>
        </p:txBody>
      </p:sp>
    </p:spTree>
  </p:cSld>
  <p:transition spd="slow">
    <p:wipe dir="d"/>
  </p:transition>
  <p:timing>
    <p:tnLst>
      <p:par>
        <p:cTn dur="indefinite" id="544" nodeType="tmRoot" restart="never">
          <p:childTnLst>
            <p:seq>
              <p:cTn dur="indefinite" id="545" nodeType="mainSeq">
                <p:childTnLst>
                  <p:par>
                    <p:cTn fill="hold" id="546">
                      <p:stCondLst>
                        <p:cond delay="indefinite"/>
                      </p:stCondLst>
                      <p:childTnLst>
                        <p:par>
                          <p:cTn fill="hold" id="547">
                            <p:stCondLst>
                              <p:cond delay="0"/>
                            </p:stCondLst>
                            <p:childTnLst>
                              <p:par>
                                <p:cTn fill="hold" id="548" nodeType="clickEffect" presetClass="entr" presetID="22" presetSubtype="4">
                                  <p:stCondLst>
                                    <p:cond delay="0"/>
                                  </p:stCondLst>
                                  <p:childTnLst>
                                    <p:set>
                                      <p:cBhvr>
                                        <p:cTn dur="1" fill="hold" id="549">
                                          <p:stCondLst>
                                            <p:cond delay="0"/>
                                          </p:stCondLst>
                                        </p:cTn>
                                        <p:tgtEl>
                                          <p:spTgt spid="150">
                                            <p:txEl>
                                              <p:pRg end="172" st="0"/>
                                            </p:txEl>
                                          </p:spTgt>
                                        </p:tgtEl>
                                        <p:attrNameLst>
                                          <p:attrName>style.visibility</p:attrName>
                                        </p:attrNameLst>
                                      </p:cBhvr>
                                      <p:to>
                                        <p:strVal val="visible"/>
                                      </p:to>
                                    </p:set>
                                    <p:animEffect filter="wipe(down)" transition="out">
                                      <p:cBhvr additive="repl">
                                        <p:cTn dur="1000" id="550"/>
                                        <p:tgtEl>
                                          <p:spTgt spid="150">
                                            <p:txEl>
                                              <p:pRg end="172" st="0"/>
                                            </p:txEl>
                                          </p:spTgt>
                                        </p:tgtEl>
                                      </p:cBhvr>
                                    </p:animEffect>
                                  </p:childTnLst>
                                </p:cTn>
                              </p:par>
                            </p:childTnLst>
                          </p:cTn>
                        </p:par>
                        <p:par>
                          <p:cTn fill="hold" id="551">
                            <p:stCondLst>
                              <p:cond delay="1000"/>
                            </p:stCondLst>
                            <p:childTnLst>
                              <p:par>
                                <p:cTn fill="hold" id="552" nodeType="afterEffect" presetClass="entr" presetID="22" presetSubtype="4">
                                  <p:stCondLst>
                                    <p:cond delay="0"/>
                                  </p:stCondLst>
                                  <p:childTnLst>
                                    <p:set>
                                      <p:cBhvr>
                                        <p:cTn dur="1" fill="hold" id="553">
                                          <p:stCondLst>
                                            <p:cond delay="0"/>
                                          </p:stCondLst>
                                        </p:cTn>
                                        <p:tgtEl>
                                          <p:spTgt spid="150">
                                            <p:txEl>
                                              <p:pRg end="264" st="173"/>
                                            </p:txEl>
                                          </p:spTgt>
                                        </p:tgtEl>
                                        <p:attrNameLst>
                                          <p:attrName>style.visibility</p:attrName>
                                        </p:attrNameLst>
                                      </p:cBhvr>
                                      <p:to>
                                        <p:strVal val="visible"/>
                                      </p:to>
                                    </p:set>
                                    <p:animEffect filter="wipe(down)" transition="out">
                                      <p:cBhvr additive="repl">
                                        <p:cTn dur="1000" id="554"/>
                                        <p:tgtEl>
                                          <p:spTgt spid="150">
                                            <p:txEl>
                                              <p:pRg end="264" st="173"/>
                                            </p:txEl>
                                          </p:spTgt>
                                        </p:tgtEl>
                                      </p:cBhvr>
                                    </p:animEffect>
                                  </p:childTnLst>
                                </p:cTn>
                              </p:par>
                            </p:childTnLst>
                          </p:cTn>
                        </p:par>
                        <p:par>
                          <p:cTn fill="hold" id="555">
                            <p:stCondLst>
                              <p:cond delay="2000"/>
                            </p:stCondLst>
                            <p:childTnLst>
                              <p:par>
                                <p:cTn fill="hold" id="556" nodeType="afterEffect" presetClass="entr" presetID="22" presetSubtype="4">
                                  <p:stCondLst>
                                    <p:cond delay="0"/>
                                  </p:stCondLst>
                                  <p:childTnLst>
                                    <p:set>
                                      <p:cBhvr>
                                        <p:cTn dur="1" fill="hold" id="557">
                                          <p:stCondLst>
                                            <p:cond delay="0"/>
                                          </p:stCondLst>
                                        </p:cTn>
                                        <p:tgtEl>
                                          <p:spTgt spid="150">
                                            <p:txEl>
                                              <p:pRg end="330" st="264"/>
                                            </p:txEl>
                                          </p:spTgt>
                                        </p:tgtEl>
                                        <p:attrNameLst>
                                          <p:attrName>style.visibility</p:attrName>
                                        </p:attrNameLst>
                                      </p:cBhvr>
                                      <p:to>
                                        <p:strVal val="visible"/>
                                      </p:to>
                                    </p:set>
                                    <p:animEffect filter="wipe(down)" transition="out">
                                      <p:cBhvr additive="repl">
                                        <p:cTn dur="1000" id="558"/>
                                        <p:tgtEl>
                                          <p:spTgt spid="150">
                                            <p:txEl>
                                              <p:pRg end="330" st="264"/>
                                            </p:txEl>
                                          </p:spTgt>
                                        </p:tgtEl>
                                      </p:cBhvr>
                                    </p:animEffect>
                                  </p:childTnLst>
                                </p:cTn>
                              </p:par>
                            </p:childTnLst>
                          </p:cTn>
                        </p:par>
                        <p:par>
                          <p:cTn fill="hold" id="559">
                            <p:stCondLst>
                              <p:cond delay="3000"/>
                            </p:stCondLst>
                            <p:childTnLst>
                              <p:par>
                                <p:cTn fill="hold" id="560" nodeType="afterEffect" presetClass="entr" presetID="22" presetSubtype="4">
                                  <p:stCondLst>
                                    <p:cond delay="0"/>
                                  </p:stCondLst>
                                  <p:childTnLst>
                                    <p:set>
                                      <p:cBhvr>
                                        <p:cTn dur="1" fill="hold" id="561">
                                          <p:stCondLst>
                                            <p:cond delay="0"/>
                                          </p:stCondLst>
                                        </p:cTn>
                                        <p:tgtEl>
                                          <p:spTgt spid="150">
                                            <p:txEl>
                                              <p:pRg end="411" st="331"/>
                                            </p:txEl>
                                          </p:spTgt>
                                        </p:tgtEl>
                                        <p:attrNameLst>
                                          <p:attrName>style.visibility</p:attrName>
                                        </p:attrNameLst>
                                      </p:cBhvr>
                                      <p:to>
                                        <p:strVal val="visible"/>
                                      </p:to>
                                    </p:set>
                                    <p:animEffect filter="wipe(down)" transition="out">
                                      <p:cBhvr additive="repl">
                                        <p:cTn dur="1000" id="562"/>
                                        <p:tgtEl>
                                          <p:spTgt spid="150">
                                            <p:txEl>
                                              <p:pRg end="411" st="331"/>
                                            </p:txEl>
                                          </p:spTgt>
                                        </p:tgtEl>
                                      </p:cBhvr>
                                    </p:animEffect>
                                  </p:childTnLst>
                                </p:cTn>
                              </p:par>
                            </p:childTnLst>
                          </p:cTn>
                        </p:par>
                        <p:par>
                          <p:cTn fill="hold" id="563">
                            <p:stCondLst>
                              <p:cond delay="4000"/>
                            </p:stCondLst>
                            <p:childTnLst>
                              <p:par>
                                <p:cTn fill="hold" id="564" nodeType="afterEffect" presetClass="entr" presetID="22" presetSubtype="4">
                                  <p:stCondLst>
                                    <p:cond delay="0"/>
                                  </p:stCondLst>
                                  <p:childTnLst>
                                    <p:set>
                                      <p:cBhvr>
                                        <p:cTn dur="1" fill="hold" id="565">
                                          <p:stCondLst>
                                            <p:cond delay="0"/>
                                          </p:stCondLst>
                                        </p:cTn>
                                        <p:tgtEl>
                                          <p:spTgt spid="150">
                                            <p:txEl>
                                              <p:pRg end="474" st="412"/>
                                            </p:txEl>
                                          </p:spTgt>
                                        </p:tgtEl>
                                        <p:attrNameLst>
                                          <p:attrName>style.visibility</p:attrName>
                                        </p:attrNameLst>
                                      </p:cBhvr>
                                      <p:to>
                                        <p:strVal val="visible"/>
                                      </p:to>
                                    </p:set>
                                    <p:animEffect filter="wipe(down)" transition="out">
                                      <p:cBhvr additive="repl">
                                        <p:cTn dur="1000" id="566"/>
                                        <p:tgtEl>
                                          <p:spTgt spid="150">
                                            <p:txEl>
                                              <p:pRg end="474" st="412"/>
                                            </p:txEl>
                                          </p:spTgt>
                                        </p:tgtEl>
                                      </p:cBhvr>
                                    </p:animEffect>
                                  </p:childTnLst>
                                </p:cTn>
                              </p:par>
                            </p:childTnLst>
                          </p:cTn>
                        </p:par>
                        <p:par>
                          <p:cTn fill="hold" id="567">
                            <p:stCondLst>
                              <p:cond delay="5000"/>
                            </p:stCondLst>
                            <p:childTnLst>
                              <p:par>
                                <p:cTn fill="hold" id="568" nodeType="afterEffect" presetClass="entr" presetID="22" presetSubtype="4">
                                  <p:stCondLst>
                                    <p:cond delay="0"/>
                                  </p:stCondLst>
                                  <p:childTnLst>
                                    <p:set>
                                      <p:cBhvr>
                                        <p:cTn dur="1" fill="hold" id="569">
                                          <p:stCondLst>
                                            <p:cond delay="0"/>
                                          </p:stCondLst>
                                        </p:cTn>
                                        <p:tgtEl>
                                          <p:spTgt spid="150">
                                            <p:txEl>
                                              <p:pRg end="538" st="475"/>
                                            </p:txEl>
                                          </p:spTgt>
                                        </p:tgtEl>
                                        <p:attrNameLst>
                                          <p:attrName>style.visibility</p:attrName>
                                        </p:attrNameLst>
                                      </p:cBhvr>
                                      <p:to>
                                        <p:strVal val="visible"/>
                                      </p:to>
                                    </p:set>
                                    <p:animEffect filter="wipe(down)" transition="out">
                                      <p:cBhvr additive="repl">
                                        <p:cTn dur="1000" id="570"/>
                                        <p:tgtEl>
                                          <p:spTgt spid="150">
                                            <p:txEl>
                                              <p:pRg end="538" st="475"/>
                                            </p:txEl>
                                          </p:spTgt>
                                        </p:tgtEl>
                                      </p:cBhvr>
                                    </p:animEffect>
                                  </p:childTnLst>
                                </p:cTn>
                              </p:par>
                            </p:childTnLst>
                          </p:cTn>
                        </p:par>
                        <p:par>
                          <p:cTn fill="hold" id="571">
                            <p:stCondLst>
                              <p:cond delay="6000"/>
                            </p:stCondLst>
                            <p:childTnLst>
                              <p:par>
                                <p:cTn fill="hold" id="572" nodeType="afterEffect" presetClass="entr" presetID="22" presetSubtype="4">
                                  <p:stCondLst>
                                    <p:cond delay="0"/>
                                  </p:stCondLst>
                                  <p:childTnLst>
                                    <p:set>
                                      <p:cBhvr>
                                        <p:cTn dur="1" fill="hold" id="573">
                                          <p:stCondLst>
                                            <p:cond delay="0"/>
                                          </p:stCondLst>
                                        </p:cTn>
                                        <p:tgtEl>
                                          <p:spTgt spid="150">
                                            <p:txEl>
                                              <p:pRg end="621" st="539"/>
                                            </p:txEl>
                                          </p:spTgt>
                                        </p:tgtEl>
                                        <p:attrNameLst>
                                          <p:attrName>style.visibility</p:attrName>
                                        </p:attrNameLst>
                                      </p:cBhvr>
                                      <p:to>
                                        <p:strVal val="visible"/>
                                      </p:to>
                                    </p:set>
                                    <p:animEffect filter="wipe(down)" transition="out">
                                      <p:cBhvr additive="repl">
                                        <p:cTn dur="1000" id="574"/>
                                        <p:tgtEl>
                                          <p:spTgt spid="150">
                                            <p:txEl>
                                              <p:pRg end="621" st="539"/>
                                            </p:txEl>
                                          </p:spTgt>
                                        </p:tgtEl>
                                      </p:cBhvr>
                                    </p:animEffect>
                                  </p:childTnLst>
                                </p:cTn>
                              </p:par>
                            </p:childTnLst>
                          </p:cTn>
                        </p:par>
                        <p:par>
                          <p:cTn fill="hold" id="575">
                            <p:stCondLst>
                              <p:cond delay="7000"/>
                            </p:stCondLst>
                            <p:childTnLst>
                              <p:par>
                                <p:cTn fill="hold" id="576" nodeType="afterEffect" presetClass="entr" presetID="22" presetSubtype="4">
                                  <p:stCondLst>
                                    <p:cond delay="0"/>
                                  </p:stCondLst>
                                  <p:childTnLst>
                                    <p:set>
                                      <p:cBhvr>
                                        <p:cTn dur="1" fill="hold" id="577">
                                          <p:stCondLst>
                                            <p:cond delay="0"/>
                                          </p:stCondLst>
                                        </p:cTn>
                                        <p:tgtEl>
                                          <p:spTgt spid="150">
                                            <p:txEl>
                                              <p:pRg end="710" st="621"/>
                                            </p:txEl>
                                          </p:spTgt>
                                        </p:tgtEl>
                                        <p:attrNameLst>
                                          <p:attrName>style.visibility</p:attrName>
                                        </p:attrNameLst>
                                      </p:cBhvr>
                                      <p:to>
                                        <p:strVal val="visible"/>
                                      </p:to>
                                    </p:set>
                                    <p:animEffect filter="wipe(down)" transition="out">
                                      <p:cBhvr additive="repl">
                                        <p:cTn dur="1000" id="578"/>
                                        <p:tgtEl>
                                          <p:spTgt spid="150">
                                            <p:txEl>
                                              <p:pRg end="710" st="621"/>
                                            </p:txEl>
                                          </p:spTgt>
                                        </p:tgtEl>
                                      </p:cBhvr>
                                    </p:animEffect>
                                  </p:childTnLst>
                                </p:cTn>
                              </p:par>
                            </p:childTnLst>
                          </p:cTn>
                        </p:par>
                        <p:par>
                          <p:cTn fill="hold" id="579">
                            <p:stCondLst>
                              <p:cond delay="8000"/>
                            </p:stCondLst>
                            <p:childTnLst>
                              <p:par>
                                <p:cTn fill="hold" id="580" nodeType="afterEffect" presetClass="entr" presetID="22" presetSubtype="4">
                                  <p:stCondLst>
                                    <p:cond delay="0"/>
                                  </p:stCondLst>
                                  <p:childTnLst>
                                    <p:set>
                                      <p:cBhvr>
                                        <p:cTn dur="1" fill="hold" id="581">
                                          <p:stCondLst>
                                            <p:cond delay="0"/>
                                          </p:stCondLst>
                                        </p:cTn>
                                        <p:tgtEl>
                                          <p:spTgt spid="150">
                                            <p:txEl>
                                              <p:pRg end="779" st="710"/>
                                            </p:txEl>
                                          </p:spTgt>
                                        </p:tgtEl>
                                        <p:attrNameLst>
                                          <p:attrName>style.visibility</p:attrName>
                                        </p:attrNameLst>
                                      </p:cBhvr>
                                      <p:to>
                                        <p:strVal val="visible"/>
                                      </p:to>
                                    </p:set>
                                    <p:animEffect filter="wipe(down)" transition="out">
                                      <p:cBhvr additive="repl">
                                        <p:cTn dur="1000" id="582"/>
                                        <p:tgtEl>
                                          <p:spTgt spid="150">
                                            <p:txEl>
                                              <p:pRg end="779" st="710"/>
                                            </p:txEl>
                                          </p:spTgt>
                                        </p:tgtEl>
                                      </p:cBhvr>
                                    </p:animEffect>
                                  </p:childTnLst>
                                </p:cTn>
                              </p:par>
                            </p:childTnLst>
                          </p:cTn>
                        </p:par>
                        <p:par>
                          <p:cTn fill="hold" id="583">
                            <p:stCondLst>
                              <p:cond delay="9000"/>
                            </p:stCondLst>
                            <p:childTnLst>
                              <p:par>
                                <p:cTn fill="hold" id="584" nodeType="afterEffect" presetClass="entr" presetID="22" presetSubtype="4">
                                  <p:stCondLst>
                                    <p:cond delay="0"/>
                                  </p:stCondLst>
                                  <p:childTnLst>
                                    <p:set>
                                      <p:cBhvr>
                                        <p:cTn dur="1" fill="hold" id="585">
                                          <p:stCondLst>
                                            <p:cond delay="0"/>
                                          </p:stCondLst>
                                        </p:cTn>
                                        <p:tgtEl>
                                          <p:spTgt spid="150">
                                            <p:txEl>
                                              <p:pRg end="860" st="780"/>
                                            </p:txEl>
                                          </p:spTgt>
                                        </p:tgtEl>
                                        <p:attrNameLst>
                                          <p:attrName>style.visibility</p:attrName>
                                        </p:attrNameLst>
                                      </p:cBhvr>
                                      <p:to>
                                        <p:strVal val="visible"/>
                                      </p:to>
                                    </p:set>
                                    <p:animEffect filter="wipe(down)" transition="out">
                                      <p:cBhvr additive="repl">
                                        <p:cTn dur="1000" id="586"/>
                                        <p:tgtEl>
                                          <p:spTgt spid="150">
                                            <p:txEl>
                                              <p:pRg end="860" st="780"/>
                                            </p:txEl>
                                          </p:spTgt>
                                        </p:tgtEl>
                                      </p:cBhvr>
                                    </p:animEffect>
                                  </p:childTnLst>
                                </p:cTn>
                              </p:par>
                            </p:childTnLst>
                          </p:cTn>
                        </p:par>
                        <p:par>
                          <p:cTn fill="hold" id="587">
                            <p:stCondLst>
                              <p:cond delay="10000"/>
                            </p:stCondLst>
                            <p:childTnLst>
                              <p:par>
                                <p:cTn fill="hold" id="588" nodeType="afterEffect" presetClass="entr" presetID="22" presetSubtype="4">
                                  <p:stCondLst>
                                    <p:cond delay="0"/>
                                  </p:stCondLst>
                                  <p:childTnLst>
                                    <p:set>
                                      <p:cBhvr>
                                        <p:cTn dur="1" fill="hold" id="589">
                                          <p:stCondLst>
                                            <p:cond delay="0"/>
                                          </p:stCondLst>
                                        </p:cTn>
                                        <p:tgtEl>
                                          <p:spTgt spid="150">
                                            <p:txEl>
                                              <p:pRg end="953" st="861"/>
                                            </p:txEl>
                                          </p:spTgt>
                                        </p:tgtEl>
                                        <p:attrNameLst>
                                          <p:attrName>style.visibility</p:attrName>
                                        </p:attrNameLst>
                                      </p:cBhvr>
                                      <p:to>
                                        <p:strVal val="visible"/>
                                      </p:to>
                                    </p:set>
                                    <p:animEffect filter="wipe(down)" transition="out">
                                      <p:cBhvr additive="repl">
                                        <p:cTn dur="1000" id="590"/>
                                        <p:tgtEl>
                                          <p:spTgt spid="150">
                                            <p:txEl>
                                              <p:pRg end="953" st="861"/>
                                            </p:txEl>
                                          </p:spTgt>
                                        </p:tgtEl>
                                      </p:cBhvr>
                                    </p:animEffect>
                                  </p:childTnLst>
                                </p:cTn>
                              </p:par>
                            </p:childTnLst>
                          </p:cTn>
                        </p:par>
                        <p:par>
                          <p:cTn fill="hold" id="591">
                            <p:stCondLst>
                              <p:cond delay="11000"/>
                            </p:stCondLst>
                            <p:childTnLst>
                              <p:par>
                                <p:cTn fill="hold" id="592" nodeType="afterEffect" presetClass="entr" presetID="22" presetSubtype="4">
                                  <p:stCondLst>
                                    <p:cond delay="0"/>
                                  </p:stCondLst>
                                  <p:childTnLst>
                                    <p:set>
                                      <p:cBhvr>
                                        <p:cTn dur="1" fill="hold" id="593">
                                          <p:stCondLst>
                                            <p:cond delay="0"/>
                                          </p:stCondLst>
                                        </p:cTn>
                                        <p:tgtEl>
                                          <p:spTgt spid="150">
                                            <p:txEl>
                                              <p:pRg end="1030" st="953"/>
                                            </p:txEl>
                                          </p:spTgt>
                                        </p:tgtEl>
                                        <p:attrNameLst>
                                          <p:attrName>style.visibility</p:attrName>
                                        </p:attrNameLst>
                                      </p:cBhvr>
                                      <p:to>
                                        <p:strVal val="visible"/>
                                      </p:to>
                                    </p:set>
                                    <p:animEffect filter="wipe(down)" transition="out">
                                      <p:cBhvr additive="repl">
                                        <p:cTn dur="1000" id="594"/>
                                        <p:tgtEl>
                                          <p:spTgt spid="150">
                                            <p:txEl>
                                              <p:pRg end="1030" st="953"/>
                                            </p:txEl>
                                          </p:spTgt>
                                        </p:tgtEl>
                                      </p:cBhvr>
                                    </p:animEffect>
                                  </p:childTnLst>
                                </p:cTn>
                              </p:par>
                            </p:childTnLst>
                          </p:cTn>
                        </p:par>
                        <p:par>
                          <p:cTn fill="hold" id="595">
                            <p:stCondLst>
                              <p:cond delay="12000"/>
                            </p:stCondLst>
                            <p:childTnLst>
                              <p:par>
                                <p:cTn fill="hold" id="596" nodeType="afterEffect" presetClass="entr" presetID="22" presetSubtype="4">
                                  <p:stCondLst>
                                    <p:cond delay="0"/>
                                  </p:stCondLst>
                                  <p:childTnLst>
                                    <p:set>
                                      <p:cBhvr>
                                        <p:cTn dur="1" fill="hold" id="597">
                                          <p:stCondLst>
                                            <p:cond delay="0"/>
                                          </p:stCondLst>
                                        </p:cTn>
                                        <p:tgtEl>
                                          <p:spTgt spid="150">
                                            <p:txEl>
                                              <p:pRg end="1123" st="1031"/>
                                            </p:txEl>
                                          </p:spTgt>
                                        </p:tgtEl>
                                        <p:attrNameLst>
                                          <p:attrName>style.visibility</p:attrName>
                                        </p:attrNameLst>
                                      </p:cBhvr>
                                      <p:to>
                                        <p:strVal val="visible"/>
                                      </p:to>
                                    </p:set>
                                    <p:animEffect filter="wipe(down)" transition="out">
                                      <p:cBhvr additive="repl">
                                        <p:cTn dur="1000" id="598"/>
                                        <p:tgtEl>
                                          <p:spTgt spid="150">
                                            <p:txEl>
                                              <p:pRg end="1123" st="1031"/>
                                            </p:txEl>
                                          </p:spTgt>
                                        </p:tgtEl>
                                      </p:cBhvr>
                                    </p:animEffect>
                                  </p:childTnLst>
                                </p:cTn>
                              </p:par>
                            </p:childTnLst>
                          </p:cTn>
                        </p:par>
                        <p:par>
                          <p:cTn fill="hold" id="599">
                            <p:stCondLst>
                              <p:cond delay="13000"/>
                            </p:stCondLst>
                            <p:childTnLst>
                              <p:par>
                                <p:cTn fill="hold" id="600" nodeType="afterEffect" presetClass="entr" presetID="22" presetSubtype="4">
                                  <p:stCondLst>
                                    <p:cond delay="0"/>
                                  </p:stCondLst>
                                  <p:childTnLst>
                                    <p:set>
                                      <p:cBhvr>
                                        <p:cTn dur="1" fill="hold" id="601">
                                          <p:stCondLst>
                                            <p:cond delay="0"/>
                                          </p:stCondLst>
                                        </p:cTn>
                                        <p:tgtEl>
                                          <p:spTgt spid="150">
                                            <p:txEl>
                                              <p:pRg end="1203" st="1123"/>
                                            </p:txEl>
                                          </p:spTgt>
                                        </p:tgtEl>
                                        <p:attrNameLst>
                                          <p:attrName>style.visibility</p:attrName>
                                        </p:attrNameLst>
                                      </p:cBhvr>
                                      <p:to>
                                        <p:strVal val="visible"/>
                                      </p:to>
                                    </p:set>
                                    <p:animEffect filter="wipe(down)" transition="out">
                                      <p:cBhvr additive="repl">
                                        <p:cTn dur="1000" id="602"/>
                                        <p:tgtEl>
                                          <p:spTgt spid="150">
                                            <p:txEl>
                                              <p:pRg end="1203" st="1123"/>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1" name="Image 119"/>
          <p:cNvPicPr/>
          <p:nvPr/>
        </p:nvPicPr>
        <p:blipFill>
          <a:blip r:embed="rId1"/>
          <a:stretch>
            <a:fillRect/>
          </a:stretch>
        </p:blipFill>
        <p:spPr>
          <a:xfrm>
            <a:off x="71280" y="557280"/>
            <a:ext cx="9936000" cy="6819480"/>
          </a:xfrm>
          <a:prstGeom prst="rect">
            <a:avLst/>
          </a:prstGeom>
          <a:ln>
            <a:noFill/>
          </a:ln>
        </p:spPr>
      </p:pic>
      <p:sp>
        <p:nvSpPr>
          <p:cNvPr id="152" name="CustomShape 1"/>
          <p:cNvSpPr/>
          <p:nvPr/>
        </p:nvSpPr>
        <p:spPr>
          <a:xfrm>
            <a:off x="936720" y="144360"/>
            <a:ext cx="8210160" cy="383760"/>
          </a:xfrm>
          <a:prstGeom prst="rect">
            <a:avLst/>
          </a:prstGeom>
          <a:noFill/>
          <a:ln>
            <a:noFill/>
          </a:ln>
        </p:spPr>
        <p:txBody>
          <a:bodyPr bIns="45000" lIns="90000" rIns="90000" tIns="45000"/>
          <a:p>
            <a:pPr>
              <a:lnSpc>
                <a:spcPct val="100000"/>
              </a:lnSpc>
            </a:pPr>
            <a:r>
              <a:rPr lang="fr-FR">
                <a:solidFill>
                  <a:srgbClr val="000000"/>
                </a:solidFill>
                <a:latin typeface="Comic Sans MS"/>
              </a:rPr>
              <a:t>Alger, Eugène Claudius Petit à la tribune de l'assemblée consultative.</a:t>
            </a:r>
            <a:endParaRPr/>
          </a:p>
        </p:txBody>
      </p:sp>
    </p:spTree>
  </p:cSld>
  <p:transition spd="slow">
    <p:wipe dir="l"/>
  </p:transition>
  <p:timing>
    <p:tnLst>
      <p:par>
        <p:cTn dur="indefinite" id="603" nodeType="tmRoot" restart="never">
          <p:childTnLst>
            <p:seq>
              <p:cTn dur="indefinite" id="604" nodeType="mainSeq">
                <p:childTnLst>
                  <p:par>
                    <p:cTn fill="hold" id="605">
                      <p:stCondLst>
                        <p:cond delay="indefinite"/>
                      </p:stCondLst>
                      <p:childTnLst>
                        <p:par>
                          <p:cTn fill="hold" id="606">
                            <p:stCondLst>
                              <p:cond delay="0"/>
                            </p:stCondLst>
                            <p:childTnLst>
                              <p:par>
                                <p:cTn fill="hold" id="607" nodeType="clickEffect" presetClass="entr" presetID="22" presetSubtype="1">
                                  <p:stCondLst>
                                    <p:cond delay="0"/>
                                  </p:stCondLst>
                                  <p:childTnLst>
                                    <p:set>
                                      <p:cBhvr>
                                        <p:cTn dur="1" fill="hold" id="608">
                                          <p:stCondLst>
                                            <p:cond delay="0"/>
                                          </p:stCondLst>
                                        </p:cTn>
                                        <p:tgtEl>
                                          <p:spTgt spid="152">
                                            <p:txEl>
                                              <p:pRg end="71" st="0"/>
                                            </p:txEl>
                                          </p:spTgt>
                                        </p:tgtEl>
                                        <p:attrNameLst>
                                          <p:attrName>style.visibility</p:attrName>
                                        </p:attrNameLst>
                                      </p:cBhvr>
                                      <p:to>
                                        <p:strVal val="visible"/>
                                      </p:to>
                                    </p:set>
                                    <p:animEffect filter="wipe(up)" transition="in">
                                      <p:cBhvr additive="repl">
                                        <p:cTn dur="1000" id="609"/>
                                        <p:tgtEl>
                                          <p:spTgt spid="152">
                                            <p:txEl>
                                              <p:pRg end="71" st="0"/>
                                            </p:txEl>
                                          </p:spTgt>
                                        </p:tgtEl>
                                      </p:cBhvr>
                                    </p:animEffect>
                                  </p:childTnLst>
                                </p:cTn>
                              </p:par>
                            </p:childTnLst>
                          </p:cTn>
                        </p:par>
                        <p:par>
                          <p:cTn fill="hold" id="610">
                            <p:stCondLst>
                              <p:cond delay="1000"/>
                            </p:stCondLst>
                            <p:childTnLst>
                              <p:par>
                                <p:cTn fill="hold" id="611" nodeType="afterEffect" presetClass="entr" presetID="10">
                                  <p:stCondLst>
                                    <p:cond delay="0"/>
                                  </p:stCondLst>
                                  <p:childTnLst>
                                    <p:set>
                                      <p:cBhvr>
                                        <p:cTn dur="1" fill="hold" id="612">
                                          <p:stCondLst>
                                            <p:cond delay="0"/>
                                          </p:stCondLst>
                                        </p:cTn>
                                        <p:tgtEl>
                                          <p:spTgt spid="151"/>
                                        </p:tgtEl>
                                        <p:attrNameLst>
                                          <p:attrName>style.visibility</p:attrName>
                                        </p:attrNameLst>
                                      </p:cBhvr>
                                      <p:to>
                                        <p:strVal val="visible"/>
                                      </p:to>
                                    </p:set>
                                    <p:animEffect filter="fade" transition="in">
                                      <p:cBhvr additive="repl">
                                        <p:cTn dur="1000" id="613"/>
                                        <p:tgtEl>
                                          <p:spTgt spid="15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3" name="CustomShape 1"/>
          <p:cNvSpPr/>
          <p:nvPr/>
        </p:nvSpPr>
        <p:spPr>
          <a:xfrm>
            <a:off x="576360" y="0"/>
            <a:ext cx="9453240" cy="7245000"/>
          </a:xfrm>
          <a:prstGeom prst="rect">
            <a:avLst/>
          </a:prstGeom>
          <a:noFill/>
          <a:ln>
            <a:noFill/>
          </a:ln>
        </p:spPr>
        <p:txBody>
          <a:bodyPr bIns="45000" lIns="90000" rIns="90000" tIns="45000"/>
          <a:p>
            <a:pPr>
              <a:lnSpc>
                <a:spcPct val="100000"/>
              </a:lnSpc>
            </a:pPr>
            <a:r>
              <a:rPr lang="fr-FR">
                <a:solidFill>
                  <a:srgbClr val="000000"/>
                </a:solidFill>
                <a:latin typeface="Calibri"/>
              </a:rPr>
              <a:t>                                   </a:t>
            </a:r>
            <a:r>
              <a:rPr b="1" lang="fr-FR">
                <a:solidFill>
                  <a:srgbClr val="000000"/>
                </a:solidFill>
                <a:latin typeface="Calibri"/>
              </a:rPr>
              <a:t> </a:t>
            </a:r>
            <a:r>
              <a:rPr b="1" lang="fr-FR">
                <a:solidFill>
                  <a:srgbClr val="000000"/>
                </a:solidFill>
                <a:latin typeface="Comic Sans MS"/>
              </a:rPr>
              <a:t>En août 1944</a:t>
            </a:r>
            <a:r>
              <a:rPr lang="fr-FR">
                <a:solidFill>
                  <a:srgbClr val="000000"/>
                </a:solidFill>
                <a:latin typeface="Comic Sans MS"/>
              </a:rPr>
              <a:t>, il rentre sur Lyon .</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En 1945</a:t>
            </a:r>
            <a:r>
              <a:rPr lang="fr-FR">
                <a:solidFill>
                  <a:srgbClr val="000000"/>
                </a:solidFill>
                <a:latin typeface="Comic Sans MS"/>
              </a:rPr>
              <a:t>, il se présente aux législatives sur la liste SFIO « section française de </a:t>
            </a:r>
            <a:endParaRPr/>
          </a:p>
          <a:p>
            <a:pPr>
              <a:lnSpc>
                <a:spcPct val="100000"/>
              </a:lnSpc>
            </a:pPr>
            <a:r>
              <a:rPr lang="fr-FR">
                <a:solidFill>
                  <a:srgbClr val="000000"/>
                </a:solidFill>
                <a:latin typeface="Comic Sans MS"/>
              </a:rPr>
              <a:t>l'internationale ouvrière » et JR ( jeune république ) dans la Loire sur le canton de Firminy.</a:t>
            </a:r>
            <a:endParaRPr/>
          </a:p>
          <a:p>
            <a:pPr>
              <a:lnSpc>
                <a:spcPct val="100000"/>
              </a:lnSpc>
            </a:pPr>
            <a:r>
              <a:rPr lang="fr-FR">
                <a:solidFill>
                  <a:srgbClr val="000000"/>
                </a:solidFill>
                <a:latin typeface="Comic Sans MS"/>
              </a:rPr>
              <a:t>                                         </a:t>
            </a:r>
            <a:r>
              <a:rPr lang="fr-FR">
                <a:solidFill>
                  <a:srgbClr val="000000"/>
                </a:solidFill>
                <a:latin typeface="Comic Sans MS"/>
              </a:rPr>
              <a:t>Il est élu député le 21 octobre.  </a:t>
            </a:r>
            <a:endParaRPr/>
          </a:p>
          <a:p>
            <a:pPr>
              <a:lnSpc>
                <a:spcPct val="100000"/>
              </a:lnSpc>
            </a:pPr>
            <a:endParaRPr/>
          </a:p>
          <a:p>
            <a:pPr>
              <a:lnSpc>
                <a:spcPct val="100000"/>
              </a:lnSpc>
            </a:pPr>
            <a:r>
              <a:rPr b="1" lang="fr-FR">
                <a:solidFill>
                  <a:srgbClr val="000000"/>
                </a:solidFill>
                <a:latin typeface="Comic Sans MS"/>
              </a:rPr>
              <a:t>Le 19 octobre</a:t>
            </a:r>
            <a:r>
              <a:rPr lang="fr-FR">
                <a:solidFill>
                  <a:srgbClr val="000000"/>
                </a:solidFill>
                <a:latin typeface="Comic Sans MS"/>
              </a:rPr>
              <a:t>,  il est fait compagnon de la libération par le général de Gaulle.</a:t>
            </a:r>
            <a:endParaRPr/>
          </a:p>
          <a:p>
            <a:pPr>
              <a:lnSpc>
                <a:spcPct val="100000"/>
              </a:lnSpc>
            </a:pPr>
            <a:endParaRPr/>
          </a:p>
          <a:p>
            <a:pPr>
              <a:lnSpc>
                <a:spcPct val="100000"/>
              </a:lnSpc>
            </a:pPr>
            <a:r>
              <a:rPr b="1" lang="fr-FR">
                <a:solidFill>
                  <a:srgbClr val="000000"/>
                </a:solidFill>
                <a:latin typeface="Comic Sans MS"/>
              </a:rPr>
              <a:t>Le 20 janvier 1946</a:t>
            </a:r>
            <a:r>
              <a:rPr lang="fr-FR">
                <a:solidFill>
                  <a:srgbClr val="000000"/>
                </a:solidFill>
                <a:latin typeface="Comic Sans MS"/>
              </a:rPr>
              <a:t>, le général de Gaulle démissionne.</a:t>
            </a:r>
            <a:endParaRPr/>
          </a:p>
          <a:p>
            <a:pPr>
              <a:lnSpc>
                <a:spcPct val="100000"/>
              </a:lnSpc>
            </a:pPr>
            <a:r>
              <a:rPr lang="fr-FR">
                <a:solidFill>
                  <a:srgbClr val="000000"/>
                </a:solidFill>
                <a:latin typeface="Comic Sans MS"/>
              </a:rPr>
              <a:t>              </a:t>
            </a:r>
            <a:r>
              <a:rPr lang="fr-FR">
                <a:solidFill>
                  <a:srgbClr val="000000"/>
                </a:solidFill>
                <a:latin typeface="Comic Sans MS"/>
              </a:rPr>
              <a:t>Des élections législatives sont organisées.</a:t>
            </a:r>
            <a:endParaRPr/>
          </a:p>
          <a:p>
            <a:pPr>
              <a:lnSpc>
                <a:spcPct val="100000"/>
              </a:lnSpc>
            </a:pPr>
            <a:endParaRPr/>
          </a:p>
          <a:p>
            <a:pPr>
              <a:lnSpc>
                <a:spcPct val="100000"/>
              </a:lnSpc>
            </a:pPr>
            <a:r>
              <a:rPr b="1" lang="fr-FR">
                <a:solidFill>
                  <a:srgbClr val="000000"/>
                </a:solidFill>
                <a:latin typeface="Comic Sans MS"/>
              </a:rPr>
              <a:t>Le 2 juin 1946</a:t>
            </a:r>
            <a:r>
              <a:rPr lang="fr-FR">
                <a:solidFill>
                  <a:srgbClr val="000000"/>
                </a:solidFill>
                <a:latin typeface="Comic Sans MS"/>
              </a:rPr>
              <a:t>, Eugène Claudius Petit est réélu sur une liste RGR. </a:t>
            </a:r>
            <a:endParaRPr/>
          </a:p>
          <a:p>
            <a:pPr>
              <a:lnSpc>
                <a:spcPct val="100000"/>
              </a:lnSpc>
            </a:pPr>
            <a:r>
              <a:rPr lang="fr-FR">
                <a:solidFill>
                  <a:srgbClr val="000000"/>
                </a:solidFill>
                <a:latin typeface="Comic Sans MS"/>
              </a:rPr>
              <a:t>             </a:t>
            </a:r>
            <a:r>
              <a:rPr lang="fr-FR">
                <a:solidFill>
                  <a:srgbClr val="000000"/>
                </a:solidFill>
                <a:latin typeface="Comic Sans MS"/>
              </a:rPr>
              <a:t>( rassemblement de la gauche républicaine ).</a:t>
            </a:r>
            <a:endParaRPr/>
          </a:p>
          <a:p>
            <a:pPr>
              <a:lnSpc>
                <a:spcPct val="100000"/>
              </a:lnSpc>
            </a:pPr>
            <a:endParaRPr/>
          </a:p>
          <a:p>
            <a:pPr>
              <a:lnSpc>
                <a:spcPct val="100000"/>
              </a:lnSpc>
            </a:pPr>
            <a:r>
              <a:rPr b="1" lang="fr-FR">
                <a:solidFill>
                  <a:srgbClr val="000000"/>
                </a:solidFill>
                <a:latin typeface="Comic Sans MS"/>
              </a:rPr>
              <a:t>Le 11 septembre 1948</a:t>
            </a:r>
            <a:r>
              <a:rPr lang="fr-FR">
                <a:solidFill>
                  <a:srgbClr val="000000"/>
                </a:solidFill>
                <a:latin typeface="Comic Sans MS"/>
              </a:rPr>
              <a:t>,  Henri Queuille, président du Conseil, le nomme </a:t>
            </a:r>
            <a:endParaRPr/>
          </a:p>
          <a:p>
            <a:pPr>
              <a:lnSpc>
                <a:spcPct val="100000"/>
              </a:lnSpc>
            </a:pPr>
            <a:r>
              <a:rPr lang="fr-FR">
                <a:solidFill>
                  <a:srgbClr val="000000"/>
                </a:solidFill>
                <a:latin typeface="Comic Sans MS"/>
              </a:rPr>
              <a:t>                  </a:t>
            </a:r>
            <a:r>
              <a:rPr lang="fr-FR">
                <a:solidFill>
                  <a:srgbClr val="000000"/>
                </a:solidFill>
                <a:latin typeface="Comic Sans MS"/>
              </a:rPr>
              <a:t>Ministre de la Reconstruction et de l'Urbanisme.</a:t>
            </a:r>
            <a:endParaRPr/>
          </a:p>
          <a:p>
            <a:pPr>
              <a:lnSpc>
                <a:spcPct val="100000"/>
              </a:lnSpc>
            </a:pPr>
            <a:endParaRPr/>
          </a:p>
          <a:p>
            <a:pPr>
              <a:lnSpc>
                <a:spcPct val="100000"/>
              </a:lnSpc>
            </a:pPr>
            <a:r>
              <a:rPr b="1" lang="fr-FR">
                <a:solidFill>
                  <a:srgbClr val="000000"/>
                </a:solidFill>
                <a:latin typeface="Comic Sans MS"/>
              </a:rPr>
              <a:t>Le 8 janvier 1953</a:t>
            </a:r>
            <a:r>
              <a:rPr lang="fr-FR">
                <a:solidFill>
                  <a:srgbClr val="000000"/>
                </a:solidFill>
                <a:latin typeface="Comic Sans MS"/>
              </a:rPr>
              <a:t>, il est démis de ces fonctions par le nouveau président du </a:t>
            </a:r>
            <a:endParaRPr/>
          </a:p>
          <a:p>
            <a:pPr>
              <a:lnSpc>
                <a:spcPct val="100000"/>
              </a:lnSpc>
            </a:pPr>
            <a:r>
              <a:rPr lang="fr-FR">
                <a:solidFill>
                  <a:srgbClr val="000000"/>
                </a:solidFill>
                <a:latin typeface="Comic Sans MS"/>
              </a:rPr>
              <a:t>                                     </a:t>
            </a:r>
            <a:r>
              <a:rPr lang="fr-FR">
                <a:solidFill>
                  <a:srgbClr val="000000"/>
                </a:solidFill>
                <a:latin typeface="Comic Sans MS"/>
              </a:rPr>
              <a:t>Conseil René Mayer. </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Au printemps 1953</a:t>
            </a:r>
            <a:r>
              <a:rPr lang="fr-FR">
                <a:solidFill>
                  <a:srgbClr val="000000"/>
                </a:solidFill>
                <a:latin typeface="Comic Sans MS"/>
              </a:rPr>
              <a:t>, il est élu maire de Firminy.</a:t>
            </a:r>
            <a:endParaRPr/>
          </a:p>
          <a:p>
            <a:pPr>
              <a:lnSpc>
                <a:spcPct val="100000"/>
              </a:lnSpc>
            </a:pPr>
            <a:endParaRPr/>
          </a:p>
          <a:p>
            <a:pPr>
              <a:lnSpc>
                <a:spcPct val="100000"/>
              </a:lnSpc>
            </a:pPr>
            <a:r>
              <a:rPr b="1" lang="fr-FR">
                <a:solidFill>
                  <a:srgbClr val="000000"/>
                </a:solidFill>
                <a:latin typeface="Comic Sans MS"/>
              </a:rPr>
              <a:t>Le 20 juin 1954</a:t>
            </a:r>
            <a:r>
              <a:rPr lang="fr-FR">
                <a:solidFill>
                  <a:srgbClr val="000000"/>
                </a:solidFill>
                <a:latin typeface="Comic Sans MS"/>
              </a:rPr>
              <a:t>, Mendès France lui confit  le ministère du travail .</a:t>
            </a:r>
            <a:endParaRPr/>
          </a:p>
          <a:p>
            <a:pPr>
              <a:lnSpc>
                <a:spcPct val="100000"/>
              </a:lnSpc>
            </a:pPr>
            <a:r>
              <a:rPr lang="fr-FR">
                <a:solidFill>
                  <a:srgbClr val="000000"/>
                </a:solidFill>
                <a:latin typeface="Comic Sans MS"/>
              </a:rPr>
              <a:t>                    </a:t>
            </a:r>
            <a:r>
              <a:rPr lang="fr-FR">
                <a:solidFill>
                  <a:srgbClr val="000000"/>
                </a:solidFill>
                <a:latin typeface="Comic Sans MS"/>
              </a:rPr>
              <a:t>Miterrand est ministre de l'intérieur.</a:t>
            </a:r>
            <a:endParaRPr/>
          </a:p>
          <a:p>
            <a:pPr>
              <a:lnSpc>
                <a:spcPct val="100000"/>
              </a:lnSpc>
            </a:pPr>
            <a:r>
              <a:rPr b="1" lang="fr-FR">
                <a:solidFill>
                  <a:srgbClr val="000000"/>
                </a:solidFill>
                <a:latin typeface="Comic Sans MS"/>
              </a:rPr>
              <a:t>Le 13 août </a:t>
            </a:r>
            <a:r>
              <a:rPr lang="fr-FR">
                <a:solidFill>
                  <a:srgbClr val="000000"/>
                </a:solidFill>
                <a:latin typeface="Comic Sans MS"/>
              </a:rPr>
              <a:t>, il retrouve son poste de ministre de la reconstrution dont il démissionne </a:t>
            </a:r>
            <a:endParaRPr/>
          </a:p>
          <a:p>
            <a:pPr>
              <a:lnSpc>
                <a:spcPct val="100000"/>
              </a:lnSpc>
            </a:pPr>
            <a:r>
              <a:rPr lang="fr-FR">
                <a:solidFill>
                  <a:srgbClr val="000000"/>
                </a:solidFill>
                <a:latin typeface="Comic Sans MS"/>
              </a:rPr>
              <a:t>             </a:t>
            </a:r>
            <a:r>
              <a:rPr lang="fr-FR">
                <a:solidFill>
                  <a:srgbClr val="000000"/>
                </a:solidFill>
                <a:latin typeface="Comic Sans MS"/>
              </a:rPr>
              <a:t>le 3 septembre en désaccord avec le président du Conseil. </a:t>
            </a:r>
            <a:endParaRPr/>
          </a:p>
        </p:txBody>
      </p:sp>
    </p:spTree>
  </p:cSld>
  <p:transition spd="slow">
    <p:pull dir="u"/>
  </p:transition>
  <p:timing>
    <p:tnLst>
      <p:par>
        <p:cTn dur="indefinite" id="614" nodeType="tmRoot" restart="never">
          <p:childTnLst>
            <p:seq>
              <p:cTn dur="indefinite" id="615" nodeType="mainSeq">
                <p:childTnLst>
                  <p:par>
                    <p:cTn fill="hold" id="616">
                      <p:stCondLst>
                        <p:cond delay="indefinite"/>
                      </p:stCondLst>
                      <p:childTnLst>
                        <p:par>
                          <p:cTn fill="hold" id="617">
                            <p:stCondLst>
                              <p:cond delay="0"/>
                            </p:stCondLst>
                            <p:childTnLst>
                              <p:par>
                                <p:cTn fill="hold" id="618" nodeType="clickEffect" presetClass="entr" presetID="22" presetSubtype="8">
                                  <p:stCondLst>
                                    <p:cond delay="0"/>
                                  </p:stCondLst>
                                  <p:childTnLst>
                                    <p:set>
                                      <p:cBhvr>
                                        <p:cTn dur="1" fill="hold" id="619">
                                          <p:stCondLst>
                                            <p:cond delay="0"/>
                                          </p:stCondLst>
                                        </p:cTn>
                                        <p:tgtEl>
                                          <p:spTgt spid="153">
                                            <p:txEl>
                                              <p:pRg end="71" st="0"/>
                                            </p:txEl>
                                          </p:spTgt>
                                        </p:tgtEl>
                                        <p:attrNameLst>
                                          <p:attrName>style.visibility</p:attrName>
                                        </p:attrNameLst>
                                      </p:cBhvr>
                                      <p:to>
                                        <p:strVal val="visible"/>
                                      </p:to>
                                    </p:set>
                                    <p:animEffect filter="wipe(left)" transition="in">
                                      <p:cBhvr additive="repl">
                                        <p:cTn dur="1000" id="620"/>
                                        <p:tgtEl>
                                          <p:spTgt spid="153">
                                            <p:txEl>
                                              <p:pRg end="71" st="0"/>
                                            </p:txEl>
                                          </p:spTgt>
                                        </p:tgtEl>
                                      </p:cBhvr>
                                    </p:animEffect>
                                  </p:childTnLst>
                                </p:cTn>
                              </p:par>
                            </p:childTnLst>
                          </p:cTn>
                        </p:par>
                        <p:par>
                          <p:cTn fill="hold" id="621">
                            <p:stCondLst>
                              <p:cond delay="1000"/>
                            </p:stCondLst>
                            <p:childTnLst>
                              <p:par>
                                <p:cTn fill="hold" id="622" nodeType="afterEffect" presetClass="entr" presetID="22" presetSubtype="8">
                                  <p:stCondLst>
                                    <p:cond delay="0"/>
                                  </p:stCondLst>
                                  <p:childTnLst>
                                    <p:set>
                                      <p:cBhvr>
                                        <p:cTn dur="1" fill="hold" id="623">
                                          <p:stCondLst>
                                            <p:cond delay="0"/>
                                          </p:stCondLst>
                                        </p:cTn>
                                        <p:tgtEl>
                                          <p:spTgt spid="153">
                                            <p:txEl>
                                              <p:pRg end="161" st="72"/>
                                            </p:txEl>
                                          </p:spTgt>
                                        </p:tgtEl>
                                        <p:attrNameLst>
                                          <p:attrName>style.visibility</p:attrName>
                                        </p:attrNameLst>
                                      </p:cBhvr>
                                      <p:to>
                                        <p:strVal val="visible"/>
                                      </p:to>
                                    </p:set>
                                    <p:animEffect filter="wipe(left)" transition="in">
                                      <p:cBhvr additive="repl">
                                        <p:cTn dur="1000" id="624"/>
                                        <p:tgtEl>
                                          <p:spTgt spid="153">
                                            <p:txEl>
                                              <p:pRg end="161" st="72"/>
                                            </p:txEl>
                                          </p:spTgt>
                                        </p:tgtEl>
                                      </p:cBhvr>
                                    </p:animEffect>
                                  </p:childTnLst>
                                </p:cTn>
                              </p:par>
                            </p:childTnLst>
                          </p:cTn>
                        </p:par>
                        <p:par>
                          <p:cTn fill="hold" id="625">
                            <p:stCondLst>
                              <p:cond delay="2000"/>
                            </p:stCondLst>
                            <p:childTnLst>
                              <p:par>
                                <p:cTn fill="hold" id="626" nodeType="afterEffect" presetClass="entr" presetID="22" presetSubtype="8">
                                  <p:stCondLst>
                                    <p:cond delay="0"/>
                                  </p:stCondLst>
                                  <p:childTnLst>
                                    <p:set>
                                      <p:cBhvr>
                                        <p:cTn dur="1" fill="hold" id="627">
                                          <p:stCondLst>
                                            <p:cond delay="0"/>
                                          </p:stCondLst>
                                        </p:cTn>
                                        <p:tgtEl>
                                          <p:spTgt spid="153">
                                            <p:txEl>
                                              <p:pRg end="256" st="161"/>
                                            </p:txEl>
                                          </p:spTgt>
                                        </p:tgtEl>
                                        <p:attrNameLst>
                                          <p:attrName>style.visibility</p:attrName>
                                        </p:attrNameLst>
                                      </p:cBhvr>
                                      <p:to>
                                        <p:strVal val="visible"/>
                                      </p:to>
                                    </p:set>
                                    <p:animEffect filter="wipe(left)" transition="in">
                                      <p:cBhvr additive="repl">
                                        <p:cTn dur="1000" id="628"/>
                                        <p:tgtEl>
                                          <p:spTgt spid="153">
                                            <p:txEl>
                                              <p:pRg end="256" st="161"/>
                                            </p:txEl>
                                          </p:spTgt>
                                        </p:tgtEl>
                                      </p:cBhvr>
                                    </p:animEffect>
                                  </p:childTnLst>
                                </p:cTn>
                              </p:par>
                            </p:childTnLst>
                          </p:cTn>
                        </p:par>
                        <p:par>
                          <p:cTn fill="hold" id="629">
                            <p:stCondLst>
                              <p:cond delay="3000"/>
                            </p:stCondLst>
                            <p:childTnLst>
                              <p:par>
                                <p:cTn fill="hold" id="630" nodeType="afterEffect" presetClass="entr" presetID="22" presetSubtype="8">
                                  <p:stCondLst>
                                    <p:cond delay="0"/>
                                  </p:stCondLst>
                                  <p:childTnLst>
                                    <p:set>
                                      <p:cBhvr>
                                        <p:cTn dur="1" fill="hold" id="631">
                                          <p:stCondLst>
                                            <p:cond delay="0"/>
                                          </p:stCondLst>
                                        </p:cTn>
                                        <p:tgtEl>
                                          <p:spTgt spid="153">
                                            <p:txEl>
                                              <p:pRg end="332" st="256"/>
                                            </p:txEl>
                                          </p:spTgt>
                                        </p:tgtEl>
                                        <p:attrNameLst>
                                          <p:attrName>style.visibility</p:attrName>
                                        </p:attrNameLst>
                                      </p:cBhvr>
                                      <p:to>
                                        <p:strVal val="visible"/>
                                      </p:to>
                                    </p:set>
                                    <p:animEffect filter="wipe(left)" transition="in">
                                      <p:cBhvr additive="repl">
                                        <p:cTn dur="1000" id="632"/>
                                        <p:tgtEl>
                                          <p:spTgt spid="153">
                                            <p:txEl>
                                              <p:pRg end="332" st="256"/>
                                            </p:txEl>
                                          </p:spTgt>
                                        </p:tgtEl>
                                      </p:cBhvr>
                                    </p:animEffect>
                                  </p:childTnLst>
                                </p:cTn>
                              </p:par>
                            </p:childTnLst>
                          </p:cTn>
                        </p:par>
                        <p:par>
                          <p:cTn fill="hold" id="633">
                            <p:stCondLst>
                              <p:cond delay="4000"/>
                            </p:stCondLst>
                            <p:childTnLst>
                              <p:par>
                                <p:cTn fill="hold" id="634" nodeType="afterEffect" presetClass="entr" presetID="22" presetSubtype="8">
                                  <p:stCondLst>
                                    <p:cond delay="0"/>
                                  </p:stCondLst>
                                  <p:childTnLst>
                                    <p:set>
                                      <p:cBhvr>
                                        <p:cTn dur="1" fill="hold" id="635">
                                          <p:stCondLst>
                                            <p:cond delay="0"/>
                                          </p:stCondLst>
                                        </p:cTn>
                                        <p:tgtEl>
                                          <p:spTgt spid="153">
                                            <p:txEl>
                                              <p:pRg end="414" st="333"/>
                                            </p:txEl>
                                          </p:spTgt>
                                        </p:tgtEl>
                                        <p:attrNameLst>
                                          <p:attrName>style.visibility</p:attrName>
                                        </p:attrNameLst>
                                      </p:cBhvr>
                                      <p:to>
                                        <p:strVal val="visible"/>
                                      </p:to>
                                    </p:set>
                                    <p:animEffect filter="wipe(left)" transition="in">
                                      <p:cBhvr additive="repl">
                                        <p:cTn dur="1000" id="636"/>
                                        <p:tgtEl>
                                          <p:spTgt spid="153">
                                            <p:txEl>
                                              <p:pRg end="414" st="333"/>
                                            </p:txEl>
                                          </p:spTgt>
                                        </p:tgtEl>
                                      </p:cBhvr>
                                    </p:animEffect>
                                  </p:childTnLst>
                                </p:cTn>
                              </p:par>
                            </p:childTnLst>
                          </p:cTn>
                        </p:par>
                        <p:par>
                          <p:cTn fill="hold" id="637">
                            <p:stCondLst>
                              <p:cond delay="5000"/>
                            </p:stCondLst>
                            <p:childTnLst>
                              <p:par>
                                <p:cTn fill="hold" id="638" nodeType="afterEffect" presetClass="entr" presetID="22" presetSubtype="8">
                                  <p:stCondLst>
                                    <p:cond delay="0"/>
                                  </p:stCondLst>
                                  <p:childTnLst>
                                    <p:set>
                                      <p:cBhvr>
                                        <p:cTn dur="1" fill="hold" id="639">
                                          <p:stCondLst>
                                            <p:cond delay="0"/>
                                          </p:stCondLst>
                                        </p:cTn>
                                        <p:tgtEl>
                                          <p:spTgt spid="153">
                                            <p:txEl>
                                              <p:pRg end="469" st="415"/>
                                            </p:txEl>
                                          </p:spTgt>
                                        </p:tgtEl>
                                        <p:attrNameLst>
                                          <p:attrName>style.visibility</p:attrName>
                                        </p:attrNameLst>
                                      </p:cBhvr>
                                      <p:to>
                                        <p:strVal val="visible"/>
                                      </p:to>
                                    </p:set>
                                    <p:animEffect filter="wipe(left)" transition="in">
                                      <p:cBhvr additive="repl">
                                        <p:cTn dur="1000" id="640"/>
                                        <p:tgtEl>
                                          <p:spTgt spid="153">
                                            <p:txEl>
                                              <p:pRg end="469" st="415"/>
                                            </p:txEl>
                                          </p:spTgt>
                                        </p:tgtEl>
                                      </p:cBhvr>
                                    </p:animEffect>
                                  </p:childTnLst>
                                </p:cTn>
                              </p:par>
                            </p:childTnLst>
                          </p:cTn>
                        </p:par>
                        <p:par>
                          <p:cTn fill="hold" id="641">
                            <p:stCondLst>
                              <p:cond delay="6000"/>
                            </p:stCondLst>
                            <p:childTnLst>
                              <p:par>
                                <p:cTn fill="hold" id="642" nodeType="afterEffect" presetClass="entr" presetID="22" presetSubtype="8">
                                  <p:stCondLst>
                                    <p:cond delay="0"/>
                                  </p:stCondLst>
                                  <p:childTnLst>
                                    <p:set>
                                      <p:cBhvr>
                                        <p:cTn dur="1" fill="hold" id="643">
                                          <p:stCondLst>
                                            <p:cond delay="0"/>
                                          </p:stCondLst>
                                        </p:cTn>
                                        <p:tgtEl>
                                          <p:spTgt spid="153">
                                            <p:txEl>
                                              <p:pRg end="527" st="469"/>
                                            </p:txEl>
                                          </p:spTgt>
                                        </p:tgtEl>
                                        <p:attrNameLst>
                                          <p:attrName>style.visibility</p:attrName>
                                        </p:attrNameLst>
                                      </p:cBhvr>
                                      <p:to>
                                        <p:strVal val="visible"/>
                                      </p:to>
                                    </p:set>
                                    <p:animEffect filter="wipe(left)" transition="in">
                                      <p:cBhvr additive="repl">
                                        <p:cTn dur="1000" id="644"/>
                                        <p:tgtEl>
                                          <p:spTgt spid="153">
                                            <p:txEl>
                                              <p:pRg end="527" st="469"/>
                                            </p:txEl>
                                          </p:spTgt>
                                        </p:tgtEl>
                                      </p:cBhvr>
                                    </p:animEffect>
                                  </p:childTnLst>
                                </p:cTn>
                              </p:par>
                            </p:childTnLst>
                          </p:cTn>
                        </p:par>
                        <p:par>
                          <p:cTn fill="hold" id="645">
                            <p:stCondLst>
                              <p:cond delay="7000"/>
                            </p:stCondLst>
                            <p:childTnLst>
                              <p:par>
                                <p:cTn fill="hold" id="646" nodeType="afterEffect" presetClass="entr" presetID="22" presetSubtype="8">
                                  <p:stCondLst>
                                    <p:cond delay="0"/>
                                  </p:stCondLst>
                                  <p:childTnLst>
                                    <p:set>
                                      <p:cBhvr>
                                        <p:cTn dur="1" fill="hold" id="647">
                                          <p:stCondLst>
                                            <p:cond delay="0"/>
                                          </p:stCondLst>
                                        </p:cTn>
                                        <p:tgtEl>
                                          <p:spTgt spid="153">
                                            <p:txEl>
                                              <p:pRg end="596" st="528"/>
                                            </p:txEl>
                                          </p:spTgt>
                                        </p:tgtEl>
                                        <p:attrNameLst>
                                          <p:attrName>style.visibility</p:attrName>
                                        </p:attrNameLst>
                                      </p:cBhvr>
                                      <p:to>
                                        <p:strVal val="visible"/>
                                      </p:to>
                                    </p:set>
                                    <p:animEffect filter="wipe(left)" transition="in">
                                      <p:cBhvr additive="repl">
                                        <p:cTn dur="1000" id="648"/>
                                        <p:tgtEl>
                                          <p:spTgt spid="153">
                                            <p:txEl>
                                              <p:pRg end="596" st="528"/>
                                            </p:txEl>
                                          </p:spTgt>
                                        </p:tgtEl>
                                      </p:cBhvr>
                                    </p:animEffect>
                                  </p:childTnLst>
                                </p:cTn>
                              </p:par>
                            </p:childTnLst>
                          </p:cTn>
                        </p:par>
                        <p:par>
                          <p:cTn fill="hold" id="649">
                            <p:stCondLst>
                              <p:cond delay="8000"/>
                            </p:stCondLst>
                            <p:childTnLst>
                              <p:par>
                                <p:cTn fill="hold" id="650" nodeType="afterEffect" presetClass="entr" presetID="22" presetSubtype="8">
                                  <p:stCondLst>
                                    <p:cond delay="0"/>
                                  </p:stCondLst>
                                  <p:childTnLst>
                                    <p:set>
                                      <p:cBhvr>
                                        <p:cTn dur="1" fill="hold" id="651">
                                          <p:stCondLst>
                                            <p:cond delay="0"/>
                                          </p:stCondLst>
                                        </p:cTn>
                                        <p:tgtEl>
                                          <p:spTgt spid="153">
                                            <p:txEl>
                                              <p:pRg end="654" st="596"/>
                                            </p:txEl>
                                          </p:spTgt>
                                        </p:tgtEl>
                                        <p:attrNameLst>
                                          <p:attrName>style.visibility</p:attrName>
                                        </p:attrNameLst>
                                      </p:cBhvr>
                                      <p:to>
                                        <p:strVal val="visible"/>
                                      </p:to>
                                    </p:set>
                                    <p:animEffect filter="wipe(left)" transition="in">
                                      <p:cBhvr additive="repl">
                                        <p:cTn dur="1000" id="652"/>
                                        <p:tgtEl>
                                          <p:spTgt spid="153">
                                            <p:txEl>
                                              <p:pRg end="654" st="596"/>
                                            </p:txEl>
                                          </p:spTgt>
                                        </p:tgtEl>
                                      </p:cBhvr>
                                    </p:animEffect>
                                  </p:childTnLst>
                                </p:cTn>
                              </p:par>
                            </p:childTnLst>
                          </p:cTn>
                        </p:par>
                        <p:par>
                          <p:cTn fill="hold" id="653">
                            <p:stCondLst>
                              <p:cond delay="9000"/>
                            </p:stCondLst>
                            <p:childTnLst>
                              <p:par>
                                <p:cTn fill="hold" id="654" nodeType="afterEffect" presetClass="entr" presetID="22" presetSubtype="8">
                                  <p:stCondLst>
                                    <p:cond delay="0"/>
                                  </p:stCondLst>
                                  <p:childTnLst>
                                    <p:set>
                                      <p:cBhvr>
                                        <p:cTn dur="1" fill="hold" id="655">
                                          <p:stCondLst>
                                            <p:cond delay="0"/>
                                          </p:stCondLst>
                                        </p:cTn>
                                        <p:tgtEl>
                                          <p:spTgt spid="153">
                                            <p:txEl>
                                              <p:pRg end="726" st="655"/>
                                            </p:txEl>
                                          </p:spTgt>
                                        </p:tgtEl>
                                        <p:attrNameLst>
                                          <p:attrName>style.visibility</p:attrName>
                                        </p:attrNameLst>
                                      </p:cBhvr>
                                      <p:to>
                                        <p:strVal val="visible"/>
                                      </p:to>
                                    </p:set>
                                    <p:animEffect filter="wipe(left)" transition="in">
                                      <p:cBhvr additive="repl">
                                        <p:cTn dur="1000" id="656"/>
                                        <p:tgtEl>
                                          <p:spTgt spid="153">
                                            <p:txEl>
                                              <p:pRg end="726" st="655"/>
                                            </p:txEl>
                                          </p:spTgt>
                                        </p:tgtEl>
                                      </p:cBhvr>
                                    </p:animEffect>
                                  </p:childTnLst>
                                </p:cTn>
                              </p:par>
                            </p:childTnLst>
                          </p:cTn>
                        </p:par>
                        <p:par>
                          <p:cTn fill="hold" id="657">
                            <p:stCondLst>
                              <p:cond delay="10000"/>
                            </p:stCondLst>
                            <p:childTnLst>
                              <p:par>
                                <p:cTn fill="hold" id="658" nodeType="afterEffect" presetClass="entr" presetID="22" presetSubtype="8">
                                  <p:stCondLst>
                                    <p:cond delay="0"/>
                                  </p:stCondLst>
                                  <p:childTnLst>
                                    <p:set>
                                      <p:cBhvr>
                                        <p:cTn dur="1" fill="hold" id="659">
                                          <p:stCondLst>
                                            <p:cond delay="0"/>
                                          </p:stCondLst>
                                        </p:cTn>
                                        <p:tgtEl>
                                          <p:spTgt spid="153">
                                            <p:txEl>
                                              <p:pRg end="793" st="726"/>
                                            </p:txEl>
                                          </p:spTgt>
                                        </p:tgtEl>
                                        <p:attrNameLst>
                                          <p:attrName>style.visibility</p:attrName>
                                        </p:attrNameLst>
                                      </p:cBhvr>
                                      <p:to>
                                        <p:strVal val="visible"/>
                                      </p:to>
                                    </p:set>
                                    <p:animEffect filter="wipe(left)" transition="in">
                                      <p:cBhvr additive="repl">
                                        <p:cTn dur="1000" id="660"/>
                                        <p:tgtEl>
                                          <p:spTgt spid="153">
                                            <p:txEl>
                                              <p:pRg end="793" st="726"/>
                                            </p:txEl>
                                          </p:spTgt>
                                        </p:tgtEl>
                                      </p:cBhvr>
                                    </p:animEffect>
                                  </p:childTnLst>
                                </p:cTn>
                              </p:par>
                            </p:childTnLst>
                          </p:cTn>
                        </p:par>
                        <p:par>
                          <p:cTn fill="hold" id="661">
                            <p:stCondLst>
                              <p:cond delay="11000"/>
                            </p:stCondLst>
                            <p:childTnLst>
                              <p:par>
                                <p:cTn fill="hold" id="662" nodeType="afterEffect" presetClass="entr" presetID="22" presetSubtype="8">
                                  <p:stCondLst>
                                    <p:cond delay="0"/>
                                  </p:stCondLst>
                                  <p:childTnLst>
                                    <p:set>
                                      <p:cBhvr>
                                        <p:cTn dur="1" fill="hold" id="663">
                                          <p:stCondLst>
                                            <p:cond delay="0"/>
                                          </p:stCondLst>
                                        </p:cTn>
                                        <p:tgtEl>
                                          <p:spTgt spid="153">
                                            <p:txEl>
                                              <p:pRg end="872" st="794"/>
                                            </p:txEl>
                                          </p:spTgt>
                                        </p:tgtEl>
                                        <p:attrNameLst>
                                          <p:attrName>style.visibility</p:attrName>
                                        </p:attrNameLst>
                                      </p:cBhvr>
                                      <p:to>
                                        <p:strVal val="visible"/>
                                      </p:to>
                                    </p:set>
                                    <p:animEffect filter="wipe(left)" transition="in">
                                      <p:cBhvr additive="repl">
                                        <p:cTn dur="1000" id="664"/>
                                        <p:tgtEl>
                                          <p:spTgt spid="153">
                                            <p:txEl>
                                              <p:pRg end="872" st="794"/>
                                            </p:txEl>
                                          </p:spTgt>
                                        </p:tgtEl>
                                      </p:cBhvr>
                                    </p:animEffect>
                                  </p:childTnLst>
                                </p:cTn>
                              </p:par>
                            </p:childTnLst>
                          </p:cTn>
                        </p:par>
                        <p:par>
                          <p:cTn fill="hold" id="665">
                            <p:stCondLst>
                              <p:cond delay="12000"/>
                            </p:stCondLst>
                            <p:childTnLst>
                              <p:par>
                                <p:cTn fill="hold" id="666" nodeType="afterEffect" presetClass="entr" presetID="22" presetSubtype="8">
                                  <p:stCondLst>
                                    <p:cond delay="0"/>
                                  </p:stCondLst>
                                  <p:childTnLst>
                                    <p:set>
                                      <p:cBhvr>
                                        <p:cTn dur="1" fill="hold" id="667">
                                          <p:stCondLst>
                                            <p:cond delay="0"/>
                                          </p:stCondLst>
                                        </p:cTn>
                                        <p:tgtEl>
                                          <p:spTgt spid="153">
                                            <p:txEl>
                                              <p:pRg end="930" st="872"/>
                                            </p:txEl>
                                          </p:spTgt>
                                        </p:tgtEl>
                                        <p:attrNameLst>
                                          <p:attrName>style.visibility</p:attrName>
                                        </p:attrNameLst>
                                      </p:cBhvr>
                                      <p:to>
                                        <p:strVal val="visible"/>
                                      </p:to>
                                    </p:set>
                                    <p:animEffect filter="wipe(left)" transition="in">
                                      <p:cBhvr additive="repl">
                                        <p:cTn dur="1000" id="668"/>
                                        <p:tgtEl>
                                          <p:spTgt spid="153">
                                            <p:txEl>
                                              <p:pRg end="930" st="872"/>
                                            </p:txEl>
                                          </p:spTgt>
                                        </p:tgtEl>
                                      </p:cBhvr>
                                    </p:animEffect>
                                  </p:childTnLst>
                                </p:cTn>
                              </p:par>
                            </p:childTnLst>
                          </p:cTn>
                        </p:par>
                        <p:par>
                          <p:cTn fill="hold" id="669">
                            <p:stCondLst>
                              <p:cond delay="13000"/>
                            </p:stCondLst>
                            <p:childTnLst>
                              <p:par>
                                <p:cTn fill="hold" id="670" nodeType="afterEffect" presetClass="entr" presetID="22" presetSubtype="8">
                                  <p:stCondLst>
                                    <p:cond delay="0"/>
                                  </p:stCondLst>
                                  <p:childTnLst>
                                    <p:set>
                                      <p:cBhvr>
                                        <p:cTn dur="1" fill="hold" id="671">
                                          <p:stCondLst>
                                            <p:cond delay="0"/>
                                          </p:stCondLst>
                                        </p:cTn>
                                        <p:tgtEl>
                                          <p:spTgt spid="153">
                                            <p:txEl>
                                              <p:pRg end="993" st="931"/>
                                            </p:txEl>
                                          </p:spTgt>
                                        </p:tgtEl>
                                        <p:attrNameLst>
                                          <p:attrName>style.visibility</p:attrName>
                                        </p:attrNameLst>
                                      </p:cBhvr>
                                      <p:to>
                                        <p:strVal val="visible"/>
                                      </p:to>
                                    </p:set>
                                    <p:animEffect filter="wipe(left)" transition="in">
                                      <p:cBhvr additive="repl">
                                        <p:cTn dur="1000" id="672"/>
                                        <p:tgtEl>
                                          <p:spTgt spid="153">
                                            <p:txEl>
                                              <p:pRg end="993" st="931"/>
                                            </p:txEl>
                                          </p:spTgt>
                                        </p:tgtEl>
                                      </p:cBhvr>
                                    </p:animEffect>
                                  </p:childTnLst>
                                </p:cTn>
                              </p:par>
                            </p:childTnLst>
                          </p:cTn>
                        </p:par>
                        <p:par>
                          <p:cTn fill="hold" id="673">
                            <p:stCondLst>
                              <p:cond delay="14000"/>
                            </p:stCondLst>
                            <p:childTnLst>
                              <p:par>
                                <p:cTn fill="hold" id="674" nodeType="afterEffect" presetClass="entr" presetID="22" presetSubtype="8">
                                  <p:stCondLst>
                                    <p:cond delay="0"/>
                                  </p:stCondLst>
                                  <p:childTnLst>
                                    <p:set>
                                      <p:cBhvr>
                                        <p:cTn dur="1" fill="hold" id="675">
                                          <p:stCondLst>
                                            <p:cond delay="0"/>
                                          </p:stCondLst>
                                        </p:cTn>
                                        <p:tgtEl>
                                          <p:spTgt spid="153">
                                            <p:txEl>
                                              <p:pRg end="1063" st="994"/>
                                            </p:txEl>
                                          </p:spTgt>
                                        </p:tgtEl>
                                        <p:attrNameLst>
                                          <p:attrName>style.visibility</p:attrName>
                                        </p:attrNameLst>
                                      </p:cBhvr>
                                      <p:to>
                                        <p:strVal val="visible"/>
                                      </p:to>
                                    </p:set>
                                    <p:animEffect filter="wipe(left)" transition="in">
                                      <p:cBhvr additive="repl">
                                        <p:cTn dur="1000" id="676"/>
                                        <p:tgtEl>
                                          <p:spTgt spid="153">
                                            <p:txEl>
                                              <p:pRg end="1063" st="994"/>
                                            </p:txEl>
                                          </p:spTgt>
                                        </p:tgtEl>
                                      </p:cBhvr>
                                    </p:animEffect>
                                  </p:childTnLst>
                                </p:cTn>
                              </p:par>
                            </p:childTnLst>
                          </p:cTn>
                        </p:par>
                        <p:par>
                          <p:cTn fill="hold" id="677">
                            <p:stCondLst>
                              <p:cond delay="15000"/>
                            </p:stCondLst>
                            <p:childTnLst>
                              <p:par>
                                <p:cTn fill="hold" id="678" nodeType="afterEffect" presetClass="entr" presetID="22" presetSubtype="8">
                                  <p:stCondLst>
                                    <p:cond delay="0"/>
                                  </p:stCondLst>
                                  <p:childTnLst>
                                    <p:set>
                                      <p:cBhvr>
                                        <p:cTn dur="1" fill="hold" id="679">
                                          <p:stCondLst>
                                            <p:cond delay="0"/>
                                          </p:stCondLst>
                                        </p:cTn>
                                        <p:tgtEl>
                                          <p:spTgt spid="153">
                                            <p:txEl>
                                              <p:pRg end="1122" st="1063"/>
                                            </p:txEl>
                                          </p:spTgt>
                                        </p:tgtEl>
                                        <p:attrNameLst>
                                          <p:attrName>style.visibility</p:attrName>
                                        </p:attrNameLst>
                                      </p:cBhvr>
                                      <p:to>
                                        <p:strVal val="visible"/>
                                      </p:to>
                                    </p:set>
                                    <p:animEffect filter="wipe(left)" transition="in">
                                      <p:cBhvr additive="repl">
                                        <p:cTn dur="1000" id="680"/>
                                        <p:tgtEl>
                                          <p:spTgt spid="153">
                                            <p:txEl>
                                              <p:pRg end="1122" st="1063"/>
                                            </p:txEl>
                                          </p:spTgt>
                                        </p:tgtEl>
                                      </p:cBhvr>
                                    </p:animEffect>
                                  </p:childTnLst>
                                </p:cTn>
                              </p:par>
                            </p:childTnLst>
                          </p:cTn>
                        </p:par>
                        <p:par>
                          <p:cTn fill="hold" id="681">
                            <p:stCondLst>
                              <p:cond delay="16000"/>
                            </p:stCondLst>
                            <p:childTnLst>
                              <p:par>
                                <p:cTn fill="hold" id="682" nodeType="afterEffect" presetClass="entr" presetID="22" presetSubtype="8">
                                  <p:stCondLst>
                                    <p:cond delay="0"/>
                                  </p:stCondLst>
                                  <p:childTnLst>
                                    <p:set>
                                      <p:cBhvr>
                                        <p:cTn dur="1" fill="hold" id="683">
                                          <p:stCondLst>
                                            <p:cond delay="0"/>
                                          </p:stCondLst>
                                        </p:cTn>
                                        <p:tgtEl>
                                          <p:spTgt spid="153">
                                            <p:txEl>
                                              <p:pRg end="1210" st="1122"/>
                                            </p:txEl>
                                          </p:spTgt>
                                        </p:tgtEl>
                                        <p:attrNameLst>
                                          <p:attrName>style.visibility</p:attrName>
                                        </p:attrNameLst>
                                      </p:cBhvr>
                                      <p:to>
                                        <p:strVal val="visible"/>
                                      </p:to>
                                    </p:set>
                                    <p:animEffect filter="wipe(left)" transition="in">
                                      <p:cBhvr additive="repl">
                                        <p:cTn dur="1000" id="684"/>
                                        <p:tgtEl>
                                          <p:spTgt spid="153">
                                            <p:txEl>
                                              <p:pRg end="1210" st="1122"/>
                                            </p:txEl>
                                          </p:spTgt>
                                        </p:tgtEl>
                                      </p:cBhvr>
                                    </p:animEffect>
                                  </p:childTnLst>
                                </p:cTn>
                              </p:par>
                            </p:childTnLst>
                          </p:cTn>
                        </p:par>
                        <p:par>
                          <p:cTn fill="hold" id="685">
                            <p:stCondLst>
                              <p:cond delay="17000"/>
                            </p:stCondLst>
                            <p:childTnLst>
                              <p:par>
                                <p:cTn fill="hold" id="686" nodeType="afterEffect" presetClass="entr" presetID="22" presetSubtype="8">
                                  <p:stCondLst>
                                    <p:cond delay="0"/>
                                  </p:stCondLst>
                                  <p:childTnLst>
                                    <p:set>
                                      <p:cBhvr>
                                        <p:cTn dur="1" fill="hold" id="687">
                                          <p:stCondLst>
                                            <p:cond delay="0"/>
                                          </p:stCondLst>
                                        </p:cTn>
                                        <p:tgtEl>
                                          <p:spTgt spid="153">
                                            <p:txEl>
                                              <p:pRg end="1282" st="1210"/>
                                            </p:txEl>
                                          </p:spTgt>
                                        </p:tgtEl>
                                        <p:attrNameLst>
                                          <p:attrName>style.visibility</p:attrName>
                                        </p:attrNameLst>
                                      </p:cBhvr>
                                      <p:to>
                                        <p:strVal val="visible"/>
                                      </p:to>
                                    </p:set>
                                    <p:animEffect filter="wipe(left)" transition="in">
                                      <p:cBhvr additive="repl">
                                        <p:cTn dur="1000" id="688"/>
                                        <p:tgtEl>
                                          <p:spTgt spid="153">
                                            <p:txEl>
                                              <p:pRg end="1282" st="121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4" name="CustomShape 1"/>
          <p:cNvSpPr/>
          <p:nvPr/>
        </p:nvSpPr>
        <p:spPr>
          <a:xfrm>
            <a:off x="720720" y="146160"/>
            <a:ext cx="8488080" cy="429840"/>
          </a:xfrm>
          <a:prstGeom prst="rect">
            <a:avLst/>
          </a:prstGeom>
          <a:noFill/>
          <a:ln>
            <a:noFill/>
          </a:ln>
        </p:spPr>
        <p:txBody>
          <a:bodyPr bIns="45000" lIns="90000" rIns="90000" tIns="45000"/>
          <a:p>
            <a:pPr>
              <a:lnSpc>
                <a:spcPct val="93000"/>
              </a:lnSpc>
            </a:pPr>
            <a:r>
              <a:rPr b="1" lang="fr-FR" sz="2400">
                <a:solidFill>
                  <a:srgbClr val="000000"/>
                </a:solidFill>
                <a:latin typeface="Comic Sans MS"/>
              </a:rPr>
              <a:t>Eugène Claudius-Petit, un maire Urbaniste et Batisseur</a:t>
            </a:r>
            <a:endParaRPr/>
          </a:p>
        </p:txBody>
      </p:sp>
      <p:sp>
        <p:nvSpPr>
          <p:cNvPr id="155" name="CustomShape 2"/>
          <p:cNvSpPr/>
          <p:nvPr/>
        </p:nvSpPr>
        <p:spPr>
          <a:xfrm>
            <a:off x="216000" y="720720"/>
            <a:ext cx="9504000" cy="4677840"/>
          </a:xfrm>
          <a:prstGeom prst="rect">
            <a:avLst/>
          </a:prstGeom>
          <a:noFill/>
          <a:ln>
            <a:noFill/>
          </a:ln>
        </p:spPr>
        <p:txBody>
          <a:bodyPr bIns="45000" lIns="90000" rIns="90000" tIns="45000"/>
          <a:p>
            <a:pPr>
              <a:lnSpc>
                <a:spcPct val="100000"/>
              </a:lnSpc>
            </a:pPr>
            <a:r>
              <a:rPr lang="fr-FR">
                <a:solidFill>
                  <a:srgbClr val="000000"/>
                </a:solidFill>
                <a:latin typeface="Calibri"/>
              </a:rPr>
              <a:t>                  </a:t>
            </a:r>
            <a:r>
              <a:rPr lang="fr-FR">
                <a:solidFill>
                  <a:srgbClr val="000000"/>
                </a:solidFill>
                <a:latin typeface="Comic Sans MS"/>
              </a:rPr>
              <a:t>Eugène  Claudius  Petit  décrivait  ainsi  sa ville  quand  il fut maire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a:t>
            </a:r>
            <a:r>
              <a:rPr i="1" lang="fr-FR">
                <a:solidFill>
                  <a:srgbClr val="000000"/>
                </a:solidFill>
                <a:latin typeface="Comic Sans MS"/>
              </a:rPr>
              <a:t>  Firminy était une ville liée à la mine et à la métallurgie, vouée comme elles à la</a:t>
            </a:r>
            <a:endParaRPr/>
          </a:p>
          <a:p>
            <a:pPr>
              <a:lnSpc>
                <a:spcPct val="100000"/>
              </a:lnSpc>
            </a:pPr>
            <a:r>
              <a:rPr i="1" lang="fr-FR">
                <a:solidFill>
                  <a:srgbClr val="000000"/>
                </a:solidFill>
                <a:latin typeface="Comic Sans MS"/>
              </a:rPr>
              <a:t>disparition par l'épuisement, une ville vivant comme une bourgade, effilochant sa trame </a:t>
            </a:r>
            <a:endParaRPr/>
          </a:p>
          <a:p>
            <a:pPr>
              <a:lnSpc>
                <a:spcPct val="100000"/>
              </a:lnSpc>
            </a:pPr>
            <a:r>
              <a:rPr i="1" lang="fr-FR">
                <a:solidFill>
                  <a:srgbClr val="000000"/>
                </a:solidFill>
                <a:latin typeface="Comic Sans MS"/>
              </a:rPr>
              <a:t>usée, ville atteinte jusque dans sa démographie …. »</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r>
              <a:rPr i="1" lang="fr-FR">
                <a:solidFill>
                  <a:srgbClr val="000000"/>
                </a:solidFill>
                <a:latin typeface="Comic Sans MS"/>
              </a:rPr>
              <a:t>   </a:t>
            </a:r>
            <a:r>
              <a:rPr i="1" lang="fr-FR">
                <a:solidFill>
                  <a:srgbClr val="000000"/>
                </a:solidFill>
                <a:latin typeface="Comic Sans MS"/>
              </a:rPr>
              <a:t>«  les équipements publics étaient à la mesure de sa décadence : peu d'écoles, deux </a:t>
            </a:r>
            <a:endParaRPr/>
          </a:p>
          <a:p>
            <a:pPr>
              <a:lnSpc>
                <a:spcPct val="100000"/>
              </a:lnSpc>
            </a:pPr>
            <a:r>
              <a:rPr i="1" lang="fr-FR">
                <a:solidFill>
                  <a:srgbClr val="000000"/>
                </a:solidFill>
                <a:latin typeface="Comic Sans MS"/>
              </a:rPr>
              <a:t>pauvres collèges, pas de clinique d'accouchement, un vieil hôpital, un hospice délabré, </a:t>
            </a:r>
            <a:endParaRPr/>
          </a:p>
          <a:p>
            <a:pPr>
              <a:lnSpc>
                <a:spcPct val="100000"/>
              </a:lnSpc>
            </a:pPr>
            <a:r>
              <a:rPr i="1" lang="fr-FR">
                <a:solidFill>
                  <a:srgbClr val="000000"/>
                </a:solidFill>
                <a:latin typeface="Comic Sans MS"/>
              </a:rPr>
              <a:t>de  l'eau non épurée, des habitations insalubres  et  dépourvues du confort minimum ».</a:t>
            </a:r>
            <a:r>
              <a:rPr lang="fr-FR">
                <a:solidFill>
                  <a:srgbClr val="000000"/>
                </a:solidFill>
                <a:latin typeface="Comic Sans MS"/>
              </a:rPr>
              <a:t>     </a:t>
            </a:r>
            <a:endParaRPr/>
          </a:p>
        </p:txBody>
      </p:sp>
      <p:pic>
        <p:nvPicPr>
          <p:cNvPr descr="" id="156" name="Image 4"/>
          <p:cNvPicPr/>
          <p:nvPr/>
        </p:nvPicPr>
        <p:blipFill>
          <a:blip r:embed="rId1"/>
          <a:stretch>
            <a:fillRect/>
          </a:stretch>
        </p:blipFill>
        <p:spPr>
          <a:xfrm>
            <a:off x="1080000" y="2123640"/>
            <a:ext cx="7992360" cy="4409640"/>
          </a:xfrm>
          <a:prstGeom prst="rect">
            <a:avLst/>
          </a:prstGeom>
          <a:ln>
            <a:noFill/>
          </a:ln>
        </p:spPr>
      </p:pic>
    </p:spTree>
  </p:cSld>
  <p:transition spd="slow">
    <p:pull dir="u"/>
  </p:transition>
  <p:timing>
    <p:tnLst>
      <p:par>
        <p:cTn dur="indefinite" id="689" nodeType="tmRoot" restart="never">
          <p:childTnLst>
            <p:seq>
              <p:cTn dur="indefinite" id="690" nodeType="mainSeq">
                <p:childTnLst>
                  <p:par>
                    <p:cTn fill="hold" id="691">
                      <p:stCondLst>
                        <p:cond delay="indefinite"/>
                      </p:stCondLst>
                      <p:childTnLst>
                        <p:par>
                          <p:cTn fill="hold" id="692">
                            <p:stCondLst>
                              <p:cond delay="0"/>
                            </p:stCondLst>
                            <p:childTnLst>
                              <p:par>
                                <p:cTn fill="hold" id="693" nodeType="clickEffect" presetClass="entr" presetID="22" presetSubtype="8">
                                  <p:stCondLst>
                                    <p:cond delay="0"/>
                                  </p:stCondLst>
                                  <p:childTnLst>
                                    <p:set>
                                      <p:cBhvr>
                                        <p:cTn dur="1" fill="hold" id="694">
                                          <p:stCondLst>
                                            <p:cond delay="0"/>
                                          </p:stCondLst>
                                        </p:cTn>
                                        <p:tgtEl>
                                          <p:spTgt spid="154">
                                            <p:txEl>
                                              <p:pRg end="55" st="0"/>
                                            </p:txEl>
                                          </p:spTgt>
                                        </p:tgtEl>
                                        <p:attrNameLst>
                                          <p:attrName>style.visibility</p:attrName>
                                        </p:attrNameLst>
                                      </p:cBhvr>
                                      <p:to>
                                        <p:strVal val="visible"/>
                                      </p:to>
                                    </p:set>
                                    <p:animEffect filter="wipe(left)" transition="in">
                                      <p:cBhvr additive="repl">
                                        <p:cTn dur="3000" id="695"/>
                                        <p:tgtEl>
                                          <p:spTgt spid="154">
                                            <p:txEl>
                                              <p:pRg end="55" st="0"/>
                                            </p:txEl>
                                          </p:spTgt>
                                        </p:tgtEl>
                                      </p:cBhvr>
                                    </p:animEffect>
                                  </p:childTnLst>
                                </p:cTn>
                              </p:par>
                            </p:childTnLst>
                          </p:cTn>
                        </p:par>
                        <p:par>
                          <p:cTn fill="hold" id="696">
                            <p:stCondLst>
                              <p:cond delay="3000"/>
                            </p:stCondLst>
                            <p:childTnLst>
                              <p:par>
                                <p:cTn fill="hold" id="697" nodeType="afterEffect" presetClass="entr" presetID="22" presetSubtype="8">
                                  <p:stCondLst>
                                    <p:cond delay="0"/>
                                  </p:stCondLst>
                                  <p:childTnLst>
                                    <p:set>
                                      <p:cBhvr>
                                        <p:cTn dur="1" fill="hold" id="698">
                                          <p:stCondLst>
                                            <p:cond delay="0"/>
                                          </p:stCondLst>
                                        </p:cTn>
                                        <p:tgtEl>
                                          <p:spTgt spid="155">
                                            <p:txEl>
                                              <p:pRg end="93" st="0"/>
                                            </p:txEl>
                                          </p:spTgt>
                                        </p:tgtEl>
                                        <p:attrNameLst>
                                          <p:attrName>style.visibility</p:attrName>
                                        </p:attrNameLst>
                                      </p:cBhvr>
                                      <p:to>
                                        <p:strVal val="visible"/>
                                      </p:to>
                                    </p:set>
                                    <p:animEffect filter="wipe(left)" transition="in">
                                      <p:cBhvr additive="repl">
                                        <p:cTn dur="3000" id="699"/>
                                        <p:tgtEl>
                                          <p:spTgt spid="155">
                                            <p:txEl>
                                              <p:pRg end="93" st="0"/>
                                            </p:txEl>
                                          </p:spTgt>
                                        </p:tgtEl>
                                      </p:cBhvr>
                                    </p:animEffect>
                                  </p:childTnLst>
                                </p:cTn>
                              </p:par>
                            </p:childTnLst>
                          </p:cTn>
                        </p:par>
                        <p:par>
                          <p:cTn fill="hold" id="700">
                            <p:stCondLst>
                              <p:cond delay="6000"/>
                            </p:stCondLst>
                            <p:childTnLst>
                              <p:par>
                                <p:cTn fill="hold" id="701" nodeType="afterEffect" presetClass="entr" presetID="22" presetSubtype="8">
                                  <p:stCondLst>
                                    <p:cond delay="0"/>
                                  </p:stCondLst>
                                  <p:childTnLst>
                                    <p:set>
                                      <p:cBhvr>
                                        <p:cTn dur="1" fill="hold" id="702">
                                          <p:stCondLst>
                                            <p:cond delay="0"/>
                                          </p:stCondLst>
                                        </p:cTn>
                                        <p:tgtEl>
                                          <p:spTgt spid="155">
                                            <p:txEl>
                                              <p:pRg end="185" st="94"/>
                                            </p:txEl>
                                          </p:spTgt>
                                        </p:tgtEl>
                                        <p:attrNameLst>
                                          <p:attrName>style.visibility</p:attrName>
                                        </p:attrNameLst>
                                      </p:cBhvr>
                                      <p:to>
                                        <p:strVal val="visible"/>
                                      </p:to>
                                    </p:set>
                                    <p:animEffect filter="wipe(left)" transition="in">
                                      <p:cBhvr additive="repl">
                                        <p:cTn dur="5000" id="703"/>
                                        <p:tgtEl>
                                          <p:spTgt spid="155">
                                            <p:txEl>
                                              <p:pRg end="185" st="94"/>
                                            </p:txEl>
                                          </p:spTgt>
                                        </p:tgtEl>
                                      </p:cBhvr>
                                    </p:animEffect>
                                  </p:childTnLst>
                                </p:cTn>
                              </p:par>
                            </p:childTnLst>
                          </p:cTn>
                        </p:par>
                        <p:par>
                          <p:cTn fill="hold" id="704">
                            <p:stCondLst>
                              <p:cond delay="11000"/>
                            </p:stCondLst>
                            <p:childTnLst>
                              <p:par>
                                <p:cTn fill="hold" id="705" nodeType="afterEffect" presetClass="entr" presetID="22" presetSubtype="8">
                                  <p:stCondLst>
                                    <p:cond delay="0"/>
                                  </p:stCondLst>
                                  <p:childTnLst>
                                    <p:set>
                                      <p:cBhvr>
                                        <p:cTn dur="1" fill="hold" id="706">
                                          <p:stCondLst>
                                            <p:cond delay="0"/>
                                          </p:stCondLst>
                                        </p:cTn>
                                        <p:tgtEl>
                                          <p:spTgt spid="155">
                                            <p:txEl>
                                              <p:pRg end="274" st="185"/>
                                            </p:txEl>
                                          </p:spTgt>
                                        </p:tgtEl>
                                        <p:attrNameLst>
                                          <p:attrName>style.visibility</p:attrName>
                                        </p:attrNameLst>
                                      </p:cBhvr>
                                      <p:to>
                                        <p:strVal val="visible"/>
                                      </p:to>
                                    </p:set>
                                    <p:animEffect filter="wipe(left)" transition="in">
                                      <p:cBhvr additive="repl">
                                        <p:cTn dur="5000" id="707"/>
                                        <p:tgtEl>
                                          <p:spTgt spid="155">
                                            <p:txEl>
                                              <p:pRg end="274" st="185"/>
                                            </p:txEl>
                                          </p:spTgt>
                                        </p:tgtEl>
                                      </p:cBhvr>
                                    </p:animEffect>
                                  </p:childTnLst>
                                </p:cTn>
                              </p:par>
                            </p:childTnLst>
                          </p:cTn>
                        </p:par>
                        <p:par>
                          <p:cTn fill="hold" id="708">
                            <p:stCondLst>
                              <p:cond delay="16000"/>
                            </p:stCondLst>
                            <p:childTnLst>
                              <p:par>
                                <p:cTn fill="hold" id="709" nodeType="afterEffect" presetClass="entr" presetID="22" presetSubtype="8">
                                  <p:stCondLst>
                                    <p:cond delay="0"/>
                                  </p:stCondLst>
                                  <p:childTnLst>
                                    <p:set>
                                      <p:cBhvr>
                                        <p:cTn dur="1" fill="hold" id="710">
                                          <p:stCondLst>
                                            <p:cond delay="0"/>
                                          </p:stCondLst>
                                        </p:cTn>
                                        <p:tgtEl>
                                          <p:spTgt spid="155">
                                            <p:txEl>
                                              <p:pRg end="327" st="274"/>
                                            </p:txEl>
                                          </p:spTgt>
                                        </p:tgtEl>
                                        <p:attrNameLst>
                                          <p:attrName>style.visibility</p:attrName>
                                        </p:attrNameLst>
                                      </p:cBhvr>
                                      <p:to>
                                        <p:strVal val="visible"/>
                                      </p:to>
                                    </p:set>
                                    <p:animEffect filter="wipe(left)" transition="in">
                                      <p:cBhvr additive="repl">
                                        <p:cTn dur="5000" id="711"/>
                                        <p:tgtEl>
                                          <p:spTgt spid="155">
                                            <p:txEl>
                                              <p:pRg end="327" st="274"/>
                                            </p:txEl>
                                          </p:spTgt>
                                        </p:tgtEl>
                                      </p:cBhvr>
                                    </p:animEffect>
                                  </p:childTnLst>
                                </p:cTn>
                              </p:par>
                            </p:childTnLst>
                          </p:cTn>
                        </p:par>
                        <p:par>
                          <p:cTn fill="hold" id="712">
                            <p:stCondLst>
                              <p:cond delay="21000"/>
                            </p:stCondLst>
                            <p:childTnLst>
                              <p:par>
                                <p:cTn fill="hold" id="713" nodeType="afterEffect" presetClass="entr" presetID="8" presetSubtype="16">
                                  <p:stCondLst>
                                    <p:cond delay="0"/>
                                  </p:stCondLst>
                                  <p:childTnLst>
                                    <p:set>
                                      <p:cBhvr>
                                        <p:cTn dur="1" fill="hold" id="714">
                                          <p:stCondLst>
                                            <p:cond delay="0"/>
                                          </p:stCondLst>
                                        </p:cTn>
                                        <p:tgtEl>
                                          <p:spTgt spid="156"/>
                                        </p:tgtEl>
                                        <p:attrNameLst>
                                          <p:attrName>style.visibility</p:attrName>
                                        </p:attrNameLst>
                                      </p:cBhvr>
                                      <p:to>
                                        <p:strVal val="visible"/>
                                      </p:to>
                                    </p:set>
                                    <p:animEffect filter="diamond(in)" transition="out">
                                      <p:cBhvr additive="repl">
                                        <p:cTn dur="1000" id="715"/>
                                        <p:tgtEl>
                                          <p:spTgt spid="156"/>
                                        </p:tgtEl>
                                      </p:cBhvr>
                                    </p:animEffect>
                                  </p:childTnLst>
                                </p:cTn>
                              </p:par>
                            </p:childTnLst>
                          </p:cTn>
                        </p:par>
                        <p:par>
                          <p:cTn fill="hold" id="716">
                            <p:stCondLst>
                              <p:cond delay="22000"/>
                            </p:stCondLst>
                            <p:childTnLst>
                              <p:par>
                                <p:cTn fill="hold" id="717" nodeType="afterEffect" presetClass="entr" presetID="22" presetSubtype="8">
                                  <p:stCondLst>
                                    <p:cond delay="0"/>
                                  </p:stCondLst>
                                  <p:childTnLst>
                                    <p:set>
                                      <p:cBhvr>
                                        <p:cTn dur="1" fill="hold" id="718">
                                          <p:stCondLst>
                                            <p:cond delay="0"/>
                                          </p:stCondLst>
                                        </p:cTn>
                                        <p:tgtEl>
                                          <p:spTgt spid="155">
                                            <p:txEl>
                                              <p:pRg end="431" st="343"/>
                                            </p:txEl>
                                          </p:spTgt>
                                        </p:tgtEl>
                                        <p:attrNameLst>
                                          <p:attrName>style.visibility</p:attrName>
                                        </p:attrNameLst>
                                      </p:cBhvr>
                                      <p:to>
                                        <p:strVal val="visible"/>
                                      </p:to>
                                    </p:set>
                                    <p:animEffect filter="wipe(left)" transition="in">
                                      <p:cBhvr additive="repl">
                                        <p:cTn dur="5000" id="719"/>
                                        <p:tgtEl>
                                          <p:spTgt spid="155">
                                            <p:txEl>
                                              <p:pRg end="431" st="343"/>
                                            </p:txEl>
                                          </p:spTgt>
                                        </p:tgtEl>
                                      </p:cBhvr>
                                    </p:animEffect>
                                  </p:childTnLst>
                                </p:cTn>
                              </p:par>
                            </p:childTnLst>
                          </p:cTn>
                        </p:par>
                        <p:par>
                          <p:cTn fill="hold" id="720">
                            <p:stCondLst>
                              <p:cond delay="27000"/>
                            </p:stCondLst>
                            <p:childTnLst>
                              <p:par>
                                <p:cTn fill="hold" id="721" nodeType="afterEffect" presetClass="entr" presetID="22" presetSubtype="8">
                                  <p:stCondLst>
                                    <p:cond delay="0"/>
                                  </p:stCondLst>
                                  <p:childTnLst>
                                    <p:set>
                                      <p:cBhvr>
                                        <p:cTn dur="1" fill="hold" id="722">
                                          <p:stCondLst>
                                            <p:cond delay="0"/>
                                          </p:stCondLst>
                                        </p:cTn>
                                        <p:tgtEl>
                                          <p:spTgt spid="155">
                                            <p:txEl>
                                              <p:pRg end="520" st="431"/>
                                            </p:txEl>
                                          </p:spTgt>
                                        </p:tgtEl>
                                        <p:attrNameLst>
                                          <p:attrName>style.visibility</p:attrName>
                                        </p:attrNameLst>
                                      </p:cBhvr>
                                      <p:to>
                                        <p:strVal val="visible"/>
                                      </p:to>
                                    </p:set>
                                    <p:animEffect filter="wipe(left)" transition="in">
                                      <p:cBhvr additive="repl">
                                        <p:cTn dur="5000" id="723"/>
                                        <p:tgtEl>
                                          <p:spTgt spid="155">
                                            <p:txEl>
                                              <p:pRg end="520" st="431"/>
                                            </p:txEl>
                                          </p:spTgt>
                                        </p:tgtEl>
                                      </p:cBhvr>
                                    </p:animEffect>
                                  </p:childTnLst>
                                </p:cTn>
                              </p:par>
                            </p:childTnLst>
                          </p:cTn>
                        </p:par>
                        <p:par>
                          <p:cTn fill="hold" id="724">
                            <p:stCondLst>
                              <p:cond delay="32000"/>
                            </p:stCondLst>
                            <p:childTnLst>
                              <p:par>
                                <p:cTn fill="hold" id="725" nodeType="afterEffect" presetClass="entr" presetID="22" presetSubtype="8">
                                  <p:stCondLst>
                                    <p:cond delay="0"/>
                                  </p:stCondLst>
                                  <p:childTnLst>
                                    <p:set>
                                      <p:cBhvr>
                                        <p:cTn dur="1" fill="hold" id="726">
                                          <p:stCondLst>
                                            <p:cond delay="0"/>
                                          </p:stCondLst>
                                        </p:cTn>
                                        <p:tgtEl>
                                          <p:spTgt spid="155">
                                            <p:txEl>
                                              <p:pRg end="612" st="520"/>
                                            </p:txEl>
                                          </p:spTgt>
                                        </p:tgtEl>
                                        <p:attrNameLst>
                                          <p:attrName>style.visibility</p:attrName>
                                        </p:attrNameLst>
                                      </p:cBhvr>
                                      <p:to>
                                        <p:strVal val="visible"/>
                                      </p:to>
                                    </p:set>
                                    <p:animEffect filter="wipe(left)" transition="in">
                                      <p:cBhvr additive="repl">
                                        <p:cTn dur="5000" id="727"/>
                                        <p:tgtEl>
                                          <p:spTgt spid="155">
                                            <p:txEl>
                                              <p:pRg end="612" st="52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7" name="Image 125"/>
          <p:cNvPicPr/>
          <p:nvPr/>
        </p:nvPicPr>
        <p:blipFill>
          <a:blip r:embed="rId1"/>
          <a:stretch>
            <a:fillRect/>
          </a:stretch>
        </p:blipFill>
        <p:spPr>
          <a:xfrm>
            <a:off x="0" y="466560"/>
            <a:ext cx="10007280" cy="7000560"/>
          </a:xfrm>
          <a:prstGeom prst="rect">
            <a:avLst/>
          </a:prstGeom>
          <a:ln>
            <a:noFill/>
          </a:ln>
        </p:spPr>
      </p:pic>
      <p:sp>
        <p:nvSpPr>
          <p:cNvPr id="158" name="CustomShape 1"/>
          <p:cNvSpPr/>
          <p:nvPr/>
        </p:nvSpPr>
        <p:spPr>
          <a:xfrm>
            <a:off x="2749680" y="42840"/>
            <a:ext cx="5446080" cy="344160"/>
          </a:xfrm>
          <a:prstGeom prst="rect">
            <a:avLst/>
          </a:prstGeom>
          <a:noFill/>
          <a:ln>
            <a:noFill/>
          </a:ln>
        </p:spPr>
        <p:txBody>
          <a:bodyPr bIns="45000" lIns="90000" rIns="90000" tIns="45000"/>
          <a:p>
            <a:pPr>
              <a:lnSpc>
                <a:spcPct val="100000"/>
              </a:lnSpc>
            </a:pPr>
            <a:r>
              <a:rPr lang="fr-FR">
                <a:solidFill>
                  <a:srgbClr val="000000"/>
                </a:solidFill>
                <a:latin typeface="Comic Sans MS"/>
              </a:rPr>
              <a:t>Vue  aérienne  de Firminy en 1953</a:t>
            </a:r>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9" name="Image 127"/>
          <p:cNvPicPr/>
          <p:nvPr/>
        </p:nvPicPr>
        <p:blipFill>
          <a:blip r:embed="rId1"/>
          <a:stretch>
            <a:fillRect/>
          </a:stretch>
        </p:blipFill>
        <p:spPr>
          <a:xfrm>
            <a:off x="6480" y="154080"/>
            <a:ext cx="4889160" cy="3445920"/>
          </a:xfrm>
          <a:prstGeom prst="rect">
            <a:avLst/>
          </a:prstGeom>
          <a:ln>
            <a:noFill/>
          </a:ln>
        </p:spPr>
      </p:pic>
      <p:pic>
        <p:nvPicPr>
          <p:cNvPr descr="" id="160" name="Image 128"/>
          <p:cNvPicPr/>
          <p:nvPr/>
        </p:nvPicPr>
        <p:blipFill>
          <a:blip r:embed="rId2"/>
          <a:stretch>
            <a:fillRect/>
          </a:stretch>
        </p:blipFill>
        <p:spPr>
          <a:xfrm>
            <a:off x="4535640" y="3744000"/>
            <a:ext cx="4824000" cy="3671640"/>
          </a:xfrm>
          <a:prstGeom prst="rect">
            <a:avLst/>
          </a:prstGeom>
          <a:ln>
            <a:noFill/>
          </a:ln>
        </p:spPr>
      </p:pic>
      <p:sp>
        <p:nvSpPr>
          <p:cNvPr id="161" name="CustomShape 1"/>
          <p:cNvSpPr/>
          <p:nvPr/>
        </p:nvSpPr>
        <p:spPr>
          <a:xfrm>
            <a:off x="5112360" y="827640"/>
            <a:ext cx="4032000" cy="1281240"/>
          </a:xfrm>
          <a:prstGeom prst="rect">
            <a:avLst/>
          </a:prstGeom>
          <a:noFill/>
          <a:ln>
            <a:noFill/>
          </a:ln>
        </p:spPr>
        <p:txBody>
          <a:bodyPr bIns="45000" lIns="90000" rIns="90000" tIns="45000" wrap="none"/>
          <a:p>
            <a:pPr>
              <a:lnSpc>
                <a:spcPct val="100000"/>
              </a:lnSpc>
            </a:pPr>
            <a:r>
              <a:rPr lang="fr-FR">
                <a:solidFill>
                  <a:srgbClr val="000000"/>
                </a:solidFill>
                <a:latin typeface="Calibri"/>
              </a:rPr>
              <a:t>             </a:t>
            </a:r>
            <a:r>
              <a:rPr lang="fr-FR">
                <a:solidFill>
                  <a:srgbClr val="000000"/>
                </a:solidFill>
                <a:latin typeface="Calibri"/>
              </a:rPr>
              <a:t>Carrefour  </a:t>
            </a:r>
            <a:r>
              <a:rPr lang="fr-FR">
                <a:solidFill>
                  <a:srgbClr val="000000"/>
                </a:solidFill>
                <a:latin typeface="Comic Sans MS"/>
              </a:rPr>
              <a:t>avenue de la Gare et</a:t>
            </a:r>
            <a:endParaRPr/>
          </a:p>
          <a:p>
            <a:pPr>
              <a:lnSpc>
                <a:spcPct val="100000"/>
              </a:lnSpc>
            </a:pPr>
            <a:r>
              <a:rPr lang="fr-FR">
                <a:solidFill>
                  <a:srgbClr val="000000"/>
                </a:solidFill>
                <a:latin typeface="Comic Sans MS"/>
              </a:rPr>
              <a:t>             </a:t>
            </a:r>
            <a:r>
              <a:rPr lang="fr-FR">
                <a:solidFill>
                  <a:srgbClr val="000000"/>
                </a:solidFill>
                <a:latin typeface="Comic Sans MS"/>
              </a:rPr>
              <a:t>Rue du Champs de Mars.</a:t>
            </a:r>
            <a:endParaRPr/>
          </a:p>
          <a:p>
            <a:pPr>
              <a:lnSpc>
                <a:spcPct val="100000"/>
              </a:lnSpc>
            </a:pPr>
            <a:r>
              <a:rPr lang="fr-FR">
                <a:solidFill>
                  <a:srgbClr val="000000"/>
                </a:solidFill>
                <a:latin typeface="Comic Sans MS"/>
              </a:rPr>
              <a:t>Le quartier est animé : Cafés et restaurants</a:t>
            </a:r>
            <a:endParaRPr/>
          </a:p>
          <a:p>
            <a:pPr>
              <a:lnSpc>
                <a:spcPct val="100000"/>
              </a:lnSpc>
            </a:pPr>
            <a:r>
              <a:rPr lang="fr-FR">
                <a:solidFill>
                  <a:srgbClr val="000000"/>
                </a:solidFill>
                <a:latin typeface="Comic Sans MS"/>
              </a:rPr>
              <a:t> </a:t>
            </a:r>
            <a:r>
              <a:rPr lang="fr-FR">
                <a:solidFill>
                  <a:srgbClr val="000000"/>
                </a:solidFill>
                <a:latin typeface="Comic Sans MS"/>
              </a:rPr>
              <a:t>accueillent les ouvriers des usines Verdié</a:t>
            </a:r>
            <a:endParaRPr/>
          </a:p>
        </p:txBody>
      </p:sp>
      <p:sp>
        <p:nvSpPr>
          <p:cNvPr id="162" name="CustomShape 2"/>
          <p:cNvSpPr/>
          <p:nvPr/>
        </p:nvSpPr>
        <p:spPr>
          <a:xfrm>
            <a:off x="431640" y="5004000"/>
            <a:ext cx="3023640" cy="345240"/>
          </a:xfrm>
          <a:prstGeom prst="rect">
            <a:avLst/>
          </a:prstGeom>
          <a:noFill/>
          <a:ln>
            <a:noFill/>
          </a:ln>
        </p:spPr>
        <p:txBody>
          <a:bodyPr bIns="45000" lIns="90000" rIns="90000" tIns="45000" wrap="none"/>
          <a:p>
            <a:pPr>
              <a:lnSpc>
                <a:spcPct val="100000"/>
              </a:lnSpc>
            </a:pPr>
            <a:r>
              <a:rPr lang="fr-FR">
                <a:solidFill>
                  <a:srgbClr val="000000"/>
                </a:solidFill>
                <a:latin typeface="Comic Sans MS"/>
              </a:rPr>
              <a:t>Rue Victor  Hugo en prolongement</a:t>
            </a:r>
            <a:endParaRPr/>
          </a:p>
          <a:p>
            <a:pPr>
              <a:lnSpc>
                <a:spcPct val="100000"/>
              </a:lnSpc>
            </a:pPr>
            <a:r>
              <a:rPr lang="fr-FR">
                <a:solidFill>
                  <a:srgbClr val="000000"/>
                </a:solidFill>
                <a:latin typeface="Comic Sans MS"/>
              </a:rPr>
              <a:t>       </a:t>
            </a:r>
            <a:r>
              <a:rPr lang="fr-FR">
                <a:solidFill>
                  <a:srgbClr val="000000"/>
                </a:solidFill>
                <a:latin typeface="Comic Sans MS"/>
              </a:rPr>
              <a:t>de la route Nationale</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En direction du Puy en Velay </a:t>
            </a:r>
            <a:endParaRPr/>
          </a:p>
        </p:txBody>
      </p:sp>
    </p:spTree>
  </p:cSld>
  <p:transition spd="slow">
    <p:wheel spokes="2"/>
  </p:transition>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63" name="Image 131"/>
          <p:cNvPicPr/>
          <p:nvPr/>
        </p:nvPicPr>
        <p:blipFill>
          <a:blip r:embed="rId1"/>
          <a:stretch>
            <a:fillRect/>
          </a:stretch>
        </p:blipFill>
        <p:spPr>
          <a:xfrm>
            <a:off x="143640" y="575640"/>
            <a:ext cx="4679640" cy="6983640"/>
          </a:xfrm>
          <a:prstGeom prst="rect">
            <a:avLst/>
          </a:prstGeom>
          <a:ln>
            <a:noFill/>
          </a:ln>
        </p:spPr>
      </p:pic>
      <p:pic>
        <p:nvPicPr>
          <p:cNvPr descr="" id="164" name="Image 132"/>
          <p:cNvPicPr/>
          <p:nvPr/>
        </p:nvPicPr>
        <p:blipFill>
          <a:blip r:embed="rId2"/>
          <a:stretch>
            <a:fillRect/>
          </a:stretch>
        </p:blipFill>
        <p:spPr>
          <a:xfrm>
            <a:off x="4968360" y="611640"/>
            <a:ext cx="4752000" cy="3312000"/>
          </a:xfrm>
          <a:prstGeom prst="rect">
            <a:avLst/>
          </a:prstGeom>
          <a:ln>
            <a:noFill/>
          </a:ln>
        </p:spPr>
      </p:pic>
      <p:sp>
        <p:nvSpPr>
          <p:cNvPr id="165" name="CustomShape 1"/>
          <p:cNvSpPr/>
          <p:nvPr/>
        </p:nvSpPr>
        <p:spPr>
          <a:xfrm>
            <a:off x="5616360" y="251280"/>
            <a:ext cx="3696840" cy="287640"/>
          </a:xfrm>
          <a:prstGeom prst="rect">
            <a:avLst/>
          </a:prstGeom>
          <a:noFill/>
          <a:ln>
            <a:noFill/>
          </a:ln>
        </p:spPr>
        <p:txBody>
          <a:bodyPr bIns="45000" lIns="90000" rIns="90000" tIns="45000" wrap="none"/>
          <a:p>
            <a:pPr>
              <a:lnSpc>
                <a:spcPct val="100000"/>
              </a:lnSpc>
            </a:pPr>
            <a:r>
              <a:rPr lang="fr-FR">
                <a:solidFill>
                  <a:srgbClr val="000000"/>
                </a:solidFill>
                <a:latin typeface="Comic Sans MS"/>
              </a:rPr>
              <a:t>        </a:t>
            </a:r>
            <a:r>
              <a:rPr lang="fr-FR">
                <a:solidFill>
                  <a:srgbClr val="000000"/>
                </a:solidFill>
                <a:latin typeface="Comic Sans MS"/>
              </a:rPr>
              <a:t>Rue des Abattoirs</a:t>
            </a:r>
            <a:endParaRPr/>
          </a:p>
          <a:p>
            <a:pPr>
              <a:lnSpc>
                <a:spcPct val="100000"/>
              </a:lnSpc>
            </a:pPr>
            <a:endParaRPr/>
          </a:p>
        </p:txBody>
      </p:sp>
      <p:pic>
        <p:nvPicPr>
          <p:cNvPr descr="" id="166" name="Image 5"/>
          <p:cNvPicPr/>
          <p:nvPr/>
        </p:nvPicPr>
        <p:blipFill>
          <a:blip r:embed="rId3"/>
          <a:stretch>
            <a:fillRect/>
          </a:stretch>
        </p:blipFill>
        <p:spPr>
          <a:xfrm>
            <a:off x="4968360" y="4284000"/>
            <a:ext cx="4833000" cy="3096000"/>
          </a:xfrm>
          <a:prstGeom prst="rect">
            <a:avLst/>
          </a:prstGeom>
          <a:ln>
            <a:noFill/>
          </a:ln>
        </p:spPr>
      </p:pic>
      <p:sp>
        <p:nvSpPr>
          <p:cNvPr id="167" name="CustomShape 2"/>
          <p:cNvSpPr/>
          <p:nvPr/>
        </p:nvSpPr>
        <p:spPr>
          <a:xfrm>
            <a:off x="6275160" y="3924000"/>
            <a:ext cx="2271960" cy="364680"/>
          </a:xfrm>
          <a:prstGeom prst="rect">
            <a:avLst/>
          </a:prstGeom>
          <a:noFill/>
          <a:ln>
            <a:noFill/>
          </a:ln>
        </p:spPr>
        <p:txBody>
          <a:bodyPr bIns="45000" lIns="90000" rIns="90000" tIns="45000" wrap="none"/>
          <a:p>
            <a:pPr>
              <a:lnSpc>
                <a:spcPct val="100000"/>
              </a:lnSpc>
            </a:pPr>
            <a:r>
              <a:rPr lang="fr-FR">
                <a:solidFill>
                  <a:srgbClr val="000000"/>
                </a:solidFill>
                <a:latin typeface="Comic Sans MS"/>
              </a:rPr>
              <a:t>Place des Abattoirs</a:t>
            </a:r>
            <a:endParaRPr/>
          </a:p>
        </p:txBody>
      </p:sp>
    </p:spTree>
  </p:cSld>
  <p:transition spd="slow">
    <p:wipe dir="r"/>
  </p:transition>
  <p:timing>
    <p:tnLst>
      <p:par>
        <p:cTn dur="indefinite" id="728" nodeType="tmRoot" restart="never">
          <p:childTnLst>
            <p:seq>
              <p:cTn dur="indefinite" id="729" nodeType="mainSeq">
                <p:childTnLst>
                  <p:par>
                    <p:cTn fill="hold" id="730">
                      <p:stCondLst>
                        <p:cond delay="indefinite"/>
                      </p:stCondLst>
                      <p:childTnLst>
                        <p:par>
                          <p:cTn fill="hold" id="731">
                            <p:stCondLst>
                              <p:cond delay="0"/>
                            </p:stCondLst>
                            <p:childTnLst>
                              <p:par>
                                <p:cTn fill="hold" id="732" nodeType="afterEffect" presetClass="entr" presetID="10">
                                  <p:stCondLst>
                                    <p:cond delay="0"/>
                                  </p:stCondLst>
                                  <p:childTnLst>
                                    <p:set>
                                      <p:cBhvr>
                                        <p:cTn dur="1" fill="hold" id="733">
                                          <p:stCondLst>
                                            <p:cond delay="0"/>
                                          </p:stCondLst>
                                        </p:cTn>
                                        <p:tgtEl>
                                          <p:spTgt spid="165">
                                            <p:txEl>
                                              <p:pRg end="26" st="0"/>
                                            </p:txEl>
                                          </p:spTgt>
                                        </p:tgtEl>
                                        <p:attrNameLst>
                                          <p:attrName>style.visibility</p:attrName>
                                        </p:attrNameLst>
                                      </p:cBhvr>
                                      <p:to>
                                        <p:strVal val="visible"/>
                                      </p:to>
                                    </p:set>
                                    <p:animEffect filter="fade" transition="in">
                                      <p:cBhvr additive="repl">
                                        <p:cTn dur="1000" id="734"/>
                                        <p:tgtEl>
                                          <p:spTgt spid="165">
                                            <p:txEl>
                                              <p:pRg end="26" st="0"/>
                                            </p:txEl>
                                          </p:spTgt>
                                        </p:tgtEl>
                                      </p:cBhvr>
                                    </p:animEffect>
                                  </p:childTnLst>
                                </p:cTn>
                              </p:par>
                            </p:childTnLst>
                          </p:cTn>
                        </p:par>
                        <p:par>
                          <p:cTn fill="hold" id="735">
                            <p:stCondLst>
                              <p:cond delay="1000"/>
                            </p:stCondLst>
                            <p:childTnLst>
                              <p:par>
                                <p:cTn fill="hold" id="736" nodeType="afterEffect" presetClass="entr" presetID="22" presetSubtype="2">
                                  <p:stCondLst>
                                    <p:cond delay="0"/>
                                  </p:stCondLst>
                                  <p:childTnLst>
                                    <p:set>
                                      <p:cBhvr>
                                        <p:cTn dur="1" fill="hold" id="737">
                                          <p:stCondLst>
                                            <p:cond delay="0"/>
                                          </p:stCondLst>
                                        </p:cTn>
                                        <p:tgtEl>
                                          <p:spTgt spid="164"/>
                                        </p:tgtEl>
                                        <p:attrNameLst>
                                          <p:attrName>style.visibility</p:attrName>
                                        </p:attrNameLst>
                                      </p:cBhvr>
                                      <p:to>
                                        <p:strVal val="visible"/>
                                      </p:to>
                                    </p:set>
                                    <p:animEffect filter="wipe(right)" transition="out">
                                      <p:cBhvr additive="repl">
                                        <p:cTn dur="3000" id="738"/>
                                        <p:tgtEl>
                                          <p:spTgt spid="164"/>
                                        </p:tgtEl>
                                      </p:cBhvr>
                                    </p:animEffect>
                                  </p:childTnLst>
                                </p:cTn>
                              </p:par>
                            </p:childTnLst>
                          </p:cTn>
                        </p:par>
                        <p:par>
                          <p:cTn fill="hold" id="739">
                            <p:stCondLst>
                              <p:cond delay="4000"/>
                            </p:stCondLst>
                            <p:childTnLst>
                              <p:par>
                                <p:cTn fill="hold" id="740" nodeType="afterEffect" presetClass="entr" presetID="10">
                                  <p:stCondLst>
                                    <p:cond delay="0"/>
                                  </p:stCondLst>
                                  <p:childTnLst>
                                    <p:set>
                                      <p:cBhvr>
                                        <p:cTn dur="1" fill="hold" id="741">
                                          <p:stCondLst>
                                            <p:cond delay="0"/>
                                          </p:stCondLst>
                                        </p:cTn>
                                        <p:tgtEl>
                                          <p:spTgt spid="167">
                                            <p:txEl>
                                              <p:pRg end="20" st="0"/>
                                            </p:txEl>
                                          </p:spTgt>
                                        </p:tgtEl>
                                        <p:attrNameLst>
                                          <p:attrName>style.visibility</p:attrName>
                                        </p:attrNameLst>
                                      </p:cBhvr>
                                      <p:to>
                                        <p:strVal val="visible"/>
                                      </p:to>
                                    </p:set>
                                    <p:animEffect filter="fade" transition="in">
                                      <p:cBhvr additive="repl">
                                        <p:cTn dur="1000" id="742"/>
                                        <p:tgtEl>
                                          <p:spTgt spid="167">
                                            <p:txEl>
                                              <p:pRg end="20" st="0"/>
                                            </p:txEl>
                                          </p:spTgt>
                                        </p:tgtEl>
                                      </p:cBhvr>
                                    </p:animEffect>
                                  </p:childTnLst>
                                </p:cTn>
                              </p:par>
                            </p:childTnLst>
                          </p:cTn>
                        </p:par>
                        <p:par>
                          <p:cTn fill="hold" id="743">
                            <p:stCondLst>
                              <p:cond delay="5000"/>
                            </p:stCondLst>
                            <p:childTnLst>
                              <p:par>
                                <p:cTn fill="hold" id="744" nodeType="afterEffect" presetClass="entr" presetID="22" presetSubtype="4">
                                  <p:stCondLst>
                                    <p:cond delay="0"/>
                                  </p:stCondLst>
                                  <p:childTnLst>
                                    <p:set>
                                      <p:cBhvr>
                                        <p:cTn dur="1" fill="hold" id="745">
                                          <p:stCondLst>
                                            <p:cond delay="0"/>
                                          </p:stCondLst>
                                        </p:cTn>
                                        <p:tgtEl>
                                          <p:spTgt spid="166"/>
                                        </p:tgtEl>
                                        <p:attrNameLst>
                                          <p:attrName>style.visibility</p:attrName>
                                        </p:attrNameLst>
                                      </p:cBhvr>
                                      <p:to>
                                        <p:strVal val="visible"/>
                                      </p:to>
                                    </p:set>
                                    <p:animEffect filter="wipe(down)" transition="out">
                                      <p:cBhvr additive="repl">
                                        <p:cTn dur="500" id="746"/>
                                        <p:tgtEl>
                                          <p:spTgt spid="166"/>
                                        </p:tgtEl>
                                      </p:cBhvr>
                                    </p:animEffect>
                                  </p:childTnLst>
                                </p:cTn>
                              </p:par>
                            </p:childTnLst>
                          </p:cTn>
                        </p:par>
                        <p:par>
                          <p:cTn fill="hold" id="747">
                            <p:stCondLst>
                              <p:cond delay="5500"/>
                            </p:stCondLst>
                            <p:childTnLst>
                              <p:par>
                                <p:cTn fill="hold" id="748" nodeType="afterEffect" presetClass="entr" presetID="22" presetSubtype="2">
                                  <p:stCondLst>
                                    <p:cond delay="0"/>
                                  </p:stCondLst>
                                  <p:childTnLst>
                                    <p:set>
                                      <p:cBhvr>
                                        <p:cTn dur="1" fill="hold" id="749">
                                          <p:stCondLst>
                                            <p:cond delay="0"/>
                                          </p:stCondLst>
                                        </p:cTn>
                                        <p:tgtEl>
                                          <p:spTgt spid="163"/>
                                        </p:tgtEl>
                                        <p:attrNameLst>
                                          <p:attrName>style.visibility</p:attrName>
                                        </p:attrNameLst>
                                      </p:cBhvr>
                                      <p:to>
                                        <p:strVal val="visible"/>
                                      </p:to>
                                    </p:set>
                                    <p:animEffect filter="wipe(right)" transition="out">
                                      <p:cBhvr additive="repl">
                                        <p:cTn dur="3000" id="750"/>
                                        <p:tgtEl>
                                          <p:spTgt spid="16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68" name="Image 134"/>
          <p:cNvPicPr/>
          <p:nvPr/>
        </p:nvPicPr>
        <p:blipFill>
          <a:blip r:embed="rId1"/>
          <a:stretch>
            <a:fillRect/>
          </a:stretch>
        </p:blipFill>
        <p:spPr>
          <a:xfrm>
            <a:off x="0" y="-3240"/>
            <a:ext cx="5832000" cy="4035240"/>
          </a:xfrm>
          <a:prstGeom prst="rect">
            <a:avLst/>
          </a:prstGeom>
          <a:ln>
            <a:noFill/>
          </a:ln>
        </p:spPr>
      </p:pic>
      <p:pic>
        <p:nvPicPr>
          <p:cNvPr descr="" id="169" name="Image 135"/>
          <p:cNvPicPr/>
          <p:nvPr/>
        </p:nvPicPr>
        <p:blipFill>
          <a:blip r:embed="rId2"/>
          <a:stretch>
            <a:fillRect/>
          </a:stretch>
        </p:blipFill>
        <p:spPr>
          <a:xfrm>
            <a:off x="3600360" y="3959280"/>
            <a:ext cx="6408360" cy="3544560"/>
          </a:xfrm>
          <a:prstGeom prst="rect">
            <a:avLst/>
          </a:prstGeom>
          <a:ln>
            <a:noFill/>
          </a:ln>
        </p:spPr>
      </p:pic>
      <p:sp>
        <p:nvSpPr>
          <p:cNvPr id="170" name="CustomShape 1"/>
          <p:cNvSpPr/>
          <p:nvPr/>
        </p:nvSpPr>
        <p:spPr>
          <a:xfrm>
            <a:off x="6829560" y="1008000"/>
            <a:ext cx="2242800" cy="345600"/>
          </a:xfrm>
          <a:prstGeom prst="rect">
            <a:avLst/>
          </a:prstGeom>
          <a:noFill/>
          <a:ln>
            <a:noFill/>
          </a:ln>
        </p:spPr>
        <p:txBody>
          <a:bodyPr bIns="45000" lIns="90000" rIns="90000" tIns="45000"/>
          <a:p>
            <a:pPr>
              <a:lnSpc>
                <a:spcPct val="100000"/>
              </a:lnSpc>
            </a:pPr>
            <a:r>
              <a:rPr lang="fr-FR">
                <a:solidFill>
                  <a:srgbClr val="000000"/>
                </a:solidFill>
                <a:latin typeface="Calibri"/>
              </a:rPr>
              <a:t>    </a:t>
            </a:r>
            <a:r>
              <a:rPr lang="fr-FR">
                <a:solidFill>
                  <a:srgbClr val="000000"/>
                </a:solidFill>
                <a:latin typeface="Comic Sans MS"/>
              </a:rPr>
              <a:t>Place  Lachaux. </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Marché aux bétails</a:t>
            </a:r>
            <a:endParaRPr/>
          </a:p>
        </p:txBody>
      </p:sp>
      <p:sp>
        <p:nvSpPr>
          <p:cNvPr id="171" name="CustomShape 2"/>
          <p:cNvSpPr/>
          <p:nvPr/>
        </p:nvSpPr>
        <p:spPr>
          <a:xfrm>
            <a:off x="431640" y="4788000"/>
            <a:ext cx="3024720" cy="345600"/>
          </a:xfrm>
          <a:prstGeom prst="rect">
            <a:avLst/>
          </a:prstGeom>
          <a:noFill/>
          <a:ln>
            <a:noFill/>
          </a:ln>
        </p:spPr>
        <p:txBody>
          <a:bodyPr bIns="45000" lIns="90000" rIns="90000" tIns="45000"/>
          <a:p>
            <a:pPr>
              <a:lnSpc>
                <a:spcPct val="100000"/>
              </a:lnSpc>
            </a:pPr>
            <a:r>
              <a:rPr lang="fr-FR">
                <a:solidFill>
                  <a:srgbClr val="000000"/>
                </a:solidFill>
                <a:latin typeface="Comic Sans MS"/>
              </a:rPr>
              <a:t>Hôpital  inauguré en 1868</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Il fût démoli en 1986</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Tree>
  </p:cSld>
  <p:transition spd="slow">
    <p:wheel spokes="1"/>
  </p:transition>
  <p:timing>
    <p:tnLst>
      <p:par>
        <p:cTn dur="indefinite" id="751" nodeType="tmRoot" restart="never">
          <p:childTnLst>
            <p:seq>
              <p:cTn dur="indefinite" id="752" nodeType="mainSeq">
                <p:childTnLst>
                  <p:par>
                    <p:cTn fill="hold" id="753">
                      <p:stCondLst>
                        <p:cond delay="indefinite"/>
                      </p:stCondLst>
                      <p:childTnLst>
                        <p:par>
                          <p:cTn fill="hold" id="754">
                            <p:stCondLst>
                              <p:cond delay="0"/>
                            </p:stCondLst>
                            <p:childTnLst>
                              <p:par>
                                <p:cTn fill="hold" id="755" nodeType="clickEffect" presetClass="entr" presetID="10">
                                  <p:stCondLst>
                                    <p:cond delay="0"/>
                                  </p:stCondLst>
                                  <p:childTnLst>
                                    <p:set>
                                      <p:cBhvr>
                                        <p:cTn dur="1" fill="hold" id="756">
                                          <p:stCondLst>
                                            <p:cond delay="0"/>
                                          </p:stCondLst>
                                        </p:cTn>
                                        <p:tgtEl>
                                          <p:spTgt spid="168"/>
                                        </p:tgtEl>
                                        <p:attrNameLst>
                                          <p:attrName>style.visibility</p:attrName>
                                        </p:attrNameLst>
                                      </p:cBhvr>
                                      <p:to>
                                        <p:strVal val="visible"/>
                                      </p:to>
                                    </p:set>
                                    <p:animEffect filter="fade" transition="in">
                                      <p:cBhvr additive="repl">
                                        <p:cTn dur="2000" id="757"/>
                                        <p:tgtEl>
                                          <p:spTgt spid="168"/>
                                        </p:tgtEl>
                                      </p:cBhvr>
                                    </p:animEffect>
                                  </p:childTnLst>
                                </p:cTn>
                              </p:par>
                              <p:par>
                                <p:cTn fill="hold" id="758" nodeType="withEffect" presetClass="entr" presetID="10">
                                  <p:stCondLst>
                                    <p:cond delay="0"/>
                                  </p:stCondLst>
                                  <p:childTnLst>
                                    <p:set>
                                      <p:cBhvr>
                                        <p:cTn dur="1" fill="hold" id="759">
                                          <p:stCondLst>
                                            <p:cond delay="0"/>
                                          </p:stCondLst>
                                        </p:cTn>
                                        <p:tgtEl>
                                          <p:spTgt spid="170"/>
                                        </p:tgtEl>
                                        <p:attrNameLst>
                                          <p:attrName>style.visibility</p:attrName>
                                        </p:attrNameLst>
                                      </p:cBhvr>
                                      <p:to>
                                        <p:strVal val="visible"/>
                                      </p:to>
                                    </p:set>
                                    <p:animEffect filter="fade" transition="in">
                                      <p:cBhvr additive="repl">
                                        <p:cTn dur="2000" id="760"/>
                                        <p:tgtEl>
                                          <p:spTgt spid="170"/>
                                        </p:tgtEl>
                                      </p:cBhvr>
                                    </p:animEffect>
                                  </p:childTnLst>
                                </p:cTn>
                              </p:par>
                            </p:childTnLst>
                          </p:cTn>
                        </p:par>
                        <p:par>
                          <p:cTn fill="hold" id="761">
                            <p:stCondLst>
                              <p:cond delay="2000"/>
                            </p:stCondLst>
                            <p:childTnLst>
                              <p:par>
                                <p:cTn fill="hold" id="762" nodeType="afterEffect" presetClass="entr" presetID="10">
                                  <p:stCondLst>
                                    <p:cond delay="0"/>
                                  </p:stCondLst>
                                  <p:childTnLst>
                                    <p:set>
                                      <p:cBhvr>
                                        <p:cTn dur="1" fill="hold" id="763">
                                          <p:stCondLst>
                                            <p:cond delay="0"/>
                                          </p:stCondLst>
                                        </p:cTn>
                                        <p:tgtEl>
                                          <p:spTgt spid="171">
                                            <p:txEl>
                                              <p:pRg end="26" st="0"/>
                                            </p:txEl>
                                          </p:spTgt>
                                        </p:tgtEl>
                                        <p:attrNameLst>
                                          <p:attrName>style.visibility</p:attrName>
                                        </p:attrNameLst>
                                      </p:cBhvr>
                                      <p:to>
                                        <p:strVal val="visible"/>
                                      </p:to>
                                    </p:set>
                                    <p:animEffect filter="fade" transition="in">
                                      <p:cBhvr additive="repl">
                                        <p:cTn dur="2000" id="764"/>
                                        <p:tgtEl>
                                          <p:spTgt spid="171">
                                            <p:txEl>
                                              <p:pRg end="26" st="0"/>
                                            </p:txEl>
                                          </p:spTgt>
                                        </p:tgtEl>
                                      </p:cBhvr>
                                    </p:animEffect>
                                  </p:childTnLst>
                                </p:cTn>
                              </p:par>
                              <p:par>
                                <p:cTn fill="hold" id="765" nodeType="withEffect" presetClass="entr" presetID="10">
                                  <p:stCondLst>
                                    <p:cond delay="0"/>
                                  </p:stCondLst>
                                  <p:childTnLst>
                                    <p:set>
                                      <p:cBhvr>
                                        <p:cTn dur="1" fill="hold" id="766">
                                          <p:stCondLst>
                                            <p:cond delay="0"/>
                                          </p:stCondLst>
                                        </p:cTn>
                                        <p:tgtEl>
                                          <p:spTgt spid="171">
                                            <p:txEl>
                                              <p:pRg end="53" st="27"/>
                                            </p:txEl>
                                          </p:spTgt>
                                        </p:tgtEl>
                                        <p:attrNameLst>
                                          <p:attrName>style.visibility</p:attrName>
                                        </p:attrNameLst>
                                      </p:cBhvr>
                                      <p:to>
                                        <p:strVal val="visible"/>
                                      </p:to>
                                    </p:set>
                                    <p:animEffect filter="fade" transition="in">
                                      <p:cBhvr additive="repl">
                                        <p:cTn dur="2000" id="767"/>
                                        <p:tgtEl>
                                          <p:spTgt spid="171">
                                            <p:txEl>
                                              <p:pRg end="53" st="27"/>
                                            </p:txEl>
                                          </p:spTgt>
                                        </p:tgtEl>
                                      </p:cBhvr>
                                    </p:animEffect>
                                  </p:childTnLst>
                                </p:cTn>
                              </p:par>
                              <p:par>
                                <p:cTn fill="hold" id="768" nodeType="withEffect" presetClass="entr" presetID="10">
                                  <p:stCondLst>
                                    <p:cond delay="0"/>
                                  </p:stCondLst>
                                  <p:childTnLst>
                                    <p:set>
                                      <p:cBhvr>
                                        <p:cTn dur="1" fill="hold" id="769">
                                          <p:stCondLst>
                                            <p:cond delay="0"/>
                                          </p:stCondLst>
                                        </p:cTn>
                                        <p:tgtEl>
                                          <p:spTgt spid="169"/>
                                        </p:tgtEl>
                                        <p:attrNameLst>
                                          <p:attrName>style.visibility</p:attrName>
                                        </p:attrNameLst>
                                      </p:cBhvr>
                                      <p:to>
                                        <p:strVal val="visible"/>
                                      </p:to>
                                    </p:set>
                                    <p:animEffect filter="fade" transition="in">
                                      <p:cBhvr additive="repl">
                                        <p:cTn dur="2000" id="770"/>
                                        <p:tgtEl>
                                          <p:spTgt spid="16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2" name="Image 138"/>
          <p:cNvPicPr/>
          <p:nvPr/>
        </p:nvPicPr>
        <p:blipFill>
          <a:blip r:embed="rId1"/>
          <a:stretch>
            <a:fillRect/>
          </a:stretch>
        </p:blipFill>
        <p:spPr>
          <a:xfrm>
            <a:off x="380880" y="1096920"/>
            <a:ext cx="9467640" cy="5790960"/>
          </a:xfrm>
          <a:prstGeom prst="rect">
            <a:avLst/>
          </a:prstGeom>
          <a:ln>
            <a:noFill/>
          </a:ln>
        </p:spPr>
      </p:pic>
    </p:spTree>
  </p:cSld>
  <p:transition spd="slow">
    <p:plus/>
  </p:transition>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92" name="Image 3"/>
          <p:cNvPicPr/>
          <p:nvPr/>
        </p:nvPicPr>
        <p:blipFill>
          <a:blip r:embed="rId1"/>
          <a:stretch>
            <a:fillRect/>
          </a:stretch>
        </p:blipFill>
        <p:spPr>
          <a:xfrm>
            <a:off x="0" y="1691640"/>
            <a:ext cx="7958160" cy="5867640"/>
          </a:xfrm>
          <a:prstGeom prst="rect">
            <a:avLst/>
          </a:prstGeom>
          <a:ln>
            <a:noFill/>
          </a:ln>
        </p:spPr>
      </p:pic>
      <p:pic>
        <p:nvPicPr>
          <p:cNvPr descr="" id="93" name="Image 4"/>
          <p:cNvPicPr/>
          <p:nvPr/>
        </p:nvPicPr>
        <p:blipFill>
          <a:blip r:embed="rId2"/>
          <a:stretch>
            <a:fillRect/>
          </a:stretch>
        </p:blipFill>
        <p:spPr>
          <a:xfrm>
            <a:off x="6840360" y="179280"/>
            <a:ext cx="3024000" cy="3491280"/>
          </a:xfrm>
          <a:prstGeom prst="rect">
            <a:avLst/>
          </a:prstGeom>
          <a:ln>
            <a:noFill/>
          </a:ln>
        </p:spPr>
      </p:pic>
    </p:spTree>
  </p:cSld>
  <p:transition spd="slow">
    <p:pull dir="u"/>
  </p:transition>
  <p:timing>
    <p:tnLst>
      <p:par>
        <p:cTn dur="indefinite" id="74" nodeType="tmRoot" restart="never">
          <p:childTnLst>
            <p:seq>
              <p:cTn dur="indefinite" id="75" nodeType="mainSeq">
                <p:childTnLst>
                  <p:par>
                    <p:cTn fill="hold" id="76">
                      <p:stCondLst>
                        <p:cond delay="indefinite"/>
                      </p:stCondLst>
                      <p:childTnLst>
                        <p:par>
                          <p:cTn fill="hold" id="77">
                            <p:stCondLst>
                              <p:cond delay="0"/>
                            </p:stCondLst>
                            <p:childTnLst>
                              <p:par>
                                <p:cTn fill="hold" id="78" nodeType="withEffect" presetClass="entr" presetID="22" presetSubtype="1">
                                  <p:stCondLst>
                                    <p:cond delay="0"/>
                                  </p:stCondLst>
                                  <p:childTnLst>
                                    <p:set>
                                      <p:cBhvr>
                                        <p:cTn dur="1" fill="hold" id="79">
                                          <p:stCondLst>
                                            <p:cond delay="0"/>
                                          </p:stCondLst>
                                        </p:cTn>
                                        <p:tgtEl>
                                          <p:spTgt spid="93"/>
                                        </p:tgtEl>
                                        <p:attrNameLst>
                                          <p:attrName>style.visibility</p:attrName>
                                        </p:attrNameLst>
                                      </p:cBhvr>
                                      <p:to>
                                        <p:strVal val="visible"/>
                                      </p:to>
                                    </p:set>
                                    <p:animEffect filter="wipe(up)" transition="in">
                                      <p:cBhvr additive="repl">
                                        <p:cTn dur="2000" id="80"/>
                                        <p:tgtEl>
                                          <p:spTgt spid="9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3" name="CustomShape 1"/>
          <p:cNvSpPr/>
          <p:nvPr/>
        </p:nvSpPr>
        <p:spPr>
          <a:xfrm>
            <a:off x="2088000" y="251280"/>
            <a:ext cx="6288840" cy="600120"/>
          </a:xfrm>
          <a:prstGeom prst="rect">
            <a:avLst/>
          </a:prstGeom>
          <a:noFill/>
          <a:ln>
            <a:noFill/>
          </a:ln>
        </p:spPr>
        <p:txBody>
          <a:bodyPr bIns="45000" lIns="90000" rIns="90000" tIns="45000" wrap="none"/>
          <a:p>
            <a:pPr>
              <a:lnSpc>
                <a:spcPct val="100000"/>
              </a:lnSpc>
            </a:pPr>
            <a:r>
              <a:rPr lang="fr-FR">
                <a:solidFill>
                  <a:srgbClr val="000000"/>
                </a:solidFill>
                <a:latin typeface="Comic Sans MS"/>
              </a:rPr>
              <a:t>Ecole Maternelle de l'Hôtel de ville .</a:t>
            </a:r>
            <a:endParaRPr/>
          </a:p>
          <a:p>
            <a:pPr>
              <a:lnSpc>
                <a:spcPct val="100000"/>
              </a:lnSpc>
            </a:pPr>
            <a:endParaRPr/>
          </a:p>
        </p:txBody>
      </p:sp>
      <p:pic>
        <p:nvPicPr>
          <p:cNvPr descr="" id="174" name="Picture 2"/>
          <p:cNvPicPr/>
          <p:nvPr/>
        </p:nvPicPr>
        <p:blipFill>
          <a:blip r:embed="rId1"/>
          <a:stretch>
            <a:fillRect/>
          </a:stretch>
        </p:blipFill>
        <p:spPr>
          <a:xfrm>
            <a:off x="27720" y="800640"/>
            <a:ext cx="10052640" cy="6758640"/>
          </a:xfrm>
          <a:prstGeom prst="rect">
            <a:avLst/>
          </a:prstGeom>
          <a:ln w="9360">
            <a:noFill/>
          </a:ln>
        </p:spPr>
      </p:pic>
    </p:spTree>
  </p:cSld>
  <p:transition spd="slow">
    <p:circle/>
  </p:transition>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5" name="Image 141"/>
          <p:cNvPicPr/>
          <p:nvPr/>
        </p:nvPicPr>
        <p:blipFill>
          <a:blip r:embed="rId1"/>
          <a:stretch>
            <a:fillRect/>
          </a:stretch>
        </p:blipFill>
        <p:spPr>
          <a:xfrm>
            <a:off x="712800" y="936720"/>
            <a:ext cx="8934120" cy="5733720"/>
          </a:xfrm>
          <a:prstGeom prst="rect">
            <a:avLst/>
          </a:prstGeom>
          <a:ln>
            <a:noFill/>
          </a:ln>
        </p:spPr>
      </p:pic>
    </p:spTree>
  </p:cSld>
  <p:transition spd="slow">
    <p:plus/>
  </p:transition>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6" name="Image 142"/>
          <p:cNvPicPr/>
          <p:nvPr/>
        </p:nvPicPr>
        <p:blipFill>
          <a:blip r:embed="rId1"/>
          <a:stretch>
            <a:fillRect/>
          </a:stretch>
        </p:blipFill>
        <p:spPr>
          <a:xfrm>
            <a:off x="360360" y="1079640"/>
            <a:ext cx="9477000" cy="5847840"/>
          </a:xfrm>
          <a:prstGeom prst="rect">
            <a:avLst/>
          </a:prstGeom>
          <a:ln>
            <a:noFill/>
          </a:ln>
        </p:spPr>
      </p:pic>
    </p:spTree>
  </p:cSld>
  <p:transition spd="slow">
    <p:plus/>
  </p:transition>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7" name="Image 143"/>
          <p:cNvPicPr/>
          <p:nvPr/>
        </p:nvPicPr>
        <p:blipFill>
          <a:blip r:embed="rId1"/>
          <a:stretch>
            <a:fillRect/>
          </a:stretch>
        </p:blipFill>
        <p:spPr>
          <a:xfrm>
            <a:off x="287280" y="138240"/>
            <a:ext cx="9646920" cy="7206840"/>
          </a:xfrm>
          <a:prstGeom prst="rect">
            <a:avLst/>
          </a:prstGeom>
          <a:ln>
            <a:noFill/>
          </a:ln>
        </p:spPr>
      </p:pic>
    </p:spTree>
  </p:cSld>
  <p:transition spd="slow">
    <p:cover dir="ru"/>
  </p:transition>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8" name="Image 1"/>
          <p:cNvPicPr/>
          <p:nvPr/>
        </p:nvPicPr>
        <p:blipFill>
          <a:blip r:embed="rId1"/>
          <a:stretch>
            <a:fillRect/>
          </a:stretch>
        </p:blipFill>
        <p:spPr>
          <a:xfrm>
            <a:off x="287640" y="0"/>
            <a:ext cx="9584280" cy="7308000"/>
          </a:xfrm>
          <a:prstGeom prst="rect">
            <a:avLst/>
          </a:prstGeom>
          <a:ln>
            <a:noFill/>
          </a:ln>
        </p:spPr>
      </p:pic>
    </p:spTree>
  </p:cSld>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9" name="Image 144"/>
          <p:cNvPicPr/>
          <p:nvPr/>
        </p:nvPicPr>
        <p:blipFill>
          <a:blip r:embed="rId1"/>
          <a:stretch>
            <a:fillRect/>
          </a:stretch>
        </p:blipFill>
        <p:spPr>
          <a:xfrm>
            <a:off x="287280" y="576000"/>
            <a:ext cx="9477000" cy="5924160"/>
          </a:xfrm>
          <a:prstGeom prst="rect">
            <a:avLst/>
          </a:prstGeom>
          <a:ln>
            <a:noFill/>
          </a:ln>
        </p:spPr>
      </p:pic>
    </p:spTree>
  </p:cSld>
  <p:transition spd="slow">
    <p:pull dir="ld"/>
  </p:transition>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0" name="Image 145"/>
          <p:cNvPicPr/>
          <p:nvPr/>
        </p:nvPicPr>
        <p:blipFill>
          <a:blip r:embed="rId1"/>
          <a:stretch>
            <a:fillRect/>
          </a:stretch>
        </p:blipFill>
        <p:spPr>
          <a:xfrm>
            <a:off x="0" y="1427040"/>
            <a:ext cx="10078560" cy="5700600"/>
          </a:xfrm>
          <a:prstGeom prst="rect">
            <a:avLst/>
          </a:prstGeom>
          <a:ln>
            <a:noFill/>
          </a:ln>
        </p:spPr>
      </p:pic>
      <p:sp>
        <p:nvSpPr>
          <p:cNvPr id="181" name="CustomShape 1"/>
          <p:cNvSpPr/>
          <p:nvPr/>
        </p:nvSpPr>
        <p:spPr>
          <a:xfrm>
            <a:off x="2952720" y="431640"/>
            <a:ext cx="3600000" cy="431640"/>
          </a:xfrm>
          <a:prstGeom prst="rect">
            <a:avLst/>
          </a:prstGeom>
          <a:noFill/>
          <a:ln>
            <a:noFill/>
          </a:ln>
        </p:spPr>
        <p:txBody>
          <a:bodyPr bIns="45000" lIns="90000" rIns="90000" tIns="45000"/>
          <a:p>
            <a:pPr>
              <a:lnSpc>
                <a:spcPct val="100000"/>
              </a:lnSpc>
            </a:pPr>
            <a:r>
              <a:rPr lang="fr-FR">
                <a:solidFill>
                  <a:srgbClr val="000000"/>
                </a:solidFill>
                <a:latin typeface="Comic Sans MS"/>
              </a:rPr>
              <a:t>La place du champs de mars.</a:t>
            </a:r>
            <a:endParaRPr/>
          </a:p>
        </p:txBody>
      </p:sp>
    </p:spTree>
  </p:cSld>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2" name="CustomShape 1"/>
          <p:cNvSpPr/>
          <p:nvPr/>
        </p:nvSpPr>
        <p:spPr>
          <a:xfrm>
            <a:off x="71280" y="185760"/>
            <a:ext cx="9720000" cy="1109160"/>
          </a:xfrm>
          <a:prstGeom prst="rect">
            <a:avLst/>
          </a:prstGeom>
          <a:noFill/>
          <a:ln>
            <a:noFill/>
          </a:ln>
        </p:spPr>
        <p:txBody>
          <a:bodyPr bIns="45000" lIns="90000" rIns="90000" tIns="45000"/>
          <a:p>
            <a:pPr>
              <a:lnSpc>
                <a:spcPct val="100000"/>
              </a:lnSpc>
            </a:pPr>
            <a:r>
              <a:rPr b="1" lang="fr-FR">
                <a:solidFill>
                  <a:srgbClr val="000000"/>
                </a:solidFill>
                <a:latin typeface="Comic Sans MS"/>
              </a:rPr>
              <a:t>            </a:t>
            </a:r>
            <a:r>
              <a:rPr b="1" lang="fr-FR">
                <a:solidFill>
                  <a:srgbClr val="000000"/>
                </a:solidFill>
                <a:latin typeface="Comic Sans MS"/>
              </a:rPr>
              <a:t>En 1954</a:t>
            </a:r>
            <a:r>
              <a:rPr lang="fr-FR">
                <a:solidFill>
                  <a:srgbClr val="000000"/>
                </a:solidFill>
                <a:latin typeface="Comic Sans MS"/>
              </a:rPr>
              <a:t>, avec une équipe composée de ses anciens collaborateurs architectes, </a:t>
            </a:r>
            <a:endParaRPr/>
          </a:p>
          <a:p>
            <a:pPr>
              <a:lnSpc>
                <a:spcPct val="100000"/>
              </a:lnSpc>
            </a:pPr>
            <a:r>
              <a:rPr lang="fr-FR">
                <a:solidFill>
                  <a:srgbClr val="000000"/>
                </a:solidFill>
                <a:latin typeface="Comic Sans MS"/>
              </a:rPr>
              <a:t>André Sive, Marcel Roux, Jean Kling et de Charles Delfante, un premier plan d'urbanisme </a:t>
            </a:r>
            <a:endParaRPr/>
          </a:p>
          <a:p>
            <a:pPr>
              <a:lnSpc>
                <a:spcPct val="100000"/>
              </a:lnSpc>
            </a:pPr>
            <a:r>
              <a:rPr lang="fr-FR">
                <a:solidFill>
                  <a:srgbClr val="000000"/>
                </a:solidFill>
                <a:latin typeface="Comic Sans MS"/>
              </a:rPr>
              <a:t>                           </a:t>
            </a:r>
            <a:r>
              <a:rPr lang="fr-FR">
                <a:solidFill>
                  <a:srgbClr val="000000"/>
                </a:solidFill>
                <a:latin typeface="Comic Sans MS"/>
              </a:rPr>
              <a:t>directeur est lancé et travaille dans deux directions.</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Le nouveau Quartier s'appelera «  Firminy Vert ». Ces 1070 nouveaux logements  </a:t>
            </a:r>
            <a:endParaRPr/>
          </a:p>
          <a:p>
            <a:pPr>
              <a:lnSpc>
                <a:spcPct val="100000"/>
              </a:lnSpc>
            </a:pPr>
            <a:r>
              <a:rPr lang="fr-FR">
                <a:solidFill>
                  <a:srgbClr val="000000"/>
                </a:solidFill>
                <a:latin typeface="Comic Sans MS"/>
              </a:rPr>
              <a:t>( 4150 habitants) pourvus des derniers standards de l'hygiène et du confort, ainsi que </a:t>
            </a:r>
            <a:endParaRPr/>
          </a:p>
          <a:p>
            <a:pPr>
              <a:lnSpc>
                <a:spcPct val="100000"/>
              </a:lnSpc>
            </a:pPr>
            <a:r>
              <a:rPr lang="fr-FR">
                <a:solidFill>
                  <a:srgbClr val="000000"/>
                </a:solidFill>
                <a:latin typeface="Comic Sans MS"/>
              </a:rPr>
              <a:t>                                     </a:t>
            </a:r>
            <a:r>
              <a:rPr lang="fr-FR">
                <a:solidFill>
                  <a:srgbClr val="000000"/>
                </a:solidFill>
                <a:latin typeface="Comic Sans MS"/>
              </a:rPr>
              <a:t>d'équipements à usage collectif.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Firminy allait pendant plus de 10 ans, prendre le visage d'un chantier permanent.</a:t>
            </a:r>
            <a:endParaRPr/>
          </a:p>
          <a:p>
            <a:pPr>
              <a:lnSpc>
                <a:spcPct val="100000"/>
              </a:lnSpc>
            </a:pPr>
            <a:endParaRPr/>
          </a:p>
          <a:p>
            <a:pPr>
              <a:lnSpc>
                <a:spcPct val="100000"/>
              </a:lnSpc>
            </a:pPr>
            <a:r>
              <a:rPr lang="fr-FR">
                <a:solidFill>
                  <a:srgbClr val="000000"/>
                </a:solidFill>
                <a:latin typeface="Comic Sans MS"/>
              </a:rPr>
              <a:t>             </a:t>
            </a:r>
            <a:r>
              <a:rPr b="1" lang="fr-FR">
                <a:solidFill>
                  <a:srgbClr val="000000"/>
                </a:solidFill>
                <a:latin typeface="Comic Sans MS"/>
              </a:rPr>
              <a:t>En 1956</a:t>
            </a:r>
            <a:r>
              <a:rPr lang="fr-FR">
                <a:solidFill>
                  <a:srgbClr val="000000"/>
                </a:solidFill>
                <a:latin typeface="Comic Sans MS"/>
              </a:rPr>
              <a:t>, premier chantier au cœur de Firminy avec la réalisation de</a:t>
            </a:r>
            <a:endParaRPr/>
          </a:p>
          <a:p>
            <a:pPr>
              <a:lnSpc>
                <a:spcPct val="100000"/>
              </a:lnSpc>
            </a:pPr>
            <a:r>
              <a:rPr lang="fr-FR">
                <a:solidFill>
                  <a:srgbClr val="000000"/>
                </a:solidFill>
                <a:latin typeface="Comic Sans MS"/>
              </a:rPr>
              <a:t>                                              </a:t>
            </a:r>
            <a:r>
              <a:rPr lang="fr-FR">
                <a:solidFill>
                  <a:srgbClr val="000000"/>
                </a:solidFill>
                <a:latin typeface="Comic Sans MS"/>
              </a:rPr>
              <a:t>la résidence du centre.</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La ville est hérissée de grues. </a:t>
            </a:r>
            <a:endParaRPr/>
          </a:p>
          <a:p>
            <a:pPr>
              <a:lnSpc>
                <a:spcPct val="100000"/>
              </a:lnSpc>
            </a:pPr>
            <a:r>
              <a:rPr lang="fr-FR">
                <a:solidFill>
                  <a:srgbClr val="000000"/>
                </a:solidFill>
                <a:latin typeface="Comic Sans MS"/>
              </a:rPr>
              <a:t>                </a:t>
            </a:r>
            <a:r>
              <a:rPr lang="fr-FR">
                <a:solidFill>
                  <a:srgbClr val="000000"/>
                </a:solidFill>
                <a:latin typeface="Comic Sans MS"/>
              </a:rPr>
              <a:t>Plus de 600 personnes sont employées au plus gros des travaux.</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Le chantier du chauffage urbain s'ouvre et Firminy devient ville pilote pour EDF, pour </a:t>
            </a:r>
            <a:endParaRPr/>
          </a:p>
          <a:p>
            <a:pPr>
              <a:lnSpc>
                <a:spcPct val="100000"/>
              </a:lnSpc>
            </a:pPr>
            <a:r>
              <a:rPr lang="fr-FR">
                <a:solidFill>
                  <a:srgbClr val="000000"/>
                </a:solidFill>
                <a:latin typeface="Comic Sans MS"/>
              </a:rPr>
              <a:t>l'enfouissement du réseau électrique et la déviation des lignes hautes et basses tension. </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Eugène Claudius Petit va mobiliser le comité d'expansion de la Loire pour le</a:t>
            </a:r>
            <a:endParaRPr/>
          </a:p>
          <a:p>
            <a:pPr>
              <a:lnSpc>
                <a:spcPct val="100000"/>
              </a:lnSpc>
            </a:pPr>
            <a:r>
              <a:rPr lang="fr-FR">
                <a:solidFill>
                  <a:srgbClr val="000000"/>
                </a:solidFill>
                <a:latin typeface="Comic Sans MS"/>
              </a:rPr>
              <a:t> </a:t>
            </a:r>
            <a:r>
              <a:rPr lang="fr-FR">
                <a:solidFill>
                  <a:srgbClr val="000000"/>
                </a:solidFill>
                <a:latin typeface="Comic Sans MS"/>
              </a:rPr>
              <a:t>prolongement  de l'autoroute Lyon – St Etienne jusqu'à Firminy avec possible extension        </a:t>
            </a:r>
            <a:endParaRPr/>
          </a:p>
          <a:p>
            <a:pPr>
              <a:lnSpc>
                <a:spcPct val="100000"/>
              </a:lnSpc>
            </a:pPr>
            <a:r>
              <a:rPr lang="fr-FR">
                <a:solidFill>
                  <a:srgbClr val="000000"/>
                </a:solidFill>
                <a:latin typeface="Comic Sans MS"/>
              </a:rPr>
              <a:t>                                                   </a:t>
            </a:r>
            <a:r>
              <a:rPr lang="fr-FR">
                <a:solidFill>
                  <a:srgbClr val="000000"/>
                </a:solidFill>
                <a:latin typeface="Comic Sans MS"/>
              </a:rPr>
              <a:t>sur le Puy en Velay.     </a:t>
            </a:r>
            <a:endParaRPr/>
          </a:p>
        </p:txBody>
      </p:sp>
    </p:spTree>
  </p:cSld>
  <p:transition spd="slow">
    <p:pull dir="u"/>
  </p:transition>
  <p:timing>
    <p:tnLst>
      <p:par>
        <p:cTn dur="indefinite" id="771" nodeType="tmRoot" restart="never">
          <p:childTnLst>
            <p:seq>
              <p:cTn dur="indefinite" id="772" nodeType="mainSeq">
                <p:childTnLst>
                  <p:par>
                    <p:cTn fill="hold" id="773">
                      <p:stCondLst>
                        <p:cond delay="indefinite"/>
                      </p:stCondLst>
                      <p:childTnLst>
                        <p:par>
                          <p:cTn fill="hold" id="774">
                            <p:stCondLst>
                              <p:cond delay="0"/>
                            </p:stCondLst>
                            <p:childTnLst>
                              <p:par>
                                <p:cTn fill="hold" id="775" nodeType="clickEffect" presetClass="entr" presetID="22" presetSubtype="4">
                                  <p:stCondLst>
                                    <p:cond delay="0"/>
                                  </p:stCondLst>
                                  <p:childTnLst>
                                    <p:set>
                                      <p:cBhvr>
                                        <p:cTn dur="1" fill="hold" id="776">
                                          <p:stCondLst>
                                            <p:cond delay="0"/>
                                          </p:stCondLst>
                                        </p:cTn>
                                        <p:tgtEl>
                                          <p:spTgt spid="182">
                                            <p:txEl>
                                              <p:pRg end="90" st="0"/>
                                            </p:txEl>
                                          </p:spTgt>
                                        </p:tgtEl>
                                        <p:attrNameLst>
                                          <p:attrName>style.visibility</p:attrName>
                                        </p:attrNameLst>
                                      </p:cBhvr>
                                      <p:to>
                                        <p:strVal val="visible"/>
                                      </p:to>
                                    </p:set>
                                    <p:animEffect filter="wipe(down)" transition="out">
                                      <p:cBhvr additive="repl">
                                        <p:cTn dur="1000" id="777"/>
                                        <p:tgtEl>
                                          <p:spTgt spid="182">
                                            <p:txEl>
                                              <p:pRg end="90" st="0"/>
                                            </p:txEl>
                                          </p:spTgt>
                                        </p:tgtEl>
                                      </p:cBhvr>
                                    </p:animEffect>
                                  </p:childTnLst>
                                </p:cTn>
                              </p:par>
                            </p:childTnLst>
                          </p:cTn>
                        </p:par>
                        <p:par>
                          <p:cTn fill="hold" id="778">
                            <p:stCondLst>
                              <p:cond delay="1000"/>
                            </p:stCondLst>
                            <p:childTnLst>
                              <p:par>
                                <p:cTn fill="hold" id="779" nodeType="afterEffect" presetClass="entr" presetID="22" presetSubtype="4">
                                  <p:stCondLst>
                                    <p:cond delay="0"/>
                                  </p:stCondLst>
                                  <p:childTnLst>
                                    <p:set>
                                      <p:cBhvr>
                                        <p:cTn dur="1" fill="hold" id="780">
                                          <p:stCondLst>
                                            <p:cond delay="0"/>
                                          </p:stCondLst>
                                        </p:cTn>
                                        <p:tgtEl>
                                          <p:spTgt spid="182">
                                            <p:txEl>
                                              <p:pRg end="179" st="90"/>
                                            </p:txEl>
                                          </p:spTgt>
                                        </p:tgtEl>
                                        <p:attrNameLst>
                                          <p:attrName>style.visibility</p:attrName>
                                        </p:attrNameLst>
                                      </p:cBhvr>
                                      <p:to>
                                        <p:strVal val="visible"/>
                                      </p:to>
                                    </p:set>
                                    <p:animEffect filter="wipe(down)" transition="out">
                                      <p:cBhvr additive="repl">
                                        <p:cTn dur="1000" id="781"/>
                                        <p:tgtEl>
                                          <p:spTgt spid="182">
                                            <p:txEl>
                                              <p:pRg end="179" st="90"/>
                                            </p:txEl>
                                          </p:spTgt>
                                        </p:tgtEl>
                                      </p:cBhvr>
                                    </p:animEffect>
                                  </p:childTnLst>
                                </p:cTn>
                              </p:par>
                            </p:childTnLst>
                          </p:cTn>
                        </p:par>
                        <p:par>
                          <p:cTn fill="hold" id="782">
                            <p:stCondLst>
                              <p:cond delay="2000"/>
                            </p:stCondLst>
                            <p:childTnLst>
                              <p:par>
                                <p:cTn fill="hold" id="783" nodeType="afterEffect" presetClass="entr" presetID="22" presetSubtype="4">
                                  <p:stCondLst>
                                    <p:cond delay="0"/>
                                  </p:stCondLst>
                                  <p:childTnLst>
                                    <p:set>
                                      <p:cBhvr>
                                        <p:cTn dur="1" fill="hold" id="784">
                                          <p:stCondLst>
                                            <p:cond delay="0"/>
                                          </p:stCondLst>
                                        </p:cTn>
                                        <p:tgtEl>
                                          <p:spTgt spid="182">
                                            <p:txEl>
                                              <p:pRg end="261" st="179"/>
                                            </p:txEl>
                                          </p:spTgt>
                                        </p:tgtEl>
                                        <p:attrNameLst>
                                          <p:attrName>style.visibility</p:attrName>
                                        </p:attrNameLst>
                                      </p:cBhvr>
                                      <p:to>
                                        <p:strVal val="visible"/>
                                      </p:to>
                                    </p:set>
                                    <p:animEffect filter="wipe(down)" transition="out">
                                      <p:cBhvr additive="repl">
                                        <p:cTn dur="1000" id="785"/>
                                        <p:tgtEl>
                                          <p:spTgt spid="182">
                                            <p:txEl>
                                              <p:pRg end="261" st="179"/>
                                            </p:txEl>
                                          </p:spTgt>
                                        </p:tgtEl>
                                      </p:cBhvr>
                                    </p:animEffect>
                                  </p:childTnLst>
                                </p:cTn>
                              </p:par>
                            </p:childTnLst>
                          </p:cTn>
                        </p:par>
                        <p:par>
                          <p:cTn fill="hold" id="786">
                            <p:stCondLst>
                              <p:cond delay="3000"/>
                            </p:stCondLst>
                            <p:childTnLst>
                              <p:par>
                                <p:cTn fill="hold" id="787" nodeType="afterEffect" presetClass="entr" presetID="22" presetSubtype="4">
                                  <p:stCondLst>
                                    <p:cond delay="0"/>
                                  </p:stCondLst>
                                  <p:childTnLst>
                                    <p:set>
                                      <p:cBhvr>
                                        <p:cTn dur="1" fill="hold" id="788">
                                          <p:stCondLst>
                                            <p:cond delay="0"/>
                                          </p:stCondLst>
                                        </p:cTn>
                                        <p:tgtEl>
                                          <p:spTgt spid="182">
                                            <p:txEl>
                                              <p:pRg end="348" st="263"/>
                                            </p:txEl>
                                          </p:spTgt>
                                        </p:tgtEl>
                                        <p:attrNameLst>
                                          <p:attrName>style.visibility</p:attrName>
                                        </p:attrNameLst>
                                      </p:cBhvr>
                                      <p:to>
                                        <p:strVal val="visible"/>
                                      </p:to>
                                    </p:set>
                                    <p:animEffect filter="wipe(down)" transition="out">
                                      <p:cBhvr additive="repl">
                                        <p:cTn dur="1000" id="789"/>
                                        <p:tgtEl>
                                          <p:spTgt spid="182">
                                            <p:txEl>
                                              <p:pRg end="348" st="263"/>
                                            </p:txEl>
                                          </p:spTgt>
                                        </p:tgtEl>
                                      </p:cBhvr>
                                    </p:animEffect>
                                  </p:childTnLst>
                                </p:cTn>
                              </p:par>
                            </p:childTnLst>
                          </p:cTn>
                        </p:par>
                        <p:par>
                          <p:cTn fill="hold" id="790">
                            <p:stCondLst>
                              <p:cond delay="4000"/>
                            </p:stCondLst>
                            <p:childTnLst>
                              <p:par>
                                <p:cTn fill="hold" id="791" nodeType="afterEffect" presetClass="entr" presetID="22" presetSubtype="4">
                                  <p:stCondLst>
                                    <p:cond delay="0"/>
                                  </p:stCondLst>
                                  <p:childTnLst>
                                    <p:set>
                                      <p:cBhvr>
                                        <p:cTn dur="1" fill="hold" id="792">
                                          <p:stCondLst>
                                            <p:cond delay="0"/>
                                          </p:stCondLst>
                                        </p:cTn>
                                        <p:tgtEl>
                                          <p:spTgt spid="182">
                                            <p:txEl>
                                              <p:pRg end="436" st="348"/>
                                            </p:txEl>
                                          </p:spTgt>
                                        </p:tgtEl>
                                        <p:attrNameLst>
                                          <p:attrName>style.visibility</p:attrName>
                                        </p:attrNameLst>
                                      </p:cBhvr>
                                      <p:to>
                                        <p:strVal val="visible"/>
                                      </p:to>
                                    </p:set>
                                    <p:animEffect filter="wipe(down)" transition="out">
                                      <p:cBhvr additive="repl">
                                        <p:cTn dur="1000" id="793"/>
                                        <p:tgtEl>
                                          <p:spTgt spid="182">
                                            <p:txEl>
                                              <p:pRg end="436" st="348"/>
                                            </p:txEl>
                                          </p:spTgt>
                                        </p:tgtEl>
                                      </p:cBhvr>
                                    </p:animEffect>
                                  </p:childTnLst>
                                </p:cTn>
                              </p:par>
                            </p:childTnLst>
                          </p:cTn>
                        </p:par>
                        <p:par>
                          <p:cTn fill="hold" id="794">
                            <p:stCondLst>
                              <p:cond delay="5000"/>
                            </p:stCondLst>
                            <p:childTnLst>
                              <p:par>
                                <p:cTn fill="hold" id="795" nodeType="afterEffect" presetClass="entr" presetID="22" presetSubtype="4">
                                  <p:stCondLst>
                                    <p:cond delay="0"/>
                                  </p:stCondLst>
                                  <p:childTnLst>
                                    <p:set>
                                      <p:cBhvr>
                                        <p:cTn dur="1" fill="hold" id="796">
                                          <p:stCondLst>
                                            <p:cond delay="0"/>
                                          </p:stCondLst>
                                        </p:cTn>
                                        <p:tgtEl>
                                          <p:spTgt spid="182">
                                            <p:txEl>
                                              <p:pRg end="507" st="436"/>
                                            </p:txEl>
                                          </p:spTgt>
                                        </p:tgtEl>
                                        <p:attrNameLst>
                                          <p:attrName>style.visibility</p:attrName>
                                        </p:attrNameLst>
                                      </p:cBhvr>
                                      <p:to>
                                        <p:strVal val="visible"/>
                                      </p:to>
                                    </p:set>
                                    <p:animEffect filter="wipe(down)" transition="out">
                                      <p:cBhvr additive="repl">
                                        <p:cTn dur="1000" id="797"/>
                                        <p:tgtEl>
                                          <p:spTgt spid="182">
                                            <p:txEl>
                                              <p:pRg end="507" st="436"/>
                                            </p:txEl>
                                          </p:spTgt>
                                        </p:tgtEl>
                                      </p:cBhvr>
                                    </p:animEffect>
                                  </p:childTnLst>
                                </p:cTn>
                              </p:par>
                            </p:childTnLst>
                          </p:cTn>
                        </p:par>
                        <p:par>
                          <p:cTn fill="hold" id="798">
                            <p:stCondLst>
                              <p:cond delay="6000"/>
                            </p:stCondLst>
                            <p:childTnLst>
                              <p:par>
                                <p:cTn fill="hold" id="799" nodeType="afterEffect" presetClass="entr" presetID="22" presetSubtype="4">
                                  <p:stCondLst>
                                    <p:cond delay="0"/>
                                  </p:stCondLst>
                                  <p:childTnLst>
                                    <p:set>
                                      <p:cBhvr>
                                        <p:cTn dur="1" fill="hold" id="800">
                                          <p:stCondLst>
                                            <p:cond delay="0"/>
                                          </p:stCondLst>
                                        </p:cTn>
                                        <p:tgtEl>
                                          <p:spTgt spid="182">
                                            <p:txEl>
                                              <p:pRg end="595" st="508"/>
                                            </p:txEl>
                                          </p:spTgt>
                                        </p:tgtEl>
                                        <p:attrNameLst>
                                          <p:attrName>style.visibility</p:attrName>
                                        </p:attrNameLst>
                                      </p:cBhvr>
                                      <p:to>
                                        <p:strVal val="visible"/>
                                      </p:to>
                                    </p:set>
                                    <p:animEffect filter="wipe(down)" transition="out">
                                      <p:cBhvr additive="repl">
                                        <p:cTn dur="1000" id="801"/>
                                        <p:tgtEl>
                                          <p:spTgt spid="182">
                                            <p:txEl>
                                              <p:pRg end="595" st="508"/>
                                            </p:txEl>
                                          </p:spTgt>
                                        </p:tgtEl>
                                      </p:cBhvr>
                                    </p:animEffect>
                                  </p:childTnLst>
                                </p:cTn>
                              </p:par>
                            </p:childTnLst>
                          </p:cTn>
                        </p:par>
                        <p:par>
                          <p:cTn fill="hold" id="802">
                            <p:stCondLst>
                              <p:cond delay="7000"/>
                            </p:stCondLst>
                            <p:childTnLst>
                              <p:par>
                                <p:cTn fill="hold" id="803" nodeType="afterEffect" presetClass="entr" presetID="22" presetSubtype="4">
                                  <p:stCondLst>
                                    <p:cond delay="0"/>
                                  </p:stCondLst>
                                  <p:childTnLst>
                                    <p:set>
                                      <p:cBhvr>
                                        <p:cTn dur="1" fill="hold" id="804">
                                          <p:stCondLst>
                                            <p:cond delay="0"/>
                                          </p:stCondLst>
                                        </p:cTn>
                                        <p:tgtEl>
                                          <p:spTgt spid="182">
                                            <p:txEl>
                                              <p:pRg end="677" st="596"/>
                                            </p:txEl>
                                          </p:spTgt>
                                        </p:tgtEl>
                                        <p:attrNameLst>
                                          <p:attrName>style.visibility</p:attrName>
                                        </p:attrNameLst>
                                      </p:cBhvr>
                                      <p:to>
                                        <p:strVal val="visible"/>
                                      </p:to>
                                    </p:set>
                                    <p:animEffect filter="wipe(down)" transition="out">
                                      <p:cBhvr additive="repl">
                                        <p:cTn dur="1000" id="805"/>
                                        <p:tgtEl>
                                          <p:spTgt spid="182">
                                            <p:txEl>
                                              <p:pRg end="677" st="596"/>
                                            </p:txEl>
                                          </p:spTgt>
                                        </p:tgtEl>
                                      </p:cBhvr>
                                    </p:animEffect>
                                  </p:childTnLst>
                                </p:cTn>
                              </p:par>
                            </p:childTnLst>
                          </p:cTn>
                        </p:par>
                        <p:par>
                          <p:cTn fill="hold" id="806">
                            <p:stCondLst>
                              <p:cond delay="8000"/>
                            </p:stCondLst>
                            <p:childTnLst>
                              <p:par>
                                <p:cTn fill="hold" id="807" nodeType="afterEffect" presetClass="entr" presetID="22" presetSubtype="4">
                                  <p:stCondLst>
                                    <p:cond delay="0"/>
                                  </p:stCondLst>
                                  <p:childTnLst>
                                    <p:set>
                                      <p:cBhvr>
                                        <p:cTn dur="1" fill="hold" id="808">
                                          <p:stCondLst>
                                            <p:cond delay="0"/>
                                          </p:stCondLst>
                                        </p:cTn>
                                        <p:tgtEl>
                                          <p:spTgt spid="182">
                                            <p:txEl>
                                              <p:pRg end="747" st="677"/>
                                            </p:txEl>
                                          </p:spTgt>
                                        </p:tgtEl>
                                        <p:attrNameLst>
                                          <p:attrName>style.visibility</p:attrName>
                                        </p:attrNameLst>
                                      </p:cBhvr>
                                      <p:to>
                                        <p:strVal val="visible"/>
                                      </p:to>
                                    </p:set>
                                    <p:animEffect filter="wipe(down)" transition="out">
                                      <p:cBhvr additive="repl">
                                        <p:cTn dur="1000" id="809"/>
                                        <p:tgtEl>
                                          <p:spTgt spid="182">
                                            <p:txEl>
                                              <p:pRg end="747" st="677"/>
                                            </p:txEl>
                                          </p:spTgt>
                                        </p:tgtEl>
                                      </p:cBhvr>
                                    </p:animEffect>
                                  </p:childTnLst>
                                </p:cTn>
                              </p:par>
                            </p:childTnLst>
                          </p:cTn>
                        </p:par>
                        <p:par>
                          <p:cTn fill="hold" id="810">
                            <p:stCondLst>
                              <p:cond delay="9000"/>
                            </p:stCondLst>
                            <p:childTnLst>
                              <p:par>
                                <p:cTn fill="hold" id="811" nodeType="afterEffect" presetClass="entr" presetID="22" presetSubtype="4">
                                  <p:stCondLst>
                                    <p:cond delay="0"/>
                                  </p:stCondLst>
                                  <p:childTnLst>
                                    <p:set>
                                      <p:cBhvr>
                                        <p:cTn dur="1" fill="hold" id="812">
                                          <p:stCondLst>
                                            <p:cond delay="0"/>
                                          </p:stCondLst>
                                        </p:cTn>
                                        <p:tgtEl>
                                          <p:spTgt spid="182">
                                            <p:txEl>
                                              <p:pRg end="823" st="748"/>
                                            </p:txEl>
                                          </p:spTgt>
                                        </p:tgtEl>
                                        <p:attrNameLst>
                                          <p:attrName>style.visibility</p:attrName>
                                        </p:attrNameLst>
                                      </p:cBhvr>
                                      <p:to>
                                        <p:strVal val="visible"/>
                                      </p:to>
                                    </p:set>
                                    <p:animEffect filter="wipe(down)" transition="out">
                                      <p:cBhvr additive="repl">
                                        <p:cTn dur="1000" id="813"/>
                                        <p:tgtEl>
                                          <p:spTgt spid="182">
                                            <p:txEl>
                                              <p:pRg end="823" st="748"/>
                                            </p:txEl>
                                          </p:spTgt>
                                        </p:tgtEl>
                                      </p:cBhvr>
                                    </p:animEffect>
                                  </p:childTnLst>
                                </p:cTn>
                              </p:par>
                            </p:childTnLst>
                          </p:cTn>
                        </p:par>
                        <p:par>
                          <p:cTn fill="hold" id="814">
                            <p:stCondLst>
                              <p:cond delay="10000"/>
                            </p:stCondLst>
                            <p:childTnLst>
                              <p:par>
                                <p:cTn fill="hold" id="815" nodeType="afterEffect" presetClass="entr" presetID="22" presetSubtype="4">
                                  <p:stCondLst>
                                    <p:cond delay="0"/>
                                  </p:stCondLst>
                                  <p:childTnLst>
                                    <p:set>
                                      <p:cBhvr>
                                        <p:cTn dur="1" fill="hold" id="816">
                                          <p:stCondLst>
                                            <p:cond delay="0"/>
                                          </p:stCondLst>
                                        </p:cTn>
                                        <p:tgtEl>
                                          <p:spTgt spid="182">
                                            <p:txEl>
                                              <p:pRg end="902" st="823"/>
                                            </p:txEl>
                                          </p:spTgt>
                                        </p:tgtEl>
                                        <p:attrNameLst>
                                          <p:attrName>style.visibility</p:attrName>
                                        </p:attrNameLst>
                                      </p:cBhvr>
                                      <p:to>
                                        <p:strVal val="visible"/>
                                      </p:to>
                                    </p:set>
                                    <p:animEffect filter="wipe(down)" transition="out">
                                      <p:cBhvr additive="repl">
                                        <p:cTn dur="1000" id="817"/>
                                        <p:tgtEl>
                                          <p:spTgt spid="182">
                                            <p:txEl>
                                              <p:pRg end="902" st="823"/>
                                            </p:txEl>
                                          </p:spTgt>
                                        </p:tgtEl>
                                      </p:cBhvr>
                                    </p:animEffect>
                                  </p:childTnLst>
                                </p:cTn>
                              </p:par>
                            </p:childTnLst>
                          </p:cTn>
                        </p:par>
                        <p:par>
                          <p:cTn fill="hold" id="818">
                            <p:stCondLst>
                              <p:cond delay="11000"/>
                            </p:stCondLst>
                            <p:childTnLst>
                              <p:par>
                                <p:cTn fill="hold" id="819" nodeType="afterEffect" presetClass="entr" presetID="22" presetSubtype="4">
                                  <p:stCondLst>
                                    <p:cond delay="0"/>
                                  </p:stCondLst>
                                  <p:childTnLst>
                                    <p:set>
                                      <p:cBhvr>
                                        <p:cTn dur="1" fill="hold" id="820">
                                          <p:stCondLst>
                                            <p:cond delay="0"/>
                                          </p:stCondLst>
                                        </p:cTn>
                                        <p:tgtEl>
                                          <p:spTgt spid="182">
                                            <p:txEl>
                                              <p:pRg end="996" st="904"/>
                                            </p:txEl>
                                          </p:spTgt>
                                        </p:tgtEl>
                                        <p:attrNameLst>
                                          <p:attrName>style.visibility</p:attrName>
                                        </p:attrNameLst>
                                      </p:cBhvr>
                                      <p:to>
                                        <p:strVal val="visible"/>
                                      </p:to>
                                    </p:set>
                                    <p:animEffect filter="wipe(down)" transition="out">
                                      <p:cBhvr additive="repl">
                                        <p:cTn dur="1000" id="821"/>
                                        <p:tgtEl>
                                          <p:spTgt spid="182">
                                            <p:txEl>
                                              <p:pRg end="996" st="904"/>
                                            </p:txEl>
                                          </p:spTgt>
                                        </p:tgtEl>
                                      </p:cBhvr>
                                    </p:animEffect>
                                  </p:childTnLst>
                                </p:cTn>
                              </p:par>
                            </p:childTnLst>
                          </p:cTn>
                        </p:par>
                        <p:par>
                          <p:cTn fill="hold" id="822">
                            <p:stCondLst>
                              <p:cond delay="12000"/>
                            </p:stCondLst>
                            <p:childTnLst>
                              <p:par>
                                <p:cTn fill="hold" id="823" nodeType="afterEffect" presetClass="entr" presetID="22" presetSubtype="4">
                                  <p:stCondLst>
                                    <p:cond delay="0"/>
                                  </p:stCondLst>
                                  <p:childTnLst>
                                    <p:set>
                                      <p:cBhvr>
                                        <p:cTn dur="1" fill="hold" id="824">
                                          <p:stCondLst>
                                            <p:cond delay="0"/>
                                          </p:stCondLst>
                                        </p:cTn>
                                        <p:tgtEl>
                                          <p:spTgt spid="182">
                                            <p:txEl>
                                              <p:pRg end="1087" st="996"/>
                                            </p:txEl>
                                          </p:spTgt>
                                        </p:tgtEl>
                                        <p:attrNameLst>
                                          <p:attrName>style.visibility</p:attrName>
                                        </p:attrNameLst>
                                      </p:cBhvr>
                                      <p:to>
                                        <p:strVal val="visible"/>
                                      </p:to>
                                    </p:set>
                                    <p:animEffect filter="wipe(down)" transition="out">
                                      <p:cBhvr additive="repl">
                                        <p:cTn dur="1000" id="825"/>
                                        <p:tgtEl>
                                          <p:spTgt spid="182">
                                            <p:txEl>
                                              <p:pRg end="1087" st="996"/>
                                            </p:txEl>
                                          </p:spTgt>
                                        </p:tgtEl>
                                      </p:cBhvr>
                                    </p:animEffect>
                                  </p:childTnLst>
                                </p:cTn>
                              </p:par>
                            </p:childTnLst>
                          </p:cTn>
                        </p:par>
                        <p:par>
                          <p:cTn fill="hold" id="826">
                            <p:stCondLst>
                              <p:cond delay="13000"/>
                            </p:stCondLst>
                            <p:childTnLst>
                              <p:par>
                                <p:cTn fill="hold" id="827" nodeType="afterEffect" presetClass="entr" presetID="22" presetSubtype="4">
                                  <p:stCondLst>
                                    <p:cond delay="0"/>
                                  </p:stCondLst>
                                  <p:childTnLst>
                                    <p:set>
                                      <p:cBhvr>
                                        <p:cTn dur="1" fill="hold" id="828">
                                          <p:stCondLst>
                                            <p:cond delay="0"/>
                                          </p:stCondLst>
                                        </p:cTn>
                                        <p:tgtEl>
                                          <p:spTgt spid="182">
                                            <p:txEl>
                                              <p:pRg end="1170" st="1089"/>
                                            </p:txEl>
                                          </p:spTgt>
                                        </p:tgtEl>
                                        <p:attrNameLst>
                                          <p:attrName>style.visibility</p:attrName>
                                        </p:attrNameLst>
                                      </p:cBhvr>
                                      <p:to>
                                        <p:strVal val="visible"/>
                                      </p:to>
                                    </p:set>
                                    <p:animEffect filter="wipe(down)" transition="out">
                                      <p:cBhvr additive="repl">
                                        <p:cTn dur="1000" id="829"/>
                                        <p:tgtEl>
                                          <p:spTgt spid="182">
                                            <p:txEl>
                                              <p:pRg end="1170" st="1089"/>
                                            </p:txEl>
                                          </p:spTgt>
                                        </p:tgtEl>
                                      </p:cBhvr>
                                    </p:animEffect>
                                  </p:childTnLst>
                                </p:cTn>
                              </p:par>
                            </p:childTnLst>
                          </p:cTn>
                        </p:par>
                        <p:par>
                          <p:cTn fill="hold" id="830">
                            <p:stCondLst>
                              <p:cond delay="14000"/>
                            </p:stCondLst>
                            <p:childTnLst>
                              <p:par>
                                <p:cTn fill="hold" id="831" nodeType="afterEffect" presetClass="entr" presetID="22" presetSubtype="4">
                                  <p:stCondLst>
                                    <p:cond delay="0"/>
                                  </p:stCondLst>
                                  <p:childTnLst>
                                    <p:set>
                                      <p:cBhvr>
                                        <p:cTn dur="1" fill="hold" id="832">
                                          <p:stCondLst>
                                            <p:cond delay="0"/>
                                          </p:stCondLst>
                                        </p:cTn>
                                        <p:tgtEl>
                                          <p:spTgt spid="182">
                                            <p:txEl>
                                              <p:pRg end="1266" st="1170"/>
                                            </p:txEl>
                                          </p:spTgt>
                                        </p:tgtEl>
                                        <p:attrNameLst>
                                          <p:attrName>style.visibility</p:attrName>
                                        </p:attrNameLst>
                                      </p:cBhvr>
                                      <p:to>
                                        <p:strVal val="visible"/>
                                      </p:to>
                                    </p:set>
                                    <p:animEffect filter="wipe(down)" transition="out">
                                      <p:cBhvr additive="repl">
                                        <p:cTn dur="1000" id="833"/>
                                        <p:tgtEl>
                                          <p:spTgt spid="182">
                                            <p:txEl>
                                              <p:pRg end="1266" st="1170"/>
                                            </p:txEl>
                                          </p:spTgt>
                                        </p:tgtEl>
                                      </p:cBhvr>
                                    </p:animEffect>
                                  </p:childTnLst>
                                </p:cTn>
                              </p:par>
                            </p:childTnLst>
                          </p:cTn>
                        </p:par>
                        <p:par>
                          <p:cTn fill="hold" id="834">
                            <p:stCondLst>
                              <p:cond delay="15000"/>
                            </p:stCondLst>
                            <p:childTnLst>
                              <p:par>
                                <p:cTn fill="hold" id="835" nodeType="afterEffect" presetClass="entr" presetID="22" presetSubtype="4">
                                  <p:stCondLst>
                                    <p:cond delay="0"/>
                                  </p:stCondLst>
                                  <p:childTnLst>
                                    <p:set>
                                      <p:cBhvr>
                                        <p:cTn dur="1" fill="hold" id="836">
                                          <p:stCondLst>
                                            <p:cond delay="0"/>
                                          </p:stCondLst>
                                        </p:cTn>
                                        <p:tgtEl>
                                          <p:spTgt spid="182">
                                            <p:txEl>
                                              <p:pRg end="1343" st="1266"/>
                                            </p:txEl>
                                          </p:spTgt>
                                        </p:tgtEl>
                                        <p:attrNameLst>
                                          <p:attrName>style.visibility</p:attrName>
                                        </p:attrNameLst>
                                      </p:cBhvr>
                                      <p:to>
                                        <p:strVal val="visible"/>
                                      </p:to>
                                    </p:set>
                                    <p:animEffect filter="wipe(down)" transition="out">
                                      <p:cBhvr additive="repl">
                                        <p:cTn dur="1000" id="837"/>
                                        <p:tgtEl>
                                          <p:spTgt spid="182">
                                            <p:txEl>
                                              <p:pRg end="1343" st="1266"/>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3" name="Image 148"/>
          <p:cNvPicPr/>
          <p:nvPr/>
        </p:nvPicPr>
        <p:blipFill>
          <a:blip r:embed="rId1"/>
          <a:stretch>
            <a:fillRect/>
          </a:stretch>
        </p:blipFill>
        <p:spPr>
          <a:xfrm>
            <a:off x="216000" y="0"/>
            <a:ext cx="9763920" cy="7559280"/>
          </a:xfrm>
          <a:prstGeom prst="rect">
            <a:avLst/>
          </a:prstGeom>
          <a:ln>
            <a:noFill/>
          </a:ln>
        </p:spPr>
      </p:pic>
    </p:spTree>
  </p:cSld>
  <p:transition spd="slow">
    <p:pull dir="u"/>
  </p:transition>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4" name="Image 149"/>
          <p:cNvPicPr/>
          <p:nvPr/>
        </p:nvPicPr>
        <p:blipFill>
          <a:blip r:embed="rId1"/>
          <a:stretch>
            <a:fillRect/>
          </a:stretch>
        </p:blipFill>
        <p:spPr>
          <a:xfrm>
            <a:off x="216000" y="936720"/>
            <a:ext cx="9719640" cy="6582960"/>
          </a:xfrm>
          <a:prstGeom prst="rect">
            <a:avLst/>
          </a:prstGeom>
          <a:ln>
            <a:noFill/>
          </a:ln>
        </p:spPr>
      </p:pic>
      <p:sp>
        <p:nvSpPr>
          <p:cNvPr id="185" name="CustomShape 1"/>
          <p:cNvSpPr/>
          <p:nvPr/>
        </p:nvSpPr>
        <p:spPr>
          <a:xfrm>
            <a:off x="306360" y="73080"/>
            <a:ext cx="9562680" cy="110916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Vue de la première phase de l'opération Experton.</a:t>
            </a:r>
            <a:endParaRPr/>
          </a:p>
          <a:p>
            <a:pPr>
              <a:lnSpc>
                <a:spcPct val="100000"/>
              </a:lnSpc>
            </a:pPr>
            <a:r>
              <a:rPr lang="fr-FR">
                <a:solidFill>
                  <a:srgbClr val="000000"/>
                </a:solidFill>
                <a:latin typeface="Comic Sans MS"/>
              </a:rPr>
              <a:t>                   </a:t>
            </a:r>
            <a:r>
              <a:rPr lang="fr-FR">
                <a:solidFill>
                  <a:srgbClr val="000000"/>
                </a:solidFill>
                <a:latin typeface="Comic Sans MS"/>
              </a:rPr>
              <a:t>A droite le terrain triangulaire en attente de la seconde phase. </a:t>
            </a:r>
            <a:endParaRPr/>
          </a:p>
          <a:p>
            <a:pPr>
              <a:lnSpc>
                <a:spcPct val="100000"/>
              </a:lnSpc>
            </a:pPr>
            <a:r>
              <a:rPr lang="fr-FR">
                <a:solidFill>
                  <a:srgbClr val="000000"/>
                </a:solidFill>
                <a:latin typeface="Comic Sans MS"/>
              </a:rPr>
              <a:t>      </a:t>
            </a:r>
            <a:r>
              <a:rPr lang="fr-FR">
                <a:solidFill>
                  <a:srgbClr val="000000"/>
                </a:solidFill>
                <a:latin typeface="Comic Sans MS"/>
              </a:rPr>
              <a:t>L'ensemble comprendra des logements, des services publics et  des commerces.</a:t>
            </a:r>
            <a:endParaRPr/>
          </a:p>
        </p:txBody>
      </p:sp>
    </p:spTree>
  </p:cSld>
  <p:transition spd="slow">
    <p:wheel spokes="8"/>
  </p:transition>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94" name="Image 80"/>
          <p:cNvPicPr/>
          <p:nvPr/>
        </p:nvPicPr>
        <p:blipFill>
          <a:blip r:embed="rId1"/>
          <a:stretch>
            <a:fillRect/>
          </a:stretch>
        </p:blipFill>
        <p:spPr>
          <a:xfrm>
            <a:off x="2160720" y="71280"/>
            <a:ext cx="5471640" cy="6696000"/>
          </a:xfrm>
          <a:prstGeom prst="rect">
            <a:avLst/>
          </a:prstGeom>
          <a:ln>
            <a:noFill/>
          </a:ln>
        </p:spPr>
      </p:pic>
      <p:sp>
        <p:nvSpPr>
          <p:cNvPr id="95" name="CustomShape 1"/>
          <p:cNvSpPr/>
          <p:nvPr/>
        </p:nvSpPr>
        <p:spPr>
          <a:xfrm>
            <a:off x="71280" y="6815160"/>
            <a:ext cx="9963000" cy="599760"/>
          </a:xfrm>
          <a:prstGeom prst="rect">
            <a:avLst/>
          </a:prstGeom>
          <a:noFill/>
          <a:ln>
            <a:noFill/>
          </a:ln>
        </p:spPr>
        <p:txBody>
          <a:bodyPr bIns="45000" lIns="90000" rIns="90000" tIns="45000"/>
          <a:p>
            <a:pPr>
              <a:lnSpc>
                <a:spcPct val="93000"/>
              </a:lnSpc>
            </a:pPr>
            <a:r>
              <a:rPr lang="fr-FR">
                <a:solidFill>
                  <a:srgbClr val="000000"/>
                </a:solidFill>
                <a:latin typeface="Calibri"/>
              </a:rPr>
              <a:t>     </a:t>
            </a:r>
            <a:r>
              <a:rPr lang="fr-FR">
                <a:solidFill>
                  <a:srgbClr val="000000"/>
                </a:solidFill>
                <a:latin typeface="Comic Sans MS"/>
              </a:rPr>
              <a:t>La dénomination des habitants, les appelous, est relativement récente. Au XIXè siècle,</a:t>
            </a:r>
            <a:endParaRPr/>
          </a:p>
          <a:p>
            <a:pPr>
              <a:lnSpc>
                <a:spcPct val="93000"/>
              </a:lnSpc>
            </a:pPr>
            <a:r>
              <a:rPr lang="fr-FR">
                <a:solidFill>
                  <a:srgbClr val="000000"/>
                </a:solidFill>
                <a:latin typeface="Comic Sans MS"/>
              </a:rPr>
              <a:t>     </a:t>
            </a:r>
            <a:r>
              <a:rPr lang="fr-FR">
                <a:solidFill>
                  <a:srgbClr val="000000"/>
                </a:solidFill>
                <a:latin typeface="Comic Sans MS"/>
              </a:rPr>
              <a:t>les cloutiers portaient un tablier en peau appelé en occitan « basana » ou « pelou ».</a:t>
            </a:r>
            <a:endParaRPr/>
          </a:p>
        </p:txBody>
      </p:sp>
    </p:spTree>
  </p:cSld>
  <p:transition spd="slow">
    <p:wipe dir="d"/>
  </p:transition>
  <p:timing>
    <p:tnLst>
      <p:par>
        <p:cTn dur="indefinite" id="81" nodeType="tmRoot" restart="never">
          <p:childTnLst>
            <p:seq>
              <p:cTn dur="indefinite" id="82" nodeType="mainSeq">
                <p:childTnLst>
                  <p:par>
                    <p:cTn fill="hold" id="83">
                      <p:stCondLst>
                        <p:cond delay="indefinite"/>
                      </p:stCondLst>
                      <p:childTnLst>
                        <p:par>
                          <p:cTn fill="hold" id="84">
                            <p:stCondLst>
                              <p:cond delay="0"/>
                            </p:stCondLst>
                            <p:childTnLst>
                              <p:par>
                                <p:cTn fill="hold" id="85" nodeType="clickEffect" presetClass="entr" presetID="22" presetSubtype="1">
                                  <p:stCondLst>
                                    <p:cond delay="0"/>
                                  </p:stCondLst>
                                  <p:childTnLst>
                                    <p:set>
                                      <p:cBhvr>
                                        <p:cTn dur="1" fill="hold" id="86">
                                          <p:stCondLst>
                                            <p:cond delay="0"/>
                                          </p:stCondLst>
                                        </p:cTn>
                                        <p:tgtEl>
                                          <p:spTgt spid="94"/>
                                        </p:tgtEl>
                                        <p:attrNameLst>
                                          <p:attrName>style.visibility</p:attrName>
                                        </p:attrNameLst>
                                      </p:cBhvr>
                                      <p:to>
                                        <p:strVal val="visible"/>
                                      </p:to>
                                    </p:set>
                                    <p:animEffect filter="wipe(up)" transition="in">
                                      <p:cBhvr additive="repl">
                                        <p:cTn dur="3000" id="87"/>
                                        <p:tgtEl>
                                          <p:spTgt spid="94"/>
                                        </p:tgtEl>
                                      </p:cBhvr>
                                    </p:animEffect>
                                  </p:childTnLst>
                                </p:cTn>
                              </p:par>
                            </p:childTnLst>
                          </p:cTn>
                        </p:par>
                        <p:par>
                          <p:cTn fill="hold" id="88">
                            <p:stCondLst>
                              <p:cond delay="3000"/>
                            </p:stCondLst>
                            <p:childTnLst>
                              <p:par>
                                <p:cTn fill="hold" id="89" nodeType="afterEffect" presetClass="entr" presetID="22" presetSubtype="8">
                                  <p:stCondLst>
                                    <p:cond delay="0"/>
                                  </p:stCondLst>
                                  <p:childTnLst>
                                    <p:set>
                                      <p:cBhvr>
                                        <p:cTn dur="1" fill="hold" id="90">
                                          <p:stCondLst>
                                            <p:cond delay="0"/>
                                          </p:stCondLst>
                                        </p:cTn>
                                        <p:tgtEl>
                                          <p:spTgt spid="95">
                                            <p:txEl>
                                              <p:pRg end="92" st="0"/>
                                            </p:txEl>
                                          </p:spTgt>
                                        </p:tgtEl>
                                        <p:attrNameLst>
                                          <p:attrName>style.visibility</p:attrName>
                                        </p:attrNameLst>
                                      </p:cBhvr>
                                      <p:to>
                                        <p:strVal val="visible"/>
                                      </p:to>
                                    </p:set>
                                    <p:animEffect filter="wipe(left)" transition="in">
                                      <p:cBhvr additive="repl">
                                        <p:cTn dur="3000" id="91"/>
                                        <p:tgtEl>
                                          <p:spTgt spid="95">
                                            <p:txEl>
                                              <p:pRg end="92" st="0"/>
                                            </p:txEl>
                                          </p:spTgt>
                                        </p:tgtEl>
                                      </p:cBhvr>
                                    </p:animEffect>
                                  </p:childTnLst>
                                </p:cTn>
                              </p:par>
                            </p:childTnLst>
                          </p:cTn>
                        </p:par>
                        <p:par>
                          <p:cTn fill="hold" id="92">
                            <p:stCondLst>
                              <p:cond delay="6000"/>
                            </p:stCondLst>
                            <p:childTnLst>
                              <p:par>
                                <p:cTn fill="hold" id="93" nodeType="afterEffect" presetClass="entr" presetID="22" presetSubtype="8">
                                  <p:stCondLst>
                                    <p:cond delay="0"/>
                                  </p:stCondLst>
                                  <p:childTnLst>
                                    <p:set>
                                      <p:cBhvr>
                                        <p:cTn dur="1" fill="hold" id="94">
                                          <p:stCondLst>
                                            <p:cond delay="0"/>
                                          </p:stCondLst>
                                        </p:cTn>
                                        <p:tgtEl>
                                          <p:spTgt spid="95">
                                            <p:txEl>
                                              <p:pRg end="183" st="92"/>
                                            </p:txEl>
                                          </p:spTgt>
                                        </p:tgtEl>
                                        <p:attrNameLst>
                                          <p:attrName>style.visibility</p:attrName>
                                        </p:attrNameLst>
                                      </p:cBhvr>
                                      <p:to>
                                        <p:strVal val="visible"/>
                                      </p:to>
                                    </p:set>
                                    <p:animEffect filter="wipe(left)" transition="in">
                                      <p:cBhvr additive="repl">
                                        <p:cTn dur="3000" id="95"/>
                                        <p:tgtEl>
                                          <p:spTgt spid="95">
                                            <p:txEl>
                                              <p:pRg end="183" st="92"/>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6" name="CustomShape 1"/>
          <p:cNvSpPr/>
          <p:nvPr/>
        </p:nvSpPr>
        <p:spPr>
          <a:xfrm>
            <a:off x="115920" y="144360"/>
            <a:ext cx="9820440" cy="855360"/>
          </a:xfrm>
          <a:prstGeom prst="rect">
            <a:avLst/>
          </a:prstGeom>
          <a:noFill/>
          <a:ln>
            <a:noFill/>
          </a:ln>
        </p:spPr>
        <p:txBody>
          <a:bodyPr bIns="45000" lIns="90000" rIns="90000" tIns="45000"/>
          <a:p>
            <a:pPr>
              <a:lnSpc>
                <a:spcPct val="100000"/>
              </a:lnSpc>
            </a:pPr>
            <a:r>
              <a:rPr lang="fr-FR">
                <a:solidFill>
                  <a:srgbClr val="000000"/>
                </a:solidFill>
                <a:latin typeface="Calibri"/>
              </a:rPr>
              <a:t>  </a:t>
            </a:r>
            <a:r>
              <a:rPr lang="fr-FR">
                <a:solidFill>
                  <a:srgbClr val="000000"/>
                </a:solidFill>
                <a:latin typeface="Comic Sans MS"/>
              </a:rPr>
              <a:t>De </a:t>
            </a:r>
            <a:r>
              <a:rPr b="1" lang="fr-FR">
                <a:solidFill>
                  <a:srgbClr val="000000"/>
                </a:solidFill>
                <a:latin typeface="Comic Sans MS"/>
              </a:rPr>
              <a:t>1954-1965</a:t>
            </a:r>
            <a:r>
              <a:rPr lang="fr-FR">
                <a:solidFill>
                  <a:srgbClr val="000000"/>
                </a:solidFill>
                <a:latin typeface="Comic Sans MS"/>
              </a:rPr>
              <a:t>, Firminy-Vert, substitut d'une ville « noire » industrielle, est conçue à</a:t>
            </a:r>
            <a:endParaRPr/>
          </a:p>
          <a:p>
            <a:pPr>
              <a:lnSpc>
                <a:spcPct val="100000"/>
              </a:lnSpc>
            </a:pPr>
            <a:r>
              <a:rPr lang="fr-FR">
                <a:solidFill>
                  <a:srgbClr val="000000"/>
                </a:solidFill>
                <a:latin typeface="Comic Sans MS"/>
              </a:rPr>
              <a:t>l'initiative  d'Eugène Claudius-Petit, maire de la ville, ancien ministre de la Reconstruction.  </a:t>
            </a:r>
            <a:endParaRPr/>
          </a:p>
          <a:p>
            <a:pPr>
              <a:lnSpc>
                <a:spcPct val="100000"/>
              </a:lnSpc>
            </a:pPr>
            <a:r>
              <a:rPr lang="fr-FR">
                <a:solidFill>
                  <a:srgbClr val="000000"/>
                </a:solidFill>
                <a:latin typeface="Comic Sans MS"/>
              </a:rPr>
              <a:t>                        </a:t>
            </a:r>
            <a:endParaRPr/>
          </a:p>
          <a:p>
            <a:pPr>
              <a:lnSpc>
                <a:spcPct val="100000"/>
              </a:lnSpc>
            </a:pPr>
            <a:r>
              <a:rPr lang="fr-FR">
                <a:solidFill>
                  <a:srgbClr val="000000"/>
                </a:solidFill>
                <a:latin typeface="Comic Sans MS"/>
              </a:rPr>
              <a:t>                         </a:t>
            </a:r>
            <a:r>
              <a:rPr lang="fr-FR">
                <a:solidFill>
                  <a:srgbClr val="000000"/>
                </a:solidFill>
                <a:latin typeface="Comic Sans MS"/>
              </a:rPr>
              <a:t>Ce projet d'urbanisme  est  mené par Charles Delfante . </a:t>
            </a:r>
            <a:endParaRPr/>
          </a:p>
        </p:txBody>
      </p:sp>
      <p:pic>
        <p:nvPicPr>
          <p:cNvPr descr="" id="187" name="Image 152"/>
          <p:cNvPicPr/>
          <p:nvPr/>
        </p:nvPicPr>
        <p:blipFill>
          <a:blip r:embed="rId1"/>
          <a:stretch>
            <a:fillRect/>
          </a:stretch>
        </p:blipFill>
        <p:spPr>
          <a:xfrm>
            <a:off x="0" y="1525680"/>
            <a:ext cx="10078560" cy="5889240"/>
          </a:xfrm>
          <a:prstGeom prst="rect">
            <a:avLst/>
          </a:prstGeom>
          <a:ln>
            <a:noFill/>
          </a:ln>
        </p:spPr>
      </p:pic>
    </p:spTree>
  </p:cSld>
  <p:transition spd="slow">
    <p:pull dir="u"/>
  </p:transition>
  <p:timing>
    <p:tnLst>
      <p:par>
        <p:cTn dur="indefinite" id="838" nodeType="tmRoot" restart="never">
          <p:childTnLst>
            <p:seq>
              <p:cTn dur="indefinite" id="839" nodeType="mainSeq">
                <p:childTnLst>
                  <p:par>
                    <p:cTn fill="hold" id="840">
                      <p:stCondLst>
                        <p:cond delay="indefinite"/>
                      </p:stCondLst>
                      <p:childTnLst>
                        <p:par>
                          <p:cTn fill="hold" id="841">
                            <p:stCondLst>
                              <p:cond delay="0"/>
                            </p:stCondLst>
                            <p:childTnLst>
                              <p:par>
                                <p:cTn fill="hold" id="842" nodeType="clickEffect" presetClass="entr" presetID="22" presetSubtype="8">
                                  <p:stCondLst>
                                    <p:cond delay="0"/>
                                  </p:stCondLst>
                                  <p:childTnLst>
                                    <p:set>
                                      <p:cBhvr>
                                        <p:cTn dur="1" fill="hold" id="843">
                                          <p:stCondLst>
                                            <p:cond delay="0"/>
                                          </p:stCondLst>
                                        </p:cTn>
                                        <p:tgtEl>
                                          <p:spTgt spid="186">
                                            <p:txEl>
                                              <p:pRg end="89" st="0"/>
                                            </p:txEl>
                                          </p:spTgt>
                                        </p:tgtEl>
                                        <p:attrNameLst>
                                          <p:attrName>style.visibility</p:attrName>
                                        </p:attrNameLst>
                                      </p:cBhvr>
                                      <p:to>
                                        <p:strVal val="visible"/>
                                      </p:to>
                                    </p:set>
                                    <p:animEffect filter="wipe(left)" transition="in">
                                      <p:cBhvr additive="repl">
                                        <p:cTn dur="3000" id="844"/>
                                        <p:tgtEl>
                                          <p:spTgt spid="186">
                                            <p:txEl>
                                              <p:pRg end="89" st="0"/>
                                            </p:txEl>
                                          </p:spTgt>
                                        </p:tgtEl>
                                      </p:cBhvr>
                                    </p:animEffect>
                                  </p:childTnLst>
                                </p:cTn>
                              </p:par>
                            </p:childTnLst>
                          </p:cTn>
                        </p:par>
                        <p:par>
                          <p:cTn fill="hold" id="845">
                            <p:stCondLst>
                              <p:cond delay="3000"/>
                            </p:stCondLst>
                            <p:childTnLst>
                              <p:par>
                                <p:cTn fill="hold" id="846" nodeType="afterEffect" presetClass="entr" presetID="22" presetSubtype="8">
                                  <p:stCondLst>
                                    <p:cond delay="0"/>
                                  </p:stCondLst>
                                  <p:childTnLst>
                                    <p:set>
                                      <p:cBhvr>
                                        <p:cTn dur="1" fill="hold" id="847">
                                          <p:stCondLst>
                                            <p:cond delay="0"/>
                                          </p:stCondLst>
                                        </p:cTn>
                                        <p:tgtEl>
                                          <p:spTgt spid="186">
                                            <p:txEl>
                                              <p:pRg end="187" st="89"/>
                                            </p:txEl>
                                          </p:spTgt>
                                        </p:tgtEl>
                                        <p:attrNameLst>
                                          <p:attrName>style.visibility</p:attrName>
                                        </p:attrNameLst>
                                      </p:cBhvr>
                                      <p:to>
                                        <p:strVal val="visible"/>
                                      </p:to>
                                    </p:set>
                                    <p:animEffect filter="wipe(left)" transition="in">
                                      <p:cBhvr additive="repl">
                                        <p:cTn dur="3000" id="848"/>
                                        <p:tgtEl>
                                          <p:spTgt spid="186">
                                            <p:txEl>
                                              <p:pRg end="187" st="89"/>
                                            </p:txEl>
                                          </p:spTgt>
                                        </p:tgtEl>
                                      </p:cBhvr>
                                    </p:animEffect>
                                  </p:childTnLst>
                                </p:cTn>
                              </p:par>
                            </p:childTnLst>
                          </p:cTn>
                        </p:par>
                        <p:par>
                          <p:cTn fill="hold" id="849">
                            <p:stCondLst>
                              <p:cond delay="6000"/>
                            </p:stCondLst>
                            <p:childTnLst>
                              <p:par>
                                <p:cTn fill="hold" id="850" nodeType="afterEffect" presetClass="entr" presetID="22" presetSubtype="8">
                                  <p:stCondLst>
                                    <p:cond delay="0"/>
                                  </p:stCondLst>
                                  <p:childTnLst>
                                    <p:set>
                                      <p:cBhvr>
                                        <p:cTn dur="1" fill="hold" id="851">
                                          <p:stCondLst>
                                            <p:cond delay="0"/>
                                          </p:stCondLst>
                                        </p:cTn>
                                        <p:tgtEl>
                                          <p:spTgt spid="186">
                                            <p:txEl>
                                              <p:pRg end="212" st="187"/>
                                            </p:txEl>
                                          </p:spTgt>
                                        </p:tgtEl>
                                        <p:attrNameLst>
                                          <p:attrName>style.visibility</p:attrName>
                                        </p:attrNameLst>
                                      </p:cBhvr>
                                      <p:to>
                                        <p:strVal val="visible"/>
                                      </p:to>
                                    </p:set>
                                    <p:animEffect filter="wipe(left)" transition="in">
                                      <p:cBhvr additive="repl">
                                        <p:cTn dur="3000" id="852"/>
                                        <p:tgtEl>
                                          <p:spTgt spid="186">
                                            <p:txEl>
                                              <p:pRg end="212" st="187"/>
                                            </p:txEl>
                                          </p:spTgt>
                                        </p:tgtEl>
                                      </p:cBhvr>
                                    </p:animEffect>
                                  </p:childTnLst>
                                </p:cTn>
                              </p:par>
                            </p:childTnLst>
                          </p:cTn>
                        </p:par>
                        <p:par>
                          <p:cTn fill="hold" id="853">
                            <p:stCondLst>
                              <p:cond delay="9000"/>
                            </p:stCondLst>
                            <p:childTnLst>
                              <p:par>
                                <p:cTn fill="hold" id="854" nodeType="afterEffect" presetClass="entr" presetID="22" presetSubtype="8">
                                  <p:stCondLst>
                                    <p:cond delay="0"/>
                                  </p:stCondLst>
                                  <p:childTnLst>
                                    <p:set>
                                      <p:cBhvr>
                                        <p:cTn dur="1" fill="hold" id="855">
                                          <p:stCondLst>
                                            <p:cond delay="0"/>
                                          </p:stCondLst>
                                        </p:cTn>
                                        <p:tgtEl>
                                          <p:spTgt spid="186">
                                            <p:txEl>
                                              <p:pRg end="294" st="212"/>
                                            </p:txEl>
                                          </p:spTgt>
                                        </p:tgtEl>
                                        <p:attrNameLst>
                                          <p:attrName>style.visibility</p:attrName>
                                        </p:attrNameLst>
                                      </p:cBhvr>
                                      <p:to>
                                        <p:strVal val="visible"/>
                                      </p:to>
                                    </p:set>
                                    <p:animEffect filter="wipe(left)" transition="in">
                                      <p:cBhvr additive="repl">
                                        <p:cTn dur="3000" id="856"/>
                                        <p:tgtEl>
                                          <p:spTgt spid="186">
                                            <p:txEl>
                                              <p:pRg end="294" st="212"/>
                                            </p:txEl>
                                          </p:spTgt>
                                        </p:tgtEl>
                                      </p:cBhvr>
                                    </p:animEffect>
                                  </p:childTnLst>
                                </p:cTn>
                              </p:par>
                            </p:childTnLst>
                          </p:cTn>
                        </p:par>
                        <p:par>
                          <p:cTn fill="hold" id="857">
                            <p:stCondLst>
                              <p:cond delay="12000"/>
                            </p:stCondLst>
                            <p:childTnLst>
                              <p:par>
                                <p:cTn fill="hold" id="858" nodeType="afterEffect" presetClass="entr" presetID="10">
                                  <p:stCondLst>
                                    <p:cond delay="0"/>
                                  </p:stCondLst>
                                  <p:childTnLst>
                                    <p:set>
                                      <p:cBhvr>
                                        <p:cTn dur="1" fill="hold" id="859">
                                          <p:stCondLst>
                                            <p:cond delay="0"/>
                                          </p:stCondLst>
                                        </p:cTn>
                                        <p:tgtEl>
                                          <p:spTgt spid="187"/>
                                        </p:tgtEl>
                                        <p:attrNameLst>
                                          <p:attrName>style.visibility</p:attrName>
                                        </p:attrNameLst>
                                      </p:cBhvr>
                                      <p:to>
                                        <p:strVal val="visible"/>
                                      </p:to>
                                    </p:set>
                                    <p:animEffect filter="fade" transition="in">
                                      <p:cBhvr additive="repl">
                                        <p:cTn dur="2000" id="860"/>
                                        <p:tgtEl>
                                          <p:spTgt spid="18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8" name="Image 3"/>
          <p:cNvPicPr/>
          <p:nvPr/>
        </p:nvPicPr>
        <p:blipFill>
          <a:blip r:embed="rId1"/>
          <a:stretch>
            <a:fillRect/>
          </a:stretch>
        </p:blipFill>
        <p:spPr>
          <a:xfrm>
            <a:off x="0" y="0"/>
            <a:ext cx="5040000" cy="3614400"/>
          </a:xfrm>
          <a:prstGeom prst="rect">
            <a:avLst/>
          </a:prstGeom>
          <a:ln>
            <a:noFill/>
          </a:ln>
        </p:spPr>
      </p:pic>
      <p:pic>
        <p:nvPicPr>
          <p:cNvPr descr="" id="189" name="Image 4"/>
          <p:cNvPicPr/>
          <p:nvPr/>
        </p:nvPicPr>
        <p:blipFill>
          <a:blip r:embed="rId2"/>
          <a:stretch>
            <a:fillRect/>
          </a:stretch>
        </p:blipFill>
        <p:spPr>
          <a:xfrm>
            <a:off x="3240000" y="3703680"/>
            <a:ext cx="6388200" cy="3694320"/>
          </a:xfrm>
          <a:prstGeom prst="rect">
            <a:avLst/>
          </a:prstGeom>
          <a:ln>
            <a:noFill/>
          </a:ln>
        </p:spPr>
      </p:pic>
      <p:sp>
        <p:nvSpPr>
          <p:cNvPr id="190" name="CustomShape 1"/>
          <p:cNvSpPr/>
          <p:nvPr/>
        </p:nvSpPr>
        <p:spPr>
          <a:xfrm>
            <a:off x="5847480" y="1619640"/>
            <a:ext cx="3335760" cy="913320"/>
          </a:xfrm>
          <a:prstGeom prst="rect">
            <a:avLst/>
          </a:prstGeom>
          <a:noFill/>
          <a:ln>
            <a:noFill/>
          </a:ln>
        </p:spPr>
        <p:txBody>
          <a:bodyPr bIns="45000" lIns="90000" rIns="90000" tIns="45000" wrap="none"/>
          <a:p>
            <a:pPr>
              <a:lnSpc>
                <a:spcPct val="100000"/>
              </a:lnSpc>
            </a:pPr>
            <a:r>
              <a:rPr lang="fr-FR">
                <a:solidFill>
                  <a:srgbClr val="000000"/>
                </a:solidFill>
                <a:latin typeface="Comic Sans MS"/>
              </a:rPr>
              <a:t>Chantier de construction des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immeubles de la corniche</a:t>
            </a:r>
            <a:endParaRPr/>
          </a:p>
        </p:txBody>
      </p:sp>
    </p:spTree>
  </p:cSld>
  <p:timing>
    <p:tnLst>
      <p:par>
        <p:cTn dur="indefinite" id="861" nodeType="tmRoot" restart="never">
          <p:childTnLst>
            <p:seq>
              <p:cTn dur="indefinite" id="862" nodeType="mainSeq">
                <p:childTnLst>
                  <p:par>
                    <p:cTn fill="hold" id="863">
                      <p:stCondLst>
                        <p:cond delay="indefinite"/>
                      </p:stCondLst>
                      <p:childTnLst>
                        <p:par>
                          <p:cTn fill="hold" id="864">
                            <p:stCondLst>
                              <p:cond delay="0"/>
                            </p:stCondLst>
                            <p:childTnLst>
                              <p:par>
                                <p:cTn fill="hold" id="865" nodeType="clickEffect" presetClass="entr" presetID="22" presetSubtype="1">
                                  <p:stCondLst>
                                    <p:cond delay="0"/>
                                  </p:stCondLst>
                                  <p:childTnLst>
                                    <p:set>
                                      <p:cBhvr>
                                        <p:cTn dur="1" fill="hold" id="866">
                                          <p:stCondLst>
                                            <p:cond delay="0"/>
                                          </p:stCondLst>
                                        </p:cTn>
                                        <p:tgtEl>
                                          <p:spTgt spid="188"/>
                                        </p:tgtEl>
                                        <p:attrNameLst>
                                          <p:attrName>style.visibility</p:attrName>
                                        </p:attrNameLst>
                                      </p:cBhvr>
                                      <p:to>
                                        <p:strVal val="visible"/>
                                      </p:to>
                                    </p:set>
                                    <p:animEffect filter="wipe(up)" transition="in">
                                      <p:cBhvr additive="repl">
                                        <p:cTn dur="3000" id="867"/>
                                        <p:tgtEl>
                                          <p:spTgt spid="188"/>
                                        </p:tgtEl>
                                      </p:cBhvr>
                                    </p:animEffect>
                                  </p:childTnLst>
                                </p:cTn>
                              </p:par>
                            </p:childTnLst>
                          </p:cTn>
                        </p:par>
                        <p:par>
                          <p:cTn fill="hold" id="868">
                            <p:stCondLst>
                              <p:cond delay="3000"/>
                            </p:stCondLst>
                            <p:childTnLst>
                              <p:par>
                                <p:cTn fill="hold" id="869" nodeType="afterEffect" presetClass="entr" presetID="22" presetSubtype="4">
                                  <p:stCondLst>
                                    <p:cond delay="0"/>
                                  </p:stCondLst>
                                  <p:childTnLst>
                                    <p:set>
                                      <p:cBhvr>
                                        <p:cTn dur="1" fill="hold" id="870">
                                          <p:stCondLst>
                                            <p:cond delay="0"/>
                                          </p:stCondLst>
                                        </p:cTn>
                                        <p:tgtEl>
                                          <p:spTgt spid="190">
                                            <p:txEl>
                                              <p:pRg end="30" st="0"/>
                                            </p:txEl>
                                          </p:spTgt>
                                        </p:tgtEl>
                                        <p:attrNameLst>
                                          <p:attrName>style.visibility</p:attrName>
                                        </p:attrNameLst>
                                      </p:cBhvr>
                                      <p:to>
                                        <p:strVal val="visible"/>
                                      </p:to>
                                    </p:set>
                                    <p:animEffect filter="wipe(down)" transition="out">
                                      <p:cBhvr additive="repl">
                                        <p:cTn dur="500" id="871"/>
                                        <p:tgtEl>
                                          <p:spTgt spid="190">
                                            <p:txEl>
                                              <p:pRg end="30" st="0"/>
                                            </p:txEl>
                                          </p:spTgt>
                                        </p:tgtEl>
                                      </p:cBhvr>
                                    </p:animEffect>
                                  </p:childTnLst>
                                </p:cTn>
                              </p:par>
                            </p:childTnLst>
                          </p:cTn>
                        </p:par>
                        <p:par>
                          <p:cTn fill="hold" id="872">
                            <p:stCondLst>
                              <p:cond delay="3500"/>
                            </p:stCondLst>
                            <p:childTnLst>
                              <p:par>
                                <p:cTn fill="hold" id="873" nodeType="afterEffect" presetClass="entr" presetID="22" presetSubtype="4">
                                  <p:stCondLst>
                                    <p:cond delay="0"/>
                                  </p:stCondLst>
                                  <p:childTnLst>
                                    <p:set>
                                      <p:cBhvr>
                                        <p:cTn dur="1" fill="hold" id="874">
                                          <p:stCondLst>
                                            <p:cond delay="0"/>
                                          </p:stCondLst>
                                        </p:cTn>
                                        <p:tgtEl>
                                          <p:spTgt spid="190">
                                            <p:txEl>
                                              <p:pRg end="59" st="31"/>
                                            </p:txEl>
                                          </p:spTgt>
                                        </p:tgtEl>
                                        <p:attrNameLst>
                                          <p:attrName>style.visibility</p:attrName>
                                        </p:attrNameLst>
                                      </p:cBhvr>
                                      <p:to>
                                        <p:strVal val="visible"/>
                                      </p:to>
                                    </p:set>
                                    <p:animEffect filter="wipe(down)" transition="out">
                                      <p:cBhvr additive="repl">
                                        <p:cTn dur="500" id="875"/>
                                        <p:tgtEl>
                                          <p:spTgt spid="190">
                                            <p:txEl>
                                              <p:pRg end="59" st="31"/>
                                            </p:txEl>
                                          </p:spTgt>
                                        </p:tgtEl>
                                      </p:cBhvr>
                                    </p:animEffect>
                                  </p:childTnLst>
                                </p:cTn>
                              </p:par>
                            </p:childTnLst>
                          </p:cTn>
                        </p:par>
                        <p:par>
                          <p:cTn fill="hold" id="876">
                            <p:stCondLst>
                              <p:cond delay="4000"/>
                            </p:stCondLst>
                            <p:childTnLst>
                              <p:par>
                                <p:cTn fill="hold" id="877" nodeType="afterEffect" presetClass="entr" presetID="10">
                                  <p:stCondLst>
                                    <p:cond delay="0"/>
                                  </p:stCondLst>
                                  <p:childTnLst>
                                    <p:set>
                                      <p:cBhvr>
                                        <p:cTn dur="1" fill="hold" id="878">
                                          <p:stCondLst>
                                            <p:cond delay="0"/>
                                          </p:stCondLst>
                                        </p:cTn>
                                        <p:tgtEl>
                                          <p:spTgt spid="189"/>
                                        </p:tgtEl>
                                        <p:attrNameLst>
                                          <p:attrName>style.visibility</p:attrName>
                                        </p:attrNameLst>
                                      </p:cBhvr>
                                      <p:to>
                                        <p:strVal val="visible"/>
                                      </p:to>
                                    </p:set>
                                    <p:animEffect filter="fade" transition="in">
                                      <p:cBhvr additive="repl">
                                        <p:cTn dur="2000" id="879"/>
                                        <p:tgtEl>
                                          <p:spTgt spid="18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1" name="CustomShape 1"/>
          <p:cNvSpPr/>
          <p:nvPr/>
        </p:nvSpPr>
        <p:spPr>
          <a:xfrm>
            <a:off x="195120" y="144360"/>
            <a:ext cx="9810360" cy="1365120"/>
          </a:xfrm>
          <a:prstGeom prst="rect">
            <a:avLst/>
          </a:prstGeom>
          <a:noFill/>
          <a:ln>
            <a:noFill/>
          </a:ln>
        </p:spPr>
        <p:txBody>
          <a:bodyPr bIns="45000" lIns="90000" rIns="90000" tIns="45000"/>
          <a:p>
            <a:pPr>
              <a:lnSpc>
                <a:spcPct val="100000"/>
              </a:lnSpc>
            </a:pPr>
            <a:r>
              <a:rPr b="1" lang="fr-FR">
                <a:solidFill>
                  <a:srgbClr val="000000"/>
                </a:solidFill>
                <a:latin typeface="Comic Sans MS"/>
              </a:rPr>
              <a:t>   </a:t>
            </a:r>
            <a:r>
              <a:rPr b="1" lang="fr-FR">
                <a:solidFill>
                  <a:srgbClr val="000000"/>
                </a:solidFill>
                <a:latin typeface="Comic Sans MS"/>
              </a:rPr>
              <a:t>En 1962</a:t>
            </a:r>
            <a:r>
              <a:rPr lang="fr-FR">
                <a:solidFill>
                  <a:srgbClr val="000000"/>
                </a:solidFill>
                <a:latin typeface="Comic Sans MS"/>
              </a:rPr>
              <a:t>, l'ensemble de Firminy-Vert est distingué par le prix national d'urbanisme, en </a:t>
            </a:r>
            <a:endParaRPr/>
          </a:p>
          <a:p>
            <a:pPr>
              <a:lnSpc>
                <a:spcPct val="100000"/>
              </a:lnSpc>
            </a:pPr>
            <a:r>
              <a:rPr lang="fr-FR">
                <a:solidFill>
                  <a:srgbClr val="000000"/>
                </a:solidFill>
                <a:latin typeface="Comic Sans MS"/>
              </a:rPr>
              <a:t>raison de l'exemplarité de cette réalisation dont les responsables se sont manifestement   </a:t>
            </a:r>
            <a:endParaRPr/>
          </a:p>
          <a:p>
            <a:pPr>
              <a:lnSpc>
                <a:spcPct val="100000"/>
              </a:lnSpc>
            </a:pPr>
            <a:r>
              <a:rPr lang="fr-FR">
                <a:solidFill>
                  <a:srgbClr val="000000"/>
                </a:solidFill>
                <a:latin typeface="Comic Sans MS"/>
              </a:rPr>
              <a:t>      </a:t>
            </a:r>
            <a:r>
              <a:rPr lang="fr-FR">
                <a:solidFill>
                  <a:srgbClr val="000000"/>
                </a:solidFill>
                <a:latin typeface="Comic Sans MS"/>
              </a:rPr>
              <a:t>inspirés des  principes de la Charte d'Athènes, adoptée en 1933 par le Congrès   </a:t>
            </a:r>
            <a:endParaRPr/>
          </a:p>
          <a:p>
            <a:pPr>
              <a:lnSpc>
                <a:spcPct val="100000"/>
              </a:lnSpc>
            </a:pPr>
            <a:r>
              <a:rPr lang="fr-FR">
                <a:solidFill>
                  <a:srgbClr val="000000"/>
                </a:solidFill>
                <a:latin typeface="Comic Sans MS"/>
              </a:rPr>
              <a:t>             </a:t>
            </a:r>
            <a:r>
              <a:rPr lang="fr-FR">
                <a:solidFill>
                  <a:srgbClr val="000000"/>
                </a:solidFill>
                <a:latin typeface="Comic Sans MS"/>
              </a:rPr>
              <a:t>international d'Architecture  Moderne à l'instigation de  Le Corbusier.</a:t>
            </a:r>
            <a:endParaRPr/>
          </a:p>
          <a:p>
            <a:pPr>
              <a:lnSpc>
                <a:spcPct val="100000"/>
              </a:lnSpc>
            </a:pPr>
            <a:endParaRPr/>
          </a:p>
        </p:txBody>
      </p:sp>
      <p:sp>
        <p:nvSpPr>
          <p:cNvPr id="192" name="CustomShape 2"/>
          <p:cNvSpPr/>
          <p:nvPr/>
        </p:nvSpPr>
        <p:spPr>
          <a:xfrm>
            <a:off x="2664000" y="7213680"/>
            <a:ext cx="5039640" cy="345600"/>
          </a:xfrm>
          <a:prstGeom prst="rect">
            <a:avLst/>
          </a:prstGeom>
          <a:noFill/>
          <a:ln>
            <a:noFill/>
          </a:ln>
        </p:spPr>
        <p:txBody>
          <a:bodyPr bIns="45000" lIns="90000" rIns="90000" tIns="45000"/>
          <a:p>
            <a:pPr>
              <a:lnSpc>
                <a:spcPct val="100000"/>
              </a:lnSpc>
            </a:pPr>
            <a:r>
              <a:rPr lang="fr-FR">
                <a:solidFill>
                  <a:srgbClr val="000000"/>
                </a:solidFill>
                <a:latin typeface="Comic Sans MS"/>
              </a:rPr>
              <a:t>Vue générale de Firminy Vert en construction </a:t>
            </a:r>
            <a:endParaRPr/>
          </a:p>
        </p:txBody>
      </p:sp>
      <p:pic>
        <p:nvPicPr>
          <p:cNvPr descr="" id="193" name="Image 155"/>
          <p:cNvPicPr/>
          <p:nvPr/>
        </p:nvPicPr>
        <p:blipFill>
          <a:blip r:embed="rId1"/>
          <a:stretch>
            <a:fillRect/>
          </a:stretch>
        </p:blipFill>
        <p:spPr>
          <a:xfrm>
            <a:off x="648000" y="1475640"/>
            <a:ext cx="8927640" cy="5687640"/>
          </a:xfrm>
          <a:prstGeom prst="rect">
            <a:avLst/>
          </a:prstGeom>
          <a:ln>
            <a:noFill/>
          </a:ln>
        </p:spPr>
      </p:pic>
    </p:spTree>
  </p:cSld>
  <p:transition spd="slow">
    <p:pull dir="rd"/>
  </p:transition>
  <p:timing>
    <p:tnLst>
      <p:par>
        <p:cTn dur="indefinite" id="880" nodeType="tmRoot" restart="never">
          <p:childTnLst>
            <p:seq>
              <p:cTn dur="indefinite" id="881" nodeType="mainSeq">
                <p:childTnLst>
                  <p:par>
                    <p:cTn fill="hold" id="882">
                      <p:stCondLst>
                        <p:cond delay="indefinite"/>
                      </p:stCondLst>
                      <p:childTnLst>
                        <p:par>
                          <p:cTn fill="hold" id="883">
                            <p:stCondLst>
                              <p:cond delay="0"/>
                            </p:stCondLst>
                            <p:childTnLst>
                              <p:par>
                                <p:cTn fill="hold" id="884" nodeType="clickEffect" presetClass="entr" presetID="22" presetSubtype="8">
                                  <p:stCondLst>
                                    <p:cond delay="0"/>
                                  </p:stCondLst>
                                  <p:childTnLst>
                                    <p:set>
                                      <p:cBhvr>
                                        <p:cTn dur="1" fill="hold" id="885">
                                          <p:stCondLst>
                                            <p:cond delay="0"/>
                                          </p:stCondLst>
                                        </p:cTn>
                                        <p:tgtEl>
                                          <p:spTgt spid="191">
                                            <p:txEl>
                                              <p:pRg end="91" st="0"/>
                                            </p:txEl>
                                          </p:spTgt>
                                        </p:tgtEl>
                                        <p:attrNameLst>
                                          <p:attrName>style.visibility</p:attrName>
                                        </p:attrNameLst>
                                      </p:cBhvr>
                                      <p:to>
                                        <p:strVal val="visible"/>
                                      </p:to>
                                    </p:set>
                                    <p:animEffect filter="wipe(left)" transition="in">
                                      <p:cBhvr additive="repl">
                                        <p:cTn dur="3000" id="886"/>
                                        <p:tgtEl>
                                          <p:spTgt spid="191">
                                            <p:txEl>
                                              <p:pRg end="91" st="0"/>
                                            </p:txEl>
                                          </p:spTgt>
                                        </p:tgtEl>
                                      </p:cBhvr>
                                    </p:animEffect>
                                  </p:childTnLst>
                                </p:cTn>
                              </p:par>
                            </p:childTnLst>
                          </p:cTn>
                        </p:par>
                        <p:par>
                          <p:cTn fill="hold" id="887">
                            <p:stCondLst>
                              <p:cond delay="3000"/>
                            </p:stCondLst>
                            <p:childTnLst>
                              <p:par>
                                <p:cTn fill="hold" id="888" nodeType="afterEffect" presetClass="entr" presetID="22" presetSubtype="8">
                                  <p:stCondLst>
                                    <p:cond delay="0"/>
                                  </p:stCondLst>
                                  <p:childTnLst>
                                    <p:set>
                                      <p:cBhvr>
                                        <p:cTn dur="1" fill="hold" id="889">
                                          <p:stCondLst>
                                            <p:cond delay="0"/>
                                          </p:stCondLst>
                                        </p:cTn>
                                        <p:tgtEl>
                                          <p:spTgt spid="191">
                                            <p:txEl>
                                              <p:pRg end="183" st="91"/>
                                            </p:txEl>
                                          </p:spTgt>
                                        </p:tgtEl>
                                        <p:attrNameLst>
                                          <p:attrName>style.visibility</p:attrName>
                                        </p:attrNameLst>
                                      </p:cBhvr>
                                      <p:to>
                                        <p:strVal val="visible"/>
                                      </p:to>
                                    </p:set>
                                    <p:animEffect filter="wipe(left)" transition="in">
                                      <p:cBhvr additive="repl">
                                        <p:cTn dur="3000" id="890"/>
                                        <p:tgtEl>
                                          <p:spTgt spid="191">
                                            <p:txEl>
                                              <p:pRg end="183" st="91"/>
                                            </p:txEl>
                                          </p:spTgt>
                                        </p:tgtEl>
                                      </p:cBhvr>
                                    </p:animEffect>
                                  </p:childTnLst>
                                </p:cTn>
                              </p:par>
                            </p:childTnLst>
                          </p:cTn>
                        </p:par>
                        <p:par>
                          <p:cTn fill="hold" id="891">
                            <p:stCondLst>
                              <p:cond delay="6000"/>
                            </p:stCondLst>
                            <p:childTnLst>
                              <p:par>
                                <p:cTn fill="hold" id="892" nodeType="afterEffect" presetClass="entr" presetID="22" presetSubtype="8">
                                  <p:stCondLst>
                                    <p:cond delay="0"/>
                                  </p:stCondLst>
                                  <p:childTnLst>
                                    <p:set>
                                      <p:cBhvr>
                                        <p:cTn dur="1" fill="hold" id="893">
                                          <p:stCondLst>
                                            <p:cond delay="0"/>
                                          </p:stCondLst>
                                        </p:cTn>
                                        <p:tgtEl>
                                          <p:spTgt spid="191">
                                            <p:txEl>
                                              <p:pRg end="271" st="183"/>
                                            </p:txEl>
                                          </p:spTgt>
                                        </p:tgtEl>
                                        <p:attrNameLst>
                                          <p:attrName>style.visibility</p:attrName>
                                        </p:attrNameLst>
                                      </p:cBhvr>
                                      <p:to>
                                        <p:strVal val="visible"/>
                                      </p:to>
                                    </p:set>
                                    <p:animEffect filter="wipe(left)" transition="in">
                                      <p:cBhvr additive="repl">
                                        <p:cTn dur="3000" id="894"/>
                                        <p:tgtEl>
                                          <p:spTgt spid="191">
                                            <p:txEl>
                                              <p:pRg end="271" st="183"/>
                                            </p:txEl>
                                          </p:spTgt>
                                        </p:tgtEl>
                                      </p:cBhvr>
                                    </p:animEffect>
                                  </p:childTnLst>
                                </p:cTn>
                              </p:par>
                            </p:childTnLst>
                          </p:cTn>
                        </p:par>
                        <p:par>
                          <p:cTn fill="hold" id="895">
                            <p:stCondLst>
                              <p:cond delay="9000"/>
                            </p:stCondLst>
                            <p:childTnLst>
                              <p:par>
                                <p:cTn fill="hold" id="896" nodeType="afterEffect" presetClass="entr" presetID="22" presetSubtype="8">
                                  <p:stCondLst>
                                    <p:cond delay="0"/>
                                  </p:stCondLst>
                                  <p:childTnLst>
                                    <p:set>
                                      <p:cBhvr>
                                        <p:cTn dur="1" fill="hold" id="897">
                                          <p:stCondLst>
                                            <p:cond delay="0"/>
                                          </p:stCondLst>
                                        </p:cTn>
                                        <p:tgtEl>
                                          <p:spTgt spid="191">
                                            <p:txEl>
                                              <p:pRg end="356" st="271"/>
                                            </p:txEl>
                                          </p:spTgt>
                                        </p:tgtEl>
                                        <p:attrNameLst>
                                          <p:attrName>style.visibility</p:attrName>
                                        </p:attrNameLst>
                                      </p:cBhvr>
                                      <p:to>
                                        <p:strVal val="visible"/>
                                      </p:to>
                                    </p:set>
                                    <p:animEffect filter="wipe(left)" transition="in">
                                      <p:cBhvr additive="repl">
                                        <p:cTn dur="3000" id="898"/>
                                        <p:tgtEl>
                                          <p:spTgt spid="191">
                                            <p:txEl>
                                              <p:pRg end="356" st="271"/>
                                            </p:txEl>
                                          </p:spTgt>
                                        </p:tgtEl>
                                      </p:cBhvr>
                                    </p:animEffect>
                                  </p:childTnLst>
                                </p:cTn>
                              </p:par>
                            </p:childTnLst>
                          </p:cTn>
                        </p:par>
                        <p:par>
                          <p:cTn fill="hold" id="899">
                            <p:stCondLst>
                              <p:cond delay="12000"/>
                            </p:stCondLst>
                            <p:childTnLst>
                              <p:par>
                                <p:cTn fill="hold" id="900" nodeType="afterEffect" presetClass="entr" presetID="22" presetSubtype="8">
                                  <p:stCondLst>
                                    <p:cond delay="0"/>
                                  </p:stCondLst>
                                  <p:childTnLst>
                                    <p:set>
                                      <p:cBhvr>
                                        <p:cTn dur="1" fill="hold" id="901">
                                          <p:stCondLst>
                                            <p:cond delay="0"/>
                                          </p:stCondLst>
                                        </p:cTn>
                                        <p:tgtEl>
                                          <p:spTgt spid="193"/>
                                        </p:tgtEl>
                                        <p:attrNameLst>
                                          <p:attrName>style.visibility</p:attrName>
                                        </p:attrNameLst>
                                      </p:cBhvr>
                                      <p:to>
                                        <p:strVal val="visible"/>
                                      </p:to>
                                    </p:set>
                                    <p:animEffect filter="wipe(left)" transition="in">
                                      <p:cBhvr additive="repl">
                                        <p:cTn dur="3000" id="902"/>
                                        <p:tgtEl>
                                          <p:spTgt spid="193"/>
                                        </p:tgtEl>
                                      </p:cBhvr>
                                    </p:animEffect>
                                  </p:childTnLst>
                                </p:cTn>
                              </p:par>
                            </p:childTnLst>
                          </p:cTn>
                        </p:par>
                        <p:par>
                          <p:cTn fill="hold" id="903">
                            <p:stCondLst>
                              <p:cond delay="15000"/>
                            </p:stCondLst>
                            <p:childTnLst>
                              <p:par>
                                <p:cTn fill="hold" id="904" nodeType="afterEffect" presetClass="entr" presetID="22" presetSubtype="8">
                                  <p:stCondLst>
                                    <p:cond delay="0"/>
                                  </p:stCondLst>
                                  <p:childTnLst>
                                    <p:set>
                                      <p:cBhvr>
                                        <p:cTn dur="1" fill="hold" id="905">
                                          <p:stCondLst>
                                            <p:cond delay="0"/>
                                          </p:stCondLst>
                                        </p:cTn>
                                        <p:tgtEl>
                                          <p:spTgt spid="192">
                                            <p:txEl>
                                              <p:pRg end="46" st="0"/>
                                            </p:txEl>
                                          </p:spTgt>
                                        </p:tgtEl>
                                        <p:attrNameLst>
                                          <p:attrName>style.visibility</p:attrName>
                                        </p:attrNameLst>
                                      </p:cBhvr>
                                      <p:to>
                                        <p:strVal val="visible"/>
                                      </p:to>
                                    </p:set>
                                    <p:animEffect filter="wipe(left)" transition="in">
                                      <p:cBhvr additive="repl">
                                        <p:cTn dur="3000" id="906"/>
                                        <p:tgtEl>
                                          <p:spTgt spid="192">
                                            <p:txEl>
                                              <p:pRg end="46" st="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4" name="CustomShape 1"/>
          <p:cNvSpPr/>
          <p:nvPr/>
        </p:nvSpPr>
        <p:spPr>
          <a:xfrm>
            <a:off x="144360" y="185760"/>
            <a:ext cx="9874080" cy="646236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Des principes sont proclamés :</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1 : concept de zonage qui permet de répartir les espaces urbains selon 4 fonctions</a:t>
            </a:r>
            <a:endParaRPr/>
          </a:p>
          <a:p>
            <a:pPr>
              <a:lnSpc>
                <a:spcPct val="100000"/>
              </a:lnSpc>
            </a:pPr>
            <a:r>
              <a:rPr lang="fr-FR">
                <a:solidFill>
                  <a:srgbClr val="000000"/>
                </a:solidFill>
                <a:latin typeface="Comic Sans MS"/>
              </a:rPr>
              <a:t>                                      </a:t>
            </a:r>
            <a:endParaRPr/>
          </a:p>
          <a:p>
            <a:pPr>
              <a:lnSpc>
                <a:spcPct val="100000"/>
              </a:lnSpc>
            </a:pPr>
            <a:r>
              <a:rPr lang="fr-FR">
                <a:solidFill>
                  <a:srgbClr val="000000"/>
                </a:solidFill>
                <a:latin typeface="Comic Sans MS"/>
              </a:rPr>
              <a:t>                                        </a:t>
            </a:r>
            <a:r>
              <a:rPr lang="fr-FR">
                <a:solidFill>
                  <a:srgbClr val="000000"/>
                </a:solidFill>
                <a:latin typeface="Comic Sans MS"/>
              </a:rPr>
              <a:t>Habiter – travailler – Se recréer -  circuler.</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2 : dissociation entre bâti et voirie.</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3 : voies hiérarchisées ( voies rapides/ dessertes locales  puis voies d’accès aux</a:t>
            </a:r>
            <a:endParaRPr/>
          </a:p>
          <a:p>
            <a:pPr>
              <a:lnSpc>
                <a:spcPct val="100000"/>
              </a:lnSpc>
            </a:pPr>
            <a:r>
              <a:rPr lang="fr-FR">
                <a:solidFill>
                  <a:srgbClr val="000000"/>
                </a:solidFill>
                <a:latin typeface="Comic Sans MS"/>
              </a:rPr>
              <a:t>                              </a:t>
            </a:r>
            <a:r>
              <a:rPr lang="fr-FR">
                <a:solidFill>
                  <a:srgbClr val="000000"/>
                </a:solidFill>
                <a:latin typeface="Comic Sans MS"/>
              </a:rPr>
              <a:t>bâtiments ou cheminements piétonniers ).</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4 : bien-être accessible à tous : les constructions en hauteur sont privilégiées ,</a:t>
            </a:r>
            <a:endParaRPr/>
          </a:p>
          <a:p>
            <a:pPr>
              <a:lnSpc>
                <a:spcPct val="100000"/>
              </a:lnSpc>
            </a:pPr>
            <a:r>
              <a:rPr lang="fr-FR">
                <a:solidFill>
                  <a:srgbClr val="000000"/>
                </a:solidFill>
                <a:latin typeface="Comic Sans MS"/>
              </a:rPr>
              <a:t> </a:t>
            </a:r>
            <a:r>
              <a:rPr lang="fr-FR">
                <a:solidFill>
                  <a:srgbClr val="000000"/>
                </a:solidFill>
                <a:latin typeface="Comic Sans MS"/>
              </a:rPr>
              <a:t>la nécessité d’aérer l’espace urbain est affirmée ; ainsi que sauvegarder les conditions   </a:t>
            </a:r>
            <a:endParaRPr/>
          </a:p>
          <a:p>
            <a:pPr>
              <a:lnSpc>
                <a:spcPct val="100000"/>
              </a:lnSpc>
            </a:pPr>
            <a:r>
              <a:rPr lang="fr-FR">
                <a:solidFill>
                  <a:srgbClr val="000000"/>
                </a:solidFill>
                <a:latin typeface="Comic Sans MS"/>
              </a:rPr>
              <a:t>                                      </a:t>
            </a:r>
            <a:r>
              <a:rPr lang="fr-FR">
                <a:solidFill>
                  <a:srgbClr val="000000"/>
                </a:solidFill>
                <a:latin typeface="Comic Sans MS"/>
              </a:rPr>
              <a:t>d’ensoleillement et d’éclairage.</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6 : des équipements scolaires , sportifs et de loisirs doivent être implantés à proximité</a:t>
            </a:r>
            <a:endParaRPr/>
          </a:p>
          <a:p>
            <a:pPr>
              <a:lnSpc>
                <a:spcPct val="100000"/>
              </a:lnSpc>
            </a:pPr>
            <a:r>
              <a:rPr lang="fr-FR">
                <a:solidFill>
                  <a:srgbClr val="000000"/>
                </a:solidFill>
                <a:latin typeface="Comic Sans MS"/>
              </a:rPr>
              <a:t>                                                       </a:t>
            </a:r>
            <a:r>
              <a:rPr lang="fr-FR">
                <a:solidFill>
                  <a:srgbClr val="000000"/>
                </a:solidFill>
                <a:latin typeface="Comic Sans MS"/>
              </a:rPr>
              <a:t>des habitations .</a:t>
            </a:r>
            <a:endParaRPr/>
          </a:p>
          <a:p>
            <a:pPr>
              <a:lnSpc>
                <a:spcPct val="100000"/>
              </a:lnSpc>
            </a:pP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7 : les zones industrielles ne doivent pas être trop éloignées des habitations pour</a:t>
            </a:r>
            <a:endParaRPr/>
          </a:p>
          <a:p>
            <a:pPr>
              <a:lnSpc>
                <a:spcPct val="100000"/>
              </a:lnSpc>
            </a:pPr>
            <a:r>
              <a:rPr lang="fr-FR">
                <a:solidFill>
                  <a:srgbClr val="000000"/>
                </a:solidFill>
                <a:latin typeface="Comic Sans MS"/>
              </a:rPr>
              <a:t>  </a:t>
            </a:r>
            <a:r>
              <a:rPr lang="fr-FR">
                <a:solidFill>
                  <a:srgbClr val="000000"/>
                </a:solidFill>
                <a:latin typeface="Comic Sans MS"/>
              </a:rPr>
              <a:t>limiter le temps de transport , elles sont séparées de la ville par des zones de verdure</a:t>
            </a:r>
            <a:endParaRPr/>
          </a:p>
        </p:txBody>
      </p:sp>
    </p:spTree>
  </p:cSld>
  <p:transition spd="slow">
    <p:pull dir="u"/>
  </p:transition>
  <p:timing>
    <p:tnLst>
      <p:par>
        <p:cTn dur="indefinite" id="907" nodeType="tmRoot" restart="never">
          <p:childTnLst>
            <p:seq>
              <p:cTn dur="indefinite" id="908" nodeType="mainSeq">
                <p:childTnLst>
                  <p:par>
                    <p:cTn fill="hold" id="909">
                      <p:stCondLst>
                        <p:cond delay="indefinite"/>
                      </p:stCondLst>
                      <p:childTnLst>
                        <p:par>
                          <p:cTn fill="hold" id="910">
                            <p:stCondLst>
                              <p:cond delay="0"/>
                            </p:stCondLst>
                            <p:childTnLst>
                              <p:par>
                                <p:cTn fill="hold" id="911" nodeType="clickEffect" presetClass="entr" presetID="22" presetSubtype="4">
                                  <p:stCondLst>
                                    <p:cond delay="0"/>
                                  </p:stCondLst>
                                  <p:childTnLst>
                                    <p:set>
                                      <p:cBhvr>
                                        <p:cTn dur="1" fill="hold" id="912">
                                          <p:stCondLst>
                                            <p:cond delay="0"/>
                                          </p:stCondLst>
                                        </p:cTn>
                                        <p:tgtEl>
                                          <p:spTgt spid="194">
                                            <p:txEl>
                                              <p:pRg end="74" st="0"/>
                                            </p:txEl>
                                          </p:spTgt>
                                        </p:tgtEl>
                                        <p:attrNameLst>
                                          <p:attrName>style.visibility</p:attrName>
                                        </p:attrNameLst>
                                      </p:cBhvr>
                                      <p:to>
                                        <p:strVal val="visible"/>
                                      </p:to>
                                    </p:set>
                                    <p:animEffect filter="wipe(down)" transition="out">
                                      <p:cBhvr additive="repl">
                                        <p:cTn dur="500" id="913"/>
                                        <p:tgtEl>
                                          <p:spTgt spid="194">
                                            <p:txEl>
                                              <p:pRg end="74" st="0"/>
                                            </p:txEl>
                                          </p:spTgt>
                                        </p:tgtEl>
                                      </p:cBhvr>
                                    </p:animEffect>
                                  </p:childTnLst>
                                </p:cTn>
                              </p:par>
                            </p:childTnLst>
                          </p:cTn>
                        </p:par>
                        <p:par>
                          <p:cTn fill="hold" id="914">
                            <p:stCondLst>
                              <p:cond delay="500"/>
                            </p:stCondLst>
                            <p:childTnLst>
                              <p:par>
                                <p:cTn fill="hold" id="915" nodeType="afterEffect" presetClass="entr" presetID="22" presetSubtype="4">
                                  <p:stCondLst>
                                    <p:cond delay="0"/>
                                  </p:stCondLst>
                                  <p:childTnLst>
                                    <p:set>
                                      <p:cBhvr>
                                        <p:cTn dur="1" fill="hold" id="916">
                                          <p:stCondLst>
                                            <p:cond delay="0"/>
                                          </p:stCondLst>
                                        </p:cTn>
                                        <p:tgtEl>
                                          <p:spTgt spid="194">
                                            <p:txEl>
                                              <p:pRg end="162" st="76"/>
                                            </p:txEl>
                                          </p:spTgt>
                                        </p:tgtEl>
                                        <p:attrNameLst>
                                          <p:attrName>style.visibility</p:attrName>
                                        </p:attrNameLst>
                                      </p:cBhvr>
                                      <p:to>
                                        <p:strVal val="visible"/>
                                      </p:to>
                                    </p:set>
                                    <p:animEffect filter="wipe(down)" transition="out">
                                      <p:cBhvr additive="repl">
                                        <p:cTn dur="500" id="917"/>
                                        <p:tgtEl>
                                          <p:spTgt spid="194">
                                            <p:txEl>
                                              <p:pRg end="162" st="76"/>
                                            </p:txEl>
                                          </p:spTgt>
                                        </p:tgtEl>
                                      </p:cBhvr>
                                    </p:animEffect>
                                  </p:childTnLst>
                                </p:cTn>
                              </p:par>
                            </p:childTnLst>
                          </p:cTn>
                        </p:par>
                        <p:par>
                          <p:cTn fill="hold" id="918">
                            <p:stCondLst>
                              <p:cond delay="1000"/>
                            </p:stCondLst>
                            <p:childTnLst>
                              <p:par>
                                <p:cTn fill="hold" id="919" nodeType="afterEffect" presetClass="entr" presetID="22" presetSubtype="4">
                                  <p:stCondLst>
                                    <p:cond delay="0"/>
                                  </p:stCondLst>
                                  <p:childTnLst>
                                    <p:set>
                                      <p:cBhvr>
                                        <p:cTn dur="1" fill="hold" id="920">
                                          <p:stCondLst>
                                            <p:cond delay="0"/>
                                          </p:stCondLst>
                                        </p:cTn>
                                        <p:tgtEl>
                                          <p:spTgt spid="194">
                                            <p:txEl>
                                              <p:pRg end="201" st="162"/>
                                            </p:txEl>
                                          </p:spTgt>
                                        </p:tgtEl>
                                        <p:attrNameLst>
                                          <p:attrName>style.visibility</p:attrName>
                                        </p:attrNameLst>
                                      </p:cBhvr>
                                      <p:to>
                                        <p:strVal val="visible"/>
                                      </p:to>
                                    </p:set>
                                    <p:animEffect filter="wipe(down)" transition="out">
                                      <p:cBhvr additive="repl">
                                        <p:cTn dur="500" id="921"/>
                                        <p:tgtEl>
                                          <p:spTgt spid="194">
                                            <p:txEl>
                                              <p:pRg end="201" st="162"/>
                                            </p:txEl>
                                          </p:spTgt>
                                        </p:tgtEl>
                                      </p:cBhvr>
                                    </p:animEffect>
                                  </p:childTnLst>
                                </p:cTn>
                              </p:par>
                            </p:childTnLst>
                          </p:cTn>
                        </p:par>
                        <p:par>
                          <p:cTn fill="hold" id="922">
                            <p:stCondLst>
                              <p:cond delay="1500"/>
                            </p:stCondLst>
                            <p:childTnLst>
                              <p:par>
                                <p:cTn fill="hold" id="923" nodeType="afterEffect" presetClass="entr" presetID="22" presetSubtype="4">
                                  <p:stCondLst>
                                    <p:cond delay="0"/>
                                  </p:stCondLst>
                                  <p:childTnLst>
                                    <p:set>
                                      <p:cBhvr>
                                        <p:cTn dur="1" fill="hold" id="924">
                                          <p:stCondLst>
                                            <p:cond delay="0"/>
                                          </p:stCondLst>
                                        </p:cTn>
                                        <p:tgtEl>
                                          <p:spTgt spid="194">
                                            <p:txEl>
                                              <p:pRg end="288" st="201"/>
                                            </p:txEl>
                                          </p:spTgt>
                                        </p:tgtEl>
                                        <p:attrNameLst>
                                          <p:attrName>style.visibility</p:attrName>
                                        </p:attrNameLst>
                                      </p:cBhvr>
                                      <p:to>
                                        <p:strVal val="visible"/>
                                      </p:to>
                                    </p:set>
                                    <p:animEffect filter="wipe(down)" transition="out">
                                      <p:cBhvr additive="repl">
                                        <p:cTn dur="500" id="925"/>
                                        <p:tgtEl>
                                          <p:spTgt spid="194">
                                            <p:txEl>
                                              <p:pRg end="288" st="201"/>
                                            </p:txEl>
                                          </p:spTgt>
                                        </p:tgtEl>
                                      </p:cBhvr>
                                    </p:animEffect>
                                  </p:childTnLst>
                                </p:cTn>
                              </p:par>
                            </p:childTnLst>
                          </p:cTn>
                        </p:par>
                        <p:par>
                          <p:cTn fill="hold" id="926">
                            <p:stCondLst>
                              <p:cond delay="2000"/>
                            </p:stCondLst>
                            <p:childTnLst>
                              <p:par>
                                <p:cTn fill="hold" id="927" nodeType="afterEffect" presetClass="entr" presetID="22" presetSubtype="4">
                                  <p:stCondLst>
                                    <p:cond delay="0"/>
                                  </p:stCondLst>
                                  <p:childTnLst>
                                    <p:set>
                                      <p:cBhvr>
                                        <p:cTn dur="1" fill="hold" id="928">
                                          <p:stCondLst>
                                            <p:cond delay="0"/>
                                          </p:stCondLst>
                                        </p:cTn>
                                        <p:tgtEl>
                                          <p:spTgt spid="194">
                                            <p:txEl>
                                              <p:pRg end="332" st="290"/>
                                            </p:txEl>
                                          </p:spTgt>
                                        </p:tgtEl>
                                        <p:attrNameLst>
                                          <p:attrName>style.visibility</p:attrName>
                                        </p:attrNameLst>
                                      </p:cBhvr>
                                      <p:to>
                                        <p:strVal val="visible"/>
                                      </p:to>
                                    </p:set>
                                    <p:animEffect filter="wipe(down)" transition="out">
                                      <p:cBhvr additive="repl">
                                        <p:cTn dur="500" id="929"/>
                                        <p:tgtEl>
                                          <p:spTgt spid="194">
                                            <p:txEl>
                                              <p:pRg end="332" st="290"/>
                                            </p:txEl>
                                          </p:spTgt>
                                        </p:tgtEl>
                                      </p:cBhvr>
                                    </p:animEffect>
                                  </p:childTnLst>
                                </p:cTn>
                              </p:par>
                            </p:childTnLst>
                          </p:cTn>
                        </p:par>
                        <p:par>
                          <p:cTn fill="hold" id="930">
                            <p:stCondLst>
                              <p:cond delay="2500"/>
                            </p:stCondLst>
                            <p:childTnLst>
                              <p:par>
                                <p:cTn fill="hold" id="931" nodeType="afterEffect" presetClass="entr" presetID="22" presetSubtype="4">
                                  <p:stCondLst>
                                    <p:cond delay="0"/>
                                  </p:stCondLst>
                                  <p:childTnLst>
                                    <p:set>
                                      <p:cBhvr>
                                        <p:cTn dur="1" fill="hold" id="932">
                                          <p:stCondLst>
                                            <p:cond delay="0"/>
                                          </p:stCondLst>
                                        </p:cTn>
                                        <p:tgtEl>
                                          <p:spTgt spid="194">
                                            <p:txEl>
                                              <p:pRg end="420" st="334"/>
                                            </p:txEl>
                                          </p:spTgt>
                                        </p:tgtEl>
                                        <p:attrNameLst>
                                          <p:attrName>style.visibility</p:attrName>
                                        </p:attrNameLst>
                                      </p:cBhvr>
                                      <p:to>
                                        <p:strVal val="visible"/>
                                      </p:to>
                                    </p:set>
                                    <p:animEffect filter="wipe(down)" transition="out">
                                      <p:cBhvr additive="repl">
                                        <p:cTn dur="500" id="933"/>
                                        <p:tgtEl>
                                          <p:spTgt spid="194">
                                            <p:txEl>
                                              <p:pRg end="420" st="334"/>
                                            </p:txEl>
                                          </p:spTgt>
                                        </p:tgtEl>
                                      </p:cBhvr>
                                    </p:animEffect>
                                  </p:childTnLst>
                                </p:cTn>
                              </p:par>
                            </p:childTnLst>
                          </p:cTn>
                        </p:par>
                        <p:par>
                          <p:cTn fill="hold" id="934">
                            <p:stCondLst>
                              <p:cond delay="3000"/>
                            </p:stCondLst>
                            <p:childTnLst>
                              <p:par>
                                <p:cTn fill="hold" id="935" nodeType="afterEffect" presetClass="entr" presetID="22" presetSubtype="4">
                                  <p:stCondLst>
                                    <p:cond delay="0"/>
                                  </p:stCondLst>
                                  <p:childTnLst>
                                    <p:set>
                                      <p:cBhvr>
                                        <p:cTn dur="1" fill="hold" id="936">
                                          <p:stCondLst>
                                            <p:cond delay="0"/>
                                          </p:stCondLst>
                                        </p:cTn>
                                        <p:tgtEl>
                                          <p:spTgt spid="194">
                                            <p:txEl>
                                              <p:pRg end="491" st="420"/>
                                            </p:txEl>
                                          </p:spTgt>
                                        </p:tgtEl>
                                        <p:attrNameLst>
                                          <p:attrName>style.visibility</p:attrName>
                                        </p:attrNameLst>
                                      </p:cBhvr>
                                      <p:to>
                                        <p:strVal val="visible"/>
                                      </p:to>
                                    </p:set>
                                    <p:animEffect filter="wipe(down)" transition="out">
                                      <p:cBhvr additive="repl">
                                        <p:cTn dur="500" id="937"/>
                                        <p:tgtEl>
                                          <p:spTgt spid="194">
                                            <p:txEl>
                                              <p:pRg end="491" st="420"/>
                                            </p:txEl>
                                          </p:spTgt>
                                        </p:tgtEl>
                                      </p:cBhvr>
                                    </p:animEffect>
                                  </p:childTnLst>
                                </p:cTn>
                              </p:par>
                            </p:childTnLst>
                          </p:cTn>
                        </p:par>
                        <p:par>
                          <p:cTn fill="hold" id="938">
                            <p:stCondLst>
                              <p:cond delay="3500"/>
                            </p:stCondLst>
                            <p:childTnLst>
                              <p:par>
                                <p:cTn fill="hold" id="939" nodeType="afterEffect" presetClass="entr" presetID="22" presetSubtype="4">
                                  <p:stCondLst>
                                    <p:cond delay="0"/>
                                  </p:stCondLst>
                                  <p:childTnLst>
                                    <p:set>
                                      <p:cBhvr>
                                        <p:cTn dur="1" fill="hold" id="940">
                                          <p:stCondLst>
                                            <p:cond delay="0"/>
                                          </p:stCondLst>
                                        </p:cTn>
                                        <p:tgtEl>
                                          <p:spTgt spid="194">
                                            <p:txEl>
                                              <p:pRg end="579" st="493"/>
                                            </p:txEl>
                                          </p:spTgt>
                                        </p:tgtEl>
                                        <p:attrNameLst>
                                          <p:attrName>style.visibility</p:attrName>
                                        </p:attrNameLst>
                                      </p:cBhvr>
                                      <p:to>
                                        <p:strVal val="visible"/>
                                      </p:to>
                                    </p:set>
                                    <p:animEffect filter="wipe(down)" transition="out">
                                      <p:cBhvr additive="repl">
                                        <p:cTn dur="500" id="941"/>
                                        <p:tgtEl>
                                          <p:spTgt spid="194">
                                            <p:txEl>
                                              <p:pRg end="579" st="493"/>
                                            </p:txEl>
                                          </p:spTgt>
                                        </p:tgtEl>
                                      </p:cBhvr>
                                    </p:animEffect>
                                  </p:childTnLst>
                                </p:cTn>
                              </p:par>
                            </p:childTnLst>
                          </p:cTn>
                        </p:par>
                        <p:par>
                          <p:cTn fill="hold" id="942">
                            <p:stCondLst>
                              <p:cond delay="4000"/>
                            </p:stCondLst>
                            <p:childTnLst>
                              <p:par>
                                <p:cTn fill="hold" id="943" nodeType="afterEffect" presetClass="entr" presetID="22" presetSubtype="4">
                                  <p:stCondLst>
                                    <p:cond delay="0"/>
                                  </p:stCondLst>
                                  <p:childTnLst>
                                    <p:set>
                                      <p:cBhvr>
                                        <p:cTn dur="1" fill="hold" id="944">
                                          <p:stCondLst>
                                            <p:cond delay="0"/>
                                          </p:stCondLst>
                                        </p:cTn>
                                        <p:tgtEl>
                                          <p:spTgt spid="194">
                                            <p:txEl>
                                              <p:pRg end="672" st="579"/>
                                            </p:txEl>
                                          </p:spTgt>
                                        </p:tgtEl>
                                        <p:attrNameLst>
                                          <p:attrName>style.visibility</p:attrName>
                                        </p:attrNameLst>
                                      </p:cBhvr>
                                      <p:to>
                                        <p:strVal val="visible"/>
                                      </p:to>
                                    </p:set>
                                    <p:animEffect filter="wipe(down)" transition="out">
                                      <p:cBhvr additive="repl">
                                        <p:cTn dur="500" id="945"/>
                                        <p:tgtEl>
                                          <p:spTgt spid="194">
                                            <p:txEl>
                                              <p:pRg end="672" st="579"/>
                                            </p:txEl>
                                          </p:spTgt>
                                        </p:tgtEl>
                                      </p:cBhvr>
                                    </p:animEffect>
                                  </p:childTnLst>
                                </p:cTn>
                              </p:par>
                            </p:childTnLst>
                          </p:cTn>
                        </p:par>
                        <p:par>
                          <p:cTn fill="hold" id="946">
                            <p:stCondLst>
                              <p:cond delay="4500"/>
                            </p:stCondLst>
                            <p:childTnLst>
                              <p:par>
                                <p:cTn fill="hold" id="947" nodeType="afterEffect" presetClass="entr" presetID="22" presetSubtype="4">
                                  <p:stCondLst>
                                    <p:cond delay="0"/>
                                  </p:stCondLst>
                                  <p:childTnLst>
                                    <p:set>
                                      <p:cBhvr>
                                        <p:cTn dur="1" fill="hold" id="948">
                                          <p:stCondLst>
                                            <p:cond delay="0"/>
                                          </p:stCondLst>
                                        </p:cTn>
                                        <p:tgtEl>
                                          <p:spTgt spid="194">
                                            <p:txEl>
                                              <p:pRg end="743" st="672"/>
                                            </p:txEl>
                                          </p:spTgt>
                                        </p:tgtEl>
                                        <p:attrNameLst>
                                          <p:attrName>style.visibility</p:attrName>
                                        </p:attrNameLst>
                                      </p:cBhvr>
                                      <p:to>
                                        <p:strVal val="visible"/>
                                      </p:to>
                                    </p:set>
                                    <p:animEffect filter="wipe(down)" transition="out">
                                      <p:cBhvr additive="repl">
                                        <p:cTn dur="500" id="949"/>
                                        <p:tgtEl>
                                          <p:spTgt spid="194">
                                            <p:txEl>
                                              <p:pRg end="743" st="672"/>
                                            </p:txEl>
                                          </p:spTgt>
                                        </p:tgtEl>
                                      </p:cBhvr>
                                    </p:animEffect>
                                  </p:childTnLst>
                                </p:cTn>
                              </p:par>
                            </p:childTnLst>
                          </p:cTn>
                        </p:par>
                        <p:par>
                          <p:cTn fill="hold" id="950">
                            <p:stCondLst>
                              <p:cond delay="5000"/>
                            </p:stCondLst>
                            <p:childTnLst>
                              <p:par>
                                <p:cTn fill="hold" id="951" nodeType="afterEffect" presetClass="entr" presetID="22" presetSubtype="4">
                                  <p:stCondLst>
                                    <p:cond delay="0"/>
                                  </p:stCondLst>
                                  <p:childTnLst>
                                    <p:set>
                                      <p:cBhvr>
                                        <p:cTn dur="1" fill="hold" id="952">
                                          <p:stCondLst>
                                            <p:cond delay="0"/>
                                          </p:stCondLst>
                                        </p:cTn>
                                        <p:tgtEl>
                                          <p:spTgt spid="194">
                                            <p:txEl>
                                              <p:pRg end="838" st="745"/>
                                            </p:txEl>
                                          </p:spTgt>
                                        </p:tgtEl>
                                        <p:attrNameLst>
                                          <p:attrName>style.visibility</p:attrName>
                                        </p:attrNameLst>
                                      </p:cBhvr>
                                      <p:to>
                                        <p:strVal val="visible"/>
                                      </p:to>
                                    </p:set>
                                    <p:animEffect filter="wipe(down)" transition="out">
                                      <p:cBhvr additive="repl">
                                        <p:cTn dur="500" id="953"/>
                                        <p:tgtEl>
                                          <p:spTgt spid="194">
                                            <p:txEl>
                                              <p:pRg end="838" st="745"/>
                                            </p:txEl>
                                          </p:spTgt>
                                        </p:tgtEl>
                                      </p:cBhvr>
                                    </p:animEffect>
                                  </p:childTnLst>
                                </p:cTn>
                              </p:par>
                            </p:childTnLst>
                          </p:cTn>
                        </p:par>
                        <p:par>
                          <p:cTn fill="hold" id="954">
                            <p:stCondLst>
                              <p:cond delay="5500"/>
                            </p:stCondLst>
                            <p:childTnLst>
                              <p:par>
                                <p:cTn fill="hold" id="955" nodeType="afterEffect" presetClass="entr" presetID="22" presetSubtype="4">
                                  <p:stCondLst>
                                    <p:cond delay="0"/>
                                  </p:stCondLst>
                                  <p:childTnLst>
                                    <p:set>
                                      <p:cBhvr>
                                        <p:cTn dur="1" fill="hold" id="956">
                                          <p:stCondLst>
                                            <p:cond delay="0"/>
                                          </p:stCondLst>
                                        </p:cTn>
                                        <p:tgtEl>
                                          <p:spTgt spid="194">
                                            <p:txEl>
                                              <p:pRg end="911" st="838"/>
                                            </p:txEl>
                                          </p:spTgt>
                                        </p:tgtEl>
                                        <p:attrNameLst>
                                          <p:attrName>style.visibility</p:attrName>
                                        </p:attrNameLst>
                                      </p:cBhvr>
                                      <p:to>
                                        <p:strVal val="visible"/>
                                      </p:to>
                                    </p:set>
                                    <p:animEffect filter="wipe(down)" transition="out">
                                      <p:cBhvr additive="repl">
                                        <p:cTn dur="500" id="957"/>
                                        <p:tgtEl>
                                          <p:spTgt spid="194">
                                            <p:txEl>
                                              <p:pRg end="911" st="838"/>
                                            </p:txEl>
                                          </p:spTgt>
                                        </p:tgtEl>
                                      </p:cBhvr>
                                    </p:animEffect>
                                  </p:childTnLst>
                                </p:cTn>
                              </p:par>
                            </p:childTnLst>
                          </p:cTn>
                        </p:par>
                        <p:par>
                          <p:cTn fill="hold" id="958">
                            <p:stCondLst>
                              <p:cond delay="6000"/>
                            </p:stCondLst>
                            <p:childTnLst>
                              <p:par>
                                <p:cTn fill="hold" id="959" nodeType="afterEffect" presetClass="entr" presetID="22" presetSubtype="4">
                                  <p:stCondLst>
                                    <p:cond delay="0"/>
                                  </p:stCondLst>
                                  <p:childTnLst>
                                    <p:set>
                                      <p:cBhvr>
                                        <p:cTn dur="1" fill="hold" id="960">
                                          <p:stCondLst>
                                            <p:cond delay="0"/>
                                          </p:stCondLst>
                                        </p:cTn>
                                        <p:tgtEl>
                                          <p:spTgt spid="194">
                                            <p:txEl>
                                              <p:pRg end="1000" st="913"/>
                                            </p:txEl>
                                          </p:spTgt>
                                        </p:tgtEl>
                                        <p:attrNameLst>
                                          <p:attrName>style.visibility</p:attrName>
                                        </p:attrNameLst>
                                      </p:cBhvr>
                                      <p:to>
                                        <p:strVal val="visible"/>
                                      </p:to>
                                    </p:set>
                                    <p:animEffect filter="wipe(down)" transition="out">
                                      <p:cBhvr additive="repl">
                                        <p:cTn dur="500" id="961"/>
                                        <p:tgtEl>
                                          <p:spTgt spid="194">
                                            <p:txEl>
                                              <p:pRg end="1000" st="913"/>
                                            </p:txEl>
                                          </p:spTgt>
                                        </p:tgtEl>
                                      </p:cBhvr>
                                    </p:animEffect>
                                  </p:childTnLst>
                                </p:cTn>
                              </p:par>
                            </p:childTnLst>
                          </p:cTn>
                        </p:par>
                        <p:par>
                          <p:cTn fill="hold" id="962">
                            <p:stCondLst>
                              <p:cond delay="6500"/>
                            </p:stCondLst>
                            <p:childTnLst>
                              <p:par>
                                <p:cTn fill="hold" id="963" nodeType="afterEffect" presetClass="entr" presetID="22" presetSubtype="4">
                                  <p:stCondLst>
                                    <p:cond delay="0"/>
                                  </p:stCondLst>
                                  <p:childTnLst>
                                    <p:set>
                                      <p:cBhvr>
                                        <p:cTn dur="1" fill="hold" id="964">
                                          <p:stCondLst>
                                            <p:cond delay="0"/>
                                          </p:stCondLst>
                                        </p:cTn>
                                        <p:tgtEl>
                                          <p:spTgt spid="194">
                                            <p:txEl>
                                              <p:pRg end="1091" st="1000"/>
                                            </p:txEl>
                                          </p:spTgt>
                                        </p:tgtEl>
                                        <p:attrNameLst>
                                          <p:attrName>style.visibility</p:attrName>
                                        </p:attrNameLst>
                                      </p:cBhvr>
                                      <p:to>
                                        <p:strVal val="visible"/>
                                      </p:to>
                                    </p:set>
                                    <p:animEffect filter="wipe(down)" transition="out">
                                      <p:cBhvr additive="repl">
                                        <p:cTn dur="500" id="965"/>
                                        <p:tgtEl>
                                          <p:spTgt spid="194">
                                            <p:txEl>
                                              <p:pRg end="1091" st="100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95" name="Image 157"/>
          <p:cNvPicPr/>
          <p:nvPr/>
        </p:nvPicPr>
        <p:blipFill>
          <a:blip r:embed="rId1"/>
          <a:stretch>
            <a:fillRect/>
          </a:stretch>
        </p:blipFill>
        <p:spPr>
          <a:xfrm>
            <a:off x="1800" y="2051640"/>
            <a:ext cx="10078560" cy="5507640"/>
          </a:xfrm>
          <a:prstGeom prst="rect">
            <a:avLst/>
          </a:prstGeom>
          <a:ln>
            <a:noFill/>
          </a:ln>
        </p:spPr>
      </p:pic>
      <p:sp>
        <p:nvSpPr>
          <p:cNvPr id="196" name="CustomShape 1"/>
          <p:cNvSpPr/>
          <p:nvPr/>
        </p:nvSpPr>
        <p:spPr>
          <a:xfrm>
            <a:off x="287640" y="1475640"/>
            <a:ext cx="9288720" cy="912600"/>
          </a:xfrm>
          <a:prstGeom prst="rect">
            <a:avLst/>
          </a:prstGeom>
          <a:noFill/>
          <a:ln>
            <a:noFill/>
          </a:ln>
        </p:spPr>
        <p:txBody>
          <a:bodyPr bIns="45000" lIns="90000" rIns="90000" tIns="45000"/>
          <a:p>
            <a:pPr>
              <a:lnSpc>
                <a:spcPct val="100000"/>
              </a:lnSpc>
            </a:pPr>
            <a:r>
              <a:rPr lang="fr-FR">
                <a:solidFill>
                  <a:srgbClr val="000000"/>
                </a:solidFill>
                <a:latin typeface="Comic Sans MS"/>
              </a:rPr>
              <a:t>Des séchoirs conçus pour éviter que le linge des grandes lessives du lundi transforme     </a:t>
            </a:r>
            <a:endParaRPr/>
          </a:p>
          <a:p>
            <a:pPr>
              <a:lnSpc>
                <a:spcPct val="100000"/>
              </a:lnSpc>
            </a:pPr>
            <a:r>
              <a:rPr lang="fr-FR">
                <a:solidFill>
                  <a:srgbClr val="000000"/>
                </a:solidFill>
                <a:latin typeface="Comic Sans MS"/>
              </a:rPr>
              <a:t>              </a:t>
            </a:r>
            <a:r>
              <a:rPr lang="fr-FR">
                <a:solidFill>
                  <a:srgbClr val="000000"/>
                </a:solidFill>
                <a:latin typeface="Comic Sans MS"/>
              </a:rPr>
              <a:t>les immeubles en étalage de la vie intime de leurs habitants .</a:t>
            </a:r>
            <a:endParaRPr/>
          </a:p>
        </p:txBody>
      </p:sp>
      <p:sp>
        <p:nvSpPr>
          <p:cNvPr id="197" name="CustomShape 2"/>
          <p:cNvSpPr/>
          <p:nvPr/>
        </p:nvSpPr>
        <p:spPr>
          <a:xfrm>
            <a:off x="0" y="0"/>
            <a:ext cx="9720720" cy="173556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Il fallait que le nouveau quartier soit clair, ensoleillé, que les enfants puissent y jouer sans risque, que les familles puissent y retrouver un cadre plus adapté à leur vie.</a:t>
            </a:r>
            <a:endParaRPr/>
          </a:p>
          <a:p>
            <a:pPr>
              <a:lnSpc>
                <a:spcPct val="100000"/>
              </a:lnSpc>
            </a:pPr>
            <a:r>
              <a:rPr lang="fr-FR">
                <a:solidFill>
                  <a:srgbClr val="000000"/>
                </a:solidFill>
                <a:latin typeface="Comic Sans MS"/>
              </a:rPr>
              <a:t>   </a:t>
            </a:r>
            <a:endParaRPr/>
          </a:p>
          <a:p>
            <a:pPr>
              <a:lnSpc>
                <a:spcPct val="100000"/>
              </a:lnSpc>
            </a:pPr>
            <a:r>
              <a:rPr lang="fr-FR">
                <a:solidFill>
                  <a:srgbClr val="000000"/>
                </a:solidFill>
                <a:latin typeface="Comic Sans MS"/>
              </a:rPr>
              <a:t> </a:t>
            </a:r>
            <a:r>
              <a:rPr lang="fr-FR">
                <a:solidFill>
                  <a:srgbClr val="000000"/>
                </a:solidFill>
                <a:latin typeface="Comic Sans MS"/>
              </a:rPr>
              <a:t>Cette  recherche de tous les instants pour donner de meilleures conditions de vie fut la     </a:t>
            </a:r>
            <a:endParaRPr/>
          </a:p>
          <a:p>
            <a:pPr>
              <a:lnSpc>
                <a:spcPct val="100000"/>
              </a:lnSpc>
            </a:pPr>
            <a:r>
              <a:rPr lang="fr-FR">
                <a:solidFill>
                  <a:srgbClr val="000000"/>
                </a:solidFill>
                <a:latin typeface="Comic Sans MS"/>
              </a:rPr>
              <a:t>                                                  </a:t>
            </a:r>
            <a:r>
              <a:rPr lang="fr-FR">
                <a:solidFill>
                  <a:srgbClr val="000000"/>
                </a:solidFill>
                <a:latin typeface="Comic Sans MS"/>
              </a:rPr>
              <a:t>règle, qu'il s'agisse :</a:t>
            </a:r>
            <a:endParaRPr/>
          </a:p>
        </p:txBody>
      </p:sp>
    </p:spTree>
  </p:cSld>
  <p:transition spd="slow">
    <p:pull dir="r"/>
  </p:transition>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98" name="Image 158"/>
          <p:cNvPicPr/>
          <p:nvPr/>
        </p:nvPicPr>
        <p:blipFill>
          <a:blip r:embed="rId1"/>
          <a:stretch>
            <a:fillRect/>
          </a:stretch>
        </p:blipFill>
        <p:spPr>
          <a:xfrm>
            <a:off x="2304000" y="1043640"/>
            <a:ext cx="5455800" cy="6371640"/>
          </a:xfrm>
          <a:prstGeom prst="rect">
            <a:avLst/>
          </a:prstGeom>
          <a:ln>
            <a:noFill/>
          </a:ln>
        </p:spPr>
      </p:pic>
      <p:sp>
        <p:nvSpPr>
          <p:cNvPr id="199" name="CustomShape 1"/>
          <p:cNvSpPr/>
          <p:nvPr/>
        </p:nvSpPr>
        <p:spPr>
          <a:xfrm>
            <a:off x="359640" y="179280"/>
            <a:ext cx="8712720" cy="364680"/>
          </a:xfrm>
          <a:prstGeom prst="rect">
            <a:avLst/>
          </a:prstGeom>
          <a:noFill/>
          <a:ln>
            <a:noFill/>
          </a:ln>
        </p:spPr>
        <p:txBody>
          <a:bodyPr bIns="45000" lIns="90000" rIns="90000" tIns="45000"/>
          <a:p>
            <a:pPr>
              <a:lnSpc>
                <a:spcPct val="100000"/>
              </a:lnSpc>
            </a:pPr>
            <a:r>
              <a:rPr lang="fr-FR">
                <a:solidFill>
                  <a:srgbClr val="000000"/>
                </a:solidFill>
                <a:latin typeface="Comic Sans MS"/>
              </a:rPr>
              <a:t>Des garages proches des logements, mais aussi effacés qu'il était possible .</a:t>
            </a:r>
            <a:endParaRPr/>
          </a:p>
        </p:txBody>
      </p:sp>
    </p:spTree>
  </p:cSld>
  <p:transition spd="slow">
    <p:dissolve/>
  </p:transition>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00" name="Image 3"/>
          <p:cNvPicPr/>
          <p:nvPr/>
        </p:nvPicPr>
        <p:blipFill>
          <a:blip r:embed="rId1"/>
          <a:stretch>
            <a:fillRect/>
          </a:stretch>
        </p:blipFill>
        <p:spPr>
          <a:xfrm>
            <a:off x="215640" y="1115640"/>
            <a:ext cx="9648720" cy="5977080"/>
          </a:xfrm>
          <a:prstGeom prst="rect">
            <a:avLst/>
          </a:prstGeom>
          <a:ln>
            <a:noFill/>
          </a:ln>
        </p:spPr>
      </p:pic>
      <p:sp>
        <p:nvSpPr>
          <p:cNvPr id="201" name="CustomShape 1"/>
          <p:cNvSpPr/>
          <p:nvPr/>
        </p:nvSpPr>
        <p:spPr>
          <a:xfrm>
            <a:off x="869760" y="6372000"/>
            <a:ext cx="1177920" cy="364680"/>
          </a:xfrm>
          <a:prstGeom prst="rect">
            <a:avLst/>
          </a:prstGeom>
          <a:noFill/>
          <a:ln>
            <a:noFill/>
          </a:ln>
        </p:spPr>
        <p:txBody>
          <a:bodyPr bIns="45000" lIns="90000" rIns="90000" tIns="45000" wrap="none"/>
          <a:p>
            <a:pPr>
              <a:lnSpc>
                <a:spcPct val="100000"/>
              </a:lnSpc>
            </a:pPr>
            <a:r>
              <a:rPr lang="fr-FR">
                <a:solidFill>
                  <a:srgbClr val="ffffff"/>
                </a:solidFill>
                <a:latin typeface="Comic Sans MS"/>
              </a:rPr>
              <a:t>LAVERIE</a:t>
            </a:r>
            <a:endParaRPr/>
          </a:p>
        </p:txBody>
      </p:sp>
      <p:sp>
        <p:nvSpPr>
          <p:cNvPr id="202" name="CustomShape 2"/>
          <p:cNvSpPr/>
          <p:nvPr/>
        </p:nvSpPr>
        <p:spPr>
          <a:xfrm>
            <a:off x="431640" y="323280"/>
            <a:ext cx="9072720" cy="364680"/>
          </a:xfrm>
          <a:prstGeom prst="rect">
            <a:avLst/>
          </a:prstGeom>
          <a:noFill/>
          <a:ln>
            <a:noFill/>
          </a:ln>
        </p:spPr>
        <p:txBody>
          <a:bodyPr bIns="45000" lIns="90000" rIns="90000" tIns="45000"/>
          <a:p>
            <a:pPr>
              <a:lnSpc>
                <a:spcPct val="100000"/>
              </a:lnSpc>
            </a:pPr>
            <a:r>
              <a:rPr lang="fr-FR">
                <a:solidFill>
                  <a:srgbClr val="000000"/>
                </a:solidFill>
                <a:latin typeface="Comic Sans MS"/>
              </a:rPr>
              <a:t>Du lavoir imaginé pour perpétuer la tradition et le contact social</a:t>
            </a:r>
            <a:r>
              <a:rPr lang="fr-FR">
                <a:solidFill>
                  <a:srgbClr val="000000"/>
                </a:solidFill>
                <a:latin typeface="Calibri"/>
              </a:rPr>
              <a:t>.</a:t>
            </a:r>
            <a:endParaRPr/>
          </a:p>
        </p:txBody>
      </p:sp>
    </p:spTree>
  </p:cSld>
  <p:timing>
    <p:tnLst>
      <p:par>
        <p:cTn dur="indefinite" id="966" nodeType="tmRoot" restart="never">
          <p:childTnLst>
            <p:seq>
              <p:cTn dur="indefinite" id="967" nodeType="mainSeq">
                <p:childTnLst>
                  <p:par>
                    <p:cTn fill="hold" id="968">
                      <p:stCondLst>
                        <p:cond delay="indefinite"/>
                      </p:stCondLst>
                      <p:childTnLst>
                        <p:par>
                          <p:cTn fill="hold" id="969">
                            <p:stCondLst>
                              <p:cond delay="0"/>
                            </p:stCondLst>
                            <p:childTnLst>
                              <p:par>
                                <p:cTn fill="hold" id="970" nodeType="afterEffect" presetClass="entr" presetID="3" presetSubtype="10">
                                  <p:stCondLst>
                                    <p:cond delay="0"/>
                                  </p:stCondLst>
                                  <p:childTnLst>
                                    <p:set>
                                      <p:cBhvr>
                                        <p:cTn dur="1" fill="hold" id="971">
                                          <p:stCondLst>
                                            <p:cond delay="0"/>
                                          </p:stCondLst>
                                        </p:cTn>
                                        <p:tgtEl>
                                          <p:spTgt spid="200"/>
                                        </p:tgtEl>
                                        <p:attrNameLst>
                                          <p:attrName>style.visibility</p:attrName>
                                        </p:attrNameLst>
                                      </p:cBhvr>
                                      <p:to>
                                        <p:strVal val="visible"/>
                                      </p:to>
                                    </p:set>
                                    <p:animEffect filter="blinds(horizontal)" transition="in">
                                      <p:cBhvr additive="repl">
                                        <p:cTn dur="1000" id="972"/>
                                        <p:tgtEl>
                                          <p:spTgt spid="20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03" name="Image 159"/>
          <p:cNvPicPr/>
          <p:nvPr/>
        </p:nvPicPr>
        <p:blipFill>
          <a:blip r:embed="rId1"/>
          <a:stretch>
            <a:fillRect/>
          </a:stretch>
        </p:blipFill>
        <p:spPr>
          <a:xfrm>
            <a:off x="720" y="1259640"/>
            <a:ext cx="10078920" cy="6291720"/>
          </a:xfrm>
          <a:prstGeom prst="rect">
            <a:avLst/>
          </a:prstGeom>
          <a:ln>
            <a:noFill/>
          </a:ln>
        </p:spPr>
      </p:pic>
      <p:sp>
        <p:nvSpPr>
          <p:cNvPr id="204" name="CustomShape 1"/>
          <p:cNvSpPr/>
          <p:nvPr/>
        </p:nvSpPr>
        <p:spPr>
          <a:xfrm>
            <a:off x="359640" y="179280"/>
            <a:ext cx="4679640" cy="600120"/>
          </a:xfrm>
          <a:prstGeom prst="rect">
            <a:avLst/>
          </a:prstGeom>
          <a:noFill/>
          <a:ln>
            <a:noFill/>
          </a:ln>
        </p:spPr>
        <p:txBody>
          <a:bodyPr bIns="45000" lIns="90000" rIns="90000" tIns="45000" wrap="none"/>
          <a:p>
            <a:pPr>
              <a:lnSpc>
                <a:spcPct val="100000"/>
              </a:lnSpc>
            </a:pPr>
            <a:r>
              <a:rPr lang="fr-FR">
                <a:solidFill>
                  <a:srgbClr val="000000"/>
                </a:solidFill>
                <a:latin typeface="Comic Sans MS"/>
              </a:rPr>
              <a:t>Du centre commercial à proximité des habitations </a:t>
            </a:r>
            <a:r>
              <a:rPr lang="fr-FR" sz="2800">
                <a:solidFill>
                  <a:srgbClr val="000000"/>
                </a:solidFill>
                <a:latin typeface="Calibri"/>
              </a:rPr>
              <a:t>.</a:t>
            </a:r>
            <a:endParaRPr/>
          </a:p>
        </p:txBody>
      </p:sp>
    </p:spTree>
  </p:cSld>
  <p:transition spd="slow">
    <p:wedge/>
  </p:transition>
</p:sld>
</file>

<file path=ppt/slides/slide5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05" name="Image 161"/>
          <p:cNvPicPr/>
          <p:nvPr/>
        </p:nvPicPr>
        <p:blipFill>
          <a:blip r:embed="rId1"/>
          <a:stretch>
            <a:fillRect/>
          </a:stretch>
        </p:blipFill>
        <p:spPr>
          <a:xfrm>
            <a:off x="804960" y="1055520"/>
            <a:ext cx="8676720" cy="5533200"/>
          </a:xfrm>
          <a:prstGeom prst="rect">
            <a:avLst/>
          </a:prstGeom>
          <a:ln>
            <a:noFill/>
          </a:ln>
        </p:spPr>
      </p:pic>
      <p:sp>
        <p:nvSpPr>
          <p:cNvPr id="206" name="CustomShape 1"/>
          <p:cNvSpPr/>
          <p:nvPr/>
        </p:nvSpPr>
        <p:spPr>
          <a:xfrm>
            <a:off x="1440000" y="335520"/>
            <a:ext cx="4031640" cy="600120"/>
          </a:xfrm>
          <a:prstGeom prst="rect">
            <a:avLst/>
          </a:prstGeom>
          <a:noFill/>
          <a:ln>
            <a:noFill/>
          </a:ln>
        </p:spPr>
        <p:txBody>
          <a:bodyPr bIns="45000" lIns="90000" rIns="90000" tIns="45000" wrap="none"/>
          <a:p>
            <a:pPr>
              <a:lnSpc>
                <a:spcPct val="100000"/>
              </a:lnSpc>
            </a:pPr>
            <a:r>
              <a:rPr lang="fr-FR">
                <a:solidFill>
                  <a:srgbClr val="000000"/>
                </a:solidFill>
                <a:latin typeface="Comic Sans MS"/>
              </a:rPr>
              <a:t>Des  équipements sportifs  - Stade des Razes</a:t>
            </a:r>
            <a:endParaRPr/>
          </a:p>
          <a:p>
            <a:pPr>
              <a:lnSpc>
                <a:spcPct val="100000"/>
              </a:lnSpc>
            </a:pPr>
            <a:endParaRPr/>
          </a:p>
        </p:txBody>
      </p:sp>
    </p:spTree>
  </p:cSld>
  <p:transition spd="slow">
    <p:pull dir="ld"/>
  </p:transition>
</p:sld>
</file>

<file path=ppt/slides/slide5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7" name="CustomShape 1"/>
          <p:cNvSpPr/>
          <p:nvPr/>
        </p:nvSpPr>
        <p:spPr>
          <a:xfrm>
            <a:off x="720000" y="360000"/>
            <a:ext cx="5784840" cy="600120"/>
          </a:xfrm>
          <a:prstGeom prst="rect">
            <a:avLst/>
          </a:prstGeom>
          <a:noFill/>
          <a:ln>
            <a:noFill/>
          </a:ln>
        </p:spPr>
        <p:txBody>
          <a:bodyPr bIns="45000" lIns="90000" rIns="90000" tIns="45000" wrap="none"/>
          <a:p>
            <a:pPr>
              <a:lnSpc>
                <a:spcPct val="100000"/>
              </a:lnSpc>
            </a:pPr>
            <a:r>
              <a:rPr lang="fr-FR">
                <a:solidFill>
                  <a:srgbClr val="000000"/>
                </a:solidFill>
                <a:latin typeface="Comic Sans MS"/>
              </a:rPr>
              <a:t>Des  Ecoles  -       Ecole du Stade -  CM2</a:t>
            </a:r>
            <a:endParaRPr/>
          </a:p>
          <a:p>
            <a:pPr>
              <a:lnSpc>
                <a:spcPct val="100000"/>
              </a:lnSpc>
            </a:pPr>
            <a:endParaRPr/>
          </a:p>
        </p:txBody>
      </p:sp>
      <p:pic>
        <p:nvPicPr>
          <p:cNvPr descr="" id="208" name="Picture 2"/>
          <p:cNvPicPr/>
          <p:nvPr/>
        </p:nvPicPr>
        <p:blipFill>
          <a:blip r:embed="rId1"/>
          <a:stretch>
            <a:fillRect/>
          </a:stretch>
        </p:blipFill>
        <p:spPr>
          <a:xfrm>
            <a:off x="864000" y="1187640"/>
            <a:ext cx="8104320" cy="6123240"/>
          </a:xfrm>
          <a:prstGeom prst="rect">
            <a:avLst/>
          </a:prstGeom>
          <a:ln>
            <a:noFill/>
          </a:ln>
        </p:spPr>
      </p:pic>
    </p:spTree>
  </p:cSld>
  <p:transition spd="slow">
    <p:circle/>
  </p:transition>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6" name="CustomShape 1"/>
          <p:cNvSpPr/>
          <p:nvPr/>
        </p:nvSpPr>
        <p:spPr>
          <a:xfrm>
            <a:off x="432720" y="300240"/>
            <a:ext cx="9214920" cy="6971760"/>
          </a:xfrm>
          <a:prstGeom prst="rect">
            <a:avLst/>
          </a:prstGeom>
          <a:noFill/>
          <a:ln>
            <a:noFill/>
          </a:ln>
        </p:spPr>
        <p:txBody>
          <a:bodyPr bIns="45000" lIns="90000" rIns="90000" tIns="45000"/>
          <a:p>
            <a:pPr>
              <a:lnSpc>
                <a:spcPct val="93000"/>
              </a:lnSpc>
            </a:pPr>
            <a:r>
              <a:rPr lang="fr-FR" u="sng">
                <a:solidFill>
                  <a:srgbClr val="000000"/>
                </a:solidFill>
                <a:latin typeface="Comic Sans MS"/>
              </a:rPr>
              <a:t>Moyen Âge</a:t>
            </a:r>
            <a:endParaRPr/>
          </a:p>
          <a:p>
            <a:pPr>
              <a:lnSpc>
                <a:spcPct val="93000"/>
              </a:lnSpc>
            </a:pPr>
            <a:endParaRPr/>
          </a:p>
          <a:p>
            <a:pPr>
              <a:lnSpc>
                <a:spcPct val="93000"/>
              </a:lnSpc>
            </a:pPr>
            <a:r>
              <a:rPr lang="fr-FR">
                <a:solidFill>
                  <a:srgbClr val="000000"/>
                </a:solidFill>
                <a:latin typeface="Comic Sans MS"/>
              </a:rPr>
              <a:t>   </a:t>
            </a:r>
            <a:r>
              <a:rPr lang="fr-FR">
                <a:solidFill>
                  <a:srgbClr val="000000"/>
                </a:solidFill>
                <a:latin typeface="Comic Sans MS"/>
              </a:rPr>
              <a:t>La première mention de Firminy (Firminiaco) apparaît en 971 dans une charte </a:t>
            </a:r>
            <a:endParaRPr/>
          </a:p>
          <a:p>
            <a:pPr>
              <a:lnSpc>
                <a:spcPct val="93000"/>
              </a:lnSpc>
            </a:pPr>
            <a:r>
              <a:rPr lang="fr-FR">
                <a:solidFill>
                  <a:srgbClr val="000000"/>
                </a:solidFill>
                <a:latin typeface="Comic Sans MS"/>
              </a:rPr>
              <a:t>de Conrad le Pacifique, roi de Bourgogne. </a:t>
            </a:r>
            <a:endParaRPr/>
          </a:p>
          <a:p>
            <a:pPr>
              <a:lnSpc>
                <a:spcPct val="93000"/>
              </a:lnSpc>
            </a:pPr>
            <a:endParaRPr/>
          </a:p>
          <a:p>
            <a:pPr>
              <a:lnSpc>
                <a:spcPct val="93000"/>
              </a:lnSpc>
            </a:pPr>
            <a:r>
              <a:rPr lang="fr-FR">
                <a:solidFill>
                  <a:srgbClr val="000000"/>
                </a:solidFill>
                <a:latin typeface="Comic Sans MS"/>
              </a:rPr>
              <a:t>   </a:t>
            </a:r>
            <a:r>
              <a:rPr lang="fr-FR">
                <a:solidFill>
                  <a:srgbClr val="000000"/>
                </a:solidFill>
                <a:latin typeface="Comic Sans MS"/>
              </a:rPr>
              <a:t>Au milieu du Xe siècle, une église et un prieuré s’établirent grâce à la </a:t>
            </a:r>
            <a:endParaRPr/>
          </a:p>
          <a:p>
            <a:pPr>
              <a:lnSpc>
                <a:spcPct val="93000"/>
              </a:lnSpc>
            </a:pPr>
            <a:r>
              <a:rPr lang="fr-FR">
                <a:solidFill>
                  <a:srgbClr val="000000"/>
                </a:solidFill>
                <a:latin typeface="Comic Sans MS"/>
              </a:rPr>
              <a:t>générosité des seigneurs voisins. Un texte de 1168 reconnaît Humbert prieur de </a:t>
            </a:r>
            <a:endParaRPr/>
          </a:p>
          <a:p>
            <a:pPr>
              <a:lnSpc>
                <a:spcPct val="93000"/>
              </a:lnSpc>
            </a:pPr>
            <a:r>
              <a:rPr lang="fr-FR">
                <a:solidFill>
                  <a:srgbClr val="000000"/>
                </a:solidFill>
                <a:latin typeface="Comic Sans MS"/>
              </a:rPr>
              <a:t>Firminy. </a:t>
            </a:r>
            <a:endParaRPr/>
          </a:p>
          <a:p>
            <a:pPr>
              <a:lnSpc>
                <a:spcPct val="93000"/>
              </a:lnSpc>
            </a:pPr>
            <a:endParaRPr/>
          </a:p>
          <a:p>
            <a:pPr>
              <a:lnSpc>
                <a:spcPct val="93000"/>
              </a:lnSpc>
            </a:pPr>
            <a:r>
              <a:rPr lang="fr-FR">
                <a:solidFill>
                  <a:srgbClr val="000000"/>
                </a:solidFill>
                <a:latin typeface="Comic Sans MS"/>
              </a:rPr>
              <a:t>   </a:t>
            </a:r>
            <a:r>
              <a:rPr lang="fr-FR">
                <a:solidFill>
                  <a:srgbClr val="000000"/>
                </a:solidFill>
                <a:latin typeface="Comic Sans MS"/>
              </a:rPr>
              <a:t>Dès 1183, on trouve dans les archives, la trace de l'église Saint-Pierre.</a:t>
            </a:r>
            <a:endParaRPr/>
          </a:p>
          <a:p>
            <a:pPr>
              <a:lnSpc>
                <a:spcPct val="93000"/>
              </a:lnSpc>
            </a:pPr>
            <a:endParaRPr/>
          </a:p>
          <a:p>
            <a:pPr>
              <a:lnSpc>
                <a:spcPct val="93000"/>
              </a:lnSpc>
            </a:pPr>
            <a:r>
              <a:rPr lang="fr-FR">
                <a:solidFill>
                  <a:srgbClr val="000000"/>
                </a:solidFill>
                <a:latin typeface="Comic Sans MS"/>
              </a:rPr>
              <a:t>   </a:t>
            </a:r>
            <a:r>
              <a:rPr lang="fr-FR">
                <a:solidFill>
                  <a:srgbClr val="000000"/>
                </a:solidFill>
                <a:latin typeface="Comic Sans MS"/>
              </a:rPr>
              <a:t>Sa tradition de foires, marchés forains et primeurs remonte au Moyen Âge </a:t>
            </a:r>
            <a:endParaRPr/>
          </a:p>
          <a:p>
            <a:pPr>
              <a:lnSpc>
                <a:spcPct val="93000"/>
              </a:lnSpc>
            </a:pPr>
            <a:r>
              <a:rPr lang="fr-FR">
                <a:solidFill>
                  <a:srgbClr val="000000"/>
                </a:solidFill>
                <a:latin typeface="Comic Sans MS"/>
              </a:rPr>
              <a:t>où elle était déjà une ville active de par sa situation géographique avantageuse </a:t>
            </a:r>
            <a:endParaRPr/>
          </a:p>
          <a:p>
            <a:pPr>
              <a:lnSpc>
                <a:spcPct val="93000"/>
              </a:lnSpc>
            </a:pPr>
            <a:r>
              <a:rPr lang="fr-FR">
                <a:solidFill>
                  <a:srgbClr val="000000"/>
                </a:solidFill>
                <a:latin typeface="Comic Sans MS"/>
              </a:rPr>
              <a:t>aux confins de l'Auvergne sur la grande route de Lyon au Puy-en-Velay.</a:t>
            </a:r>
            <a:endParaRPr/>
          </a:p>
          <a:p>
            <a:pPr>
              <a:lnSpc>
                <a:spcPct val="93000"/>
              </a:lnSpc>
            </a:pPr>
            <a:endParaRPr/>
          </a:p>
          <a:p>
            <a:pPr>
              <a:lnSpc>
                <a:spcPct val="93000"/>
              </a:lnSpc>
            </a:pPr>
            <a:r>
              <a:rPr lang="fr-FR">
                <a:solidFill>
                  <a:srgbClr val="000000"/>
                </a:solidFill>
                <a:latin typeface="Comic Sans MS"/>
              </a:rPr>
              <a:t>    </a:t>
            </a:r>
            <a:r>
              <a:rPr lang="fr-FR">
                <a:solidFill>
                  <a:srgbClr val="000000"/>
                </a:solidFill>
                <a:latin typeface="Comic Sans MS"/>
              </a:rPr>
              <a:t>La commune exploite à ciel ouvert de la houille dès le XIIIe siècle.</a:t>
            </a:r>
            <a:endParaRPr/>
          </a:p>
          <a:p>
            <a:pPr>
              <a:lnSpc>
                <a:spcPct val="93000"/>
              </a:lnSpc>
            </a:pPr>
            <a:endParaRPr/>
          </a:p>
          <a:p>
            <a:pPr>
              <a:lnSpc>
                <a:spcPct val="93000"/>
              </a:lnSpc>
            </a:pPr>
            <a:r>
              <a:rPr lang="fr-FR">
                <a:solidFill>
                  <a:srgbClr val="000000"/>
                </a:solidFill>
                <a:latin typeface="Comic Sans MS"/>
              </a:rPr>
              <a:t>  </a:t>
            </a:r>
            <a:r>
              <a:rPr lang="fr-FR">
                <a:solidFill>
                  <a:srgbClr val="000000"/>
                </a:solidFill>
                <a:latin typeface="Comic Sans MS"/>
              </a:rPr>
              <a:t>Vers 1460, pendant la guerre de Cent Ans, les Anglais séjournent au prieuré ; </a:t>
            </a:r>
            <a:endParaRPr/>
          </a:p>
          <a:p>
            <a:pPr>
              <a:lnSpc>
                <a:spcPct val="93000"/>
              </a:lnSpc>
            </a:pPr>
            <a:r>
              <a:rPr lang="fr-FR">
                <a:solidFill>
                  <a:srgbClr val="000000"/>
                </a:solidFill>
                <a:latin typeface="Comic Sans MS"/>
              </a:rPr>
              <a:t>les bandes anglo-saxonnes ravagèrent la région, des huguenots pillièrent et </a:t>
            </a:r>
            <a:endParaRPr/>
          </a:p>
          <a:p>
            <a:pPr>
              <a:lnSpc>
                <a:spcPct val="93000"/>
              </a:lnSpc>
            </a:pPr>
            <a:r>
              <a:rPr lang="fr-FR">
                <a:solidFill>
                  <a:srgbClr val="000000"/>
                </a:solidFill>
                <a:latin typeface="Comic Sans MS"/>
              </a:rPr>
              <a:t>détruisirent les prieurés de Firminy et de Chazeau.</a:t>
            </a:r>
            <a:endParaRPr/>
          </a:p>
          <a:p>
            <a:pPr>
              <a:lnSpc>
                <a:spcPct val="93000"/>
              </a:lnSpc>
            </a:pPr>
            <a:endParaRPr/>
          </a:p>
          <a:p>
            <a:pPr>
              <a:lnSpc>
                <a:spcPct val="93000"/>
              </a:lnSpc>
            </a:pPr>
            <a:r>
              <a:rPr lang="fr-FR">
                <a:solidFill>
                  <a:srgbClr val="000000"/>
                </a:solidFill>
                <a:latin typeface="Comic Sans MS"/>
              </a:rPr>
              <a:t>    </a:t>
            </a:r>
            <a:r>
              <a:rPr lang="fr-FR">
                <a:solidFill>
                  <a:srgbClr val="000000"/>
                </a:solidFill>
                <a:latin typeface="Comic Sans MS"/>
              </a:rPr>
              <a:t>Pour se défendre, Firminy s’entoure de murailles de sept mètres de hauteur, </a:t>
            </a:r>
            <a:endParaRPr/>
          </a:p>
          <a:p>
            <a:pPr>
              <a:lnSpc>
                <a:spcPct val="93000"/>
              </a:lnSpc>
            </a:pPr>
            <a:r>
              <a:rPr lang="fr-FR">
                <a:solidFill>
                  <a:srgbClr val="000000"/>
                </a:solidFill>
                <a:latin typeface="Comic Sans MS"/>
              </a:rPr>
              <a:t>percées de deux portes fortifiées, dont l’une subsistera jusqu’en 1967.</a:t>
            </a:r>
            <a:endParaRPr/>
          </a:p>
          <a:p>
            <a:pPr>
              <a:lnSpc>
                <a:spcPct val="93000"/>
              </a:lnSpc>
            </a:pPr>
            <a:endParaRPr/>
          </a:p>
        </p:txBody>
      </p:sp>
    </p:spTree>
  </p:cSld>
  <p:transition spd="slow">
    <p:wipe dir="d"/>
  </p:transition>
  <p:timing>
    <p:tnLst>
      <p:par>
        <p:cTn dur="indefinite" id="96" nodeType="tmRoot" restart="never">
          <p:childTnLst>
            <p:seq>
              <p:cTn dur="indefinite" id="97" nodeType="mainSeq">
                <p:childTnLst>
                  <p:par>
                    <p:cTn fill="hold" id="98">
                      <p:stCondLst>
                        <p:cond delay="indefinite"/>
                      </p:stCondLst>
                      <p:childTnLst>
                        <p:par>
                          <p:cTn fill="hold" id="99">
                            <p:stCondLst>
                              <p:cond delay="0"/>
                            </p:stCondLst>
                            <p:childTnLst>
                              <p:par>
                                <p:cTn fill="hold" id="100" nodeType="afterEffect" presetClass="entr" presetID="22" presetSubtype="8">
                                  <p:stCondLst>
                                    <p:cond delay="0"/>
                                  </p:stCondLst>
                                  <p:childTnLst>
                                    <p:set>
                                      <p:cBhvr>
                                        <p:cTn dur="1" fill="hold" id="101">
                                          <p:stCondLst>
                                            <p:cond delay="0"/>
                                          </p:stCondLst>
                                        </p:cTn>
                                        <p:tgtEl>
                                          <p:spTgt spid="96">
                                            <p:txEl>
                                              <p:pRg end="10" st="0"/>
                                            </p:txEl>
                                          </p:spTgt>
                                        </p:tgtEl>
                                        <p:attrNameLst>
                                          <p:attrName>style.visibility</p:attrName>
                                        </p:attrNameLst>
                                      </p:cBhvr>
                                      <p:to>
                                        <p:strVal val="visible"/>
                                      </p:to>
                                    </p:set>
                                    <p:animEffect filter="wipe(left)" transition="in">
                                      <p:cBhvr additive="repl">
                                        <p:cTn dur="500" id="102"/>
                                        <p:tgtEl>
                                          <p:spTgt spid="96">
                                            <p:txEl>
                                              <p:pRg end="10" st="0"/>
                                            </p:txEl>
                                          </p:spTgt>
                                        </p:tgtEl>
                                      </p:cBhvr>
                                    </p:animEffect>
                                  </p:childTnLst>
                                </p:cTn>
                              </p:par>
                            </p:childTnLst>
                          </p:cTn>
                        </p:par>
                        <p:par>
                          <p:cTn fill="hold" id="103">
                            <p:stCondLst>
                              <p:cond delay="500"/>
                            </p:stCondLst>
                            <p:childTnLst>
                              <p:par>
                                <p:cTn fill="hold" id="104" nodeType="afterEffect" presetClass="entr" presetID="22" presetSubtype="8">
                                  <p:stCondLst>
                                    <p:cond delay="0"/>
                                  </p:stCondLst>
                                  <p:childTnLst>
                                    <p:set>
                                      <p:cBhvr>
                                        <p:cTn dur="1" fill="hold" id="105">
                                          <p:stCondLst>
                                            <p:cond delay="0"/>
                                          </p:stCondLst>
                                        </p:cTn>
                                        <p:tgtEl>
                                          <p:spTgt spid="96">
                                            <p:txEl>
                                              <p:pRg end="91" st="11"/>
                                            </p:txEl>
                                          </p:spTgt>
                                        </p:tgtEl>
                                        <p:attrNameLst>
                                          <p:attrName>style.visibility</p:attrName>
                                        </p:attrNameLst>
                                      </p:cBhvr>
                                      <p:to>
                                        <p:strVal val="visible"/>
                                      </p:to>
                                    </p:set>
                                    <p:animEffect filter="wipe(left)" transition="in">
                                      <p:cBhvr additive="repl">
                                        <p:cTn dur="5000" id="106"/>
                                        <p:tgtEl>
                                          <p:spTgt spid="96">
                                            <p:txEl>
                                              <p:pRg end="91" st="11"/>
                                            </p:txEl>
                                          </p:spTgt>
                                        </p:tgtEl>
                                      </p:cBhvr>
                                    </p:animEffect>
                                  </p:childTnLst>
                                </p:cTn>
                              </p:par>
                            </p:childTnLst>
                          </p:cTn>
                        </p:par>
                        <p:par>
                          <p:cTn fill="hold" id="107">
                            <p:stCondLst>
                              <p:cond delay="5500"/>
                            </p:stCondLst>
                            <p:childTnLst>
                              <p:par>
                                <p:cTn fill="hold" id="108" nodeType="afterEffect" presetClass="entr" presetID="22" presetSubtype="8">
                                  <p:stCondLst>
                                    <p:cond delay="0"/>
                                  </p:stCondLst>
                                  <p:childTnLst>
                                    <p:set>
                                      <p:cBhvr>
                                        <p:cTn dur="1" fill="hold" id="109">
                                          <p:stCondLst>
                                            <p:cond delay="0"/>
                                          </p:stCondLst>
                                        </p:cTn>
                                        <p:tgtEl>
                                          <p:spTgt spid="96">
                                            <p:txEl>
                                              <p:pRg end="134" st="91"/>
                                            </p:txEl>
                                          </p:spTgt>
                                        </p:tgtEl>
                                        <p:attrNameLst>
                                          <p:attrName>style.visibility</p:attrName>
                                        </p:attrNameLst>
                                      </p:cBhvr>
                                      <p:to>
                                        <p:strVal val="visible"/>
                                      </p:to>
                                    </p:set>
                                    <p:animEffect filter="wipe(left)" transition="in">
                                      <p:cBhvr additive="repl">
                                        <p:cTn dur="2000" id="110"/>
                                        <p:tgtEl>
                                          <p:spTgt spid="96">
                                            <p:txEl>
                                              <p:pRg end="134" st="91"/>
                                            </p:txEl>
                                          </p:spTgt>
                                        </p:tgtEl>
                                      </p:cBhvr>
                                    </p:animEffect>
                                  </p:childTnLst>
                                </p:cTn>
                              </p:par>
                            </p:childTnLst>
                          </p:cTn>
                        </p:par>
                        <p:par>
                          <p:cTn fill="hold" id="111">
                            <p:stCondLst>
                              <p:cond delay="7500"/>
                            </p:stCondLst>
                            <p:childTnLst>
                              <p:par>
                                <p:cTn fill="hold" id="112" nodeType="afterEffect" presetClass="entr" presetID="22" presetSubtype="8">
                                  <p:stCondLst>
                                    <p:cond delay="0"/>
                                  </p:stCondLst>
                                  <p:childTnLst>
                                    <p:set>
                                      <p:cBhvr>
                                        <p:cTn dur="1" fill="hold" id="113">
                                          <p:stCondLst>
                                            <p:cond delay="0"/>
                                          </p:stCondLst>
                                        </p:cTn>
                                        <p:tgtEl>
                                          <p:spTgt spid="96">
                                            <p:txEl>
                                              <p:pRg end="212" st="135"/>
                                            </p:txEl>
                                          </p:spTgt>
                                        </p:tgtEl>
                                        <p:attrNameLst>
                                          <p:attrName>style.visibility</p:attrName>
                                        </p:attrNameLst>
                                      </p:cBhvr>
                                      <p:to>
                                        <p:strVal val="visible"/>
                                      </p:to>
                                    </p:set>
                                    <p:animEffect filter="wipe(left)" transition="in">
                                      <p:cBhvr additive="repl">
                                        <p:cTn dur="5000" id="114"/>
                                        <p:tgtEl>
                                          <p:spTgt spid="96">
                                            <p:txEl>
                                              <p:pRg end="212" st="135"/>
                                            </p:txEl>
                                          </p:spTgt>
                                        </p:tgtEl>
                                      </p:cBhvr>
                                    </p:animEffect>
                                  </p:childTnLst>
                                </p:cTn>
                              </p:par>
                            </p:childTnLst>
                          </p:cTn>
                        </p:par>
                        <p:par>
                          <p:cTn fill="hold" id="115">
                            <p:stCondLst>
                              <p:cond delay="12500"/>
                            </p:stCondLst>
                            <p:childTnLst>
                              <p:par>
                                <p:cTn fill="hold" id="116" nodeType="afterEffect" presetClass="entr" presetID="22" presetSubtype="8">
                                  <p:stCondLst>
                                    <p:cond delay="0"/>
                                  </p:stCondLst>
                                  <p:childTnLst>
                                    <p:set>
                                      <p:cBhvr>
                                        <p:cTn dur="1" fill="hold" id="117">
                                          <p:stCondLst>
                                            <p:cond delay="0"/>
                                          </p:stCondLst>
                                        </p:cTn>
                                        <p:tgtEl>
                                          <p:spTgt spid="96">
                                            <p:txEl>
                                              <p:pRg end="292" st="212"/>
                                            </p:txEl>
                                          </p:spTgt>
                                        </p:tgtEl>
                                        <p:attrNameLst>
                                          <p:attrName>style.visibility</p:attrName>
                                        </p:attrNameLst>
                                      </p:cBhvr>
                                      <p:to>
                                        <p:strVal val="visible"/>
                                      </p:to>
                                    </p:set>
                                    <p:animEffect filter="wipe(left)" transition="in">
                                      <p:cBhvr additive="repl">
                                        <p:cTn dur="5000" id="118"/>
                                        <p:tgtEl>
                                          <p:spTgt spid="96">
                                            <p:txEl>
                                              <p:pRg end="292" st="212"/>
                                            </p:txEl>
                                          </p:spTgt>
                                        </p:tgtEl>
                                      </p:cBhvr>
                                    </p:animEffect>
                                  </p:childTnLst>
                                </p:cTn>
                              </p:par>
                            </p:childTnLst>
                          </p:cTn>
                        </p:par>
                        <p:par>
                          <p:cTn fill="hold" id="119">
                            <p:stCondLst>
                              <p:cond delay="17500"/>
                            </p:stCondLst>
                            <p:childTnLst>
                              <p:par>
                                <p:cTn fill="hold" id="120" nodeType="afterEffect" presetClass="entr" presetID="22" presetSubtype="8">
                                  <p:stCondLst>
                                    <p:cond delay="0"/>
                                  </p:stCondLst>
                                  <p:childTnLst>
                                    <p:set>
                                      <p:cBhvr>
                                        <p:cTn dur="1" fill="hold" id="121">
                                          <p:stCondLst>
                                            <p:cond delay="0"/>
                                          </p:stCondLst>
                                        </p:cTn>
                                        <p:tgtEl>
                                          <p:spTgt spid="96">
                                            <p:txEl>
                                              <p:pRg end="302" st="292"/>
                                            </p:txEl>
                                          </p:spTgt>
                                        </p:tgtEl>
                                        <p:attrNameLst>
                                          <p:attrName>style.visibility</p:attrName>
                                        </p:attrNameLst>
                                      </p:cBhvr>
                                      <p:to>
                                        <p:strVal val="visible"/>
                                      </p:to>
                                    </p:set>
                                    <p:animEffect filter="wipe(left)" transition="in">
                                      <p:cBhvr additive="repl">
                                        <p:cTn dur="1000" id="122"/>
                                        <p:tgtEl>
                                          <p:spTgt spid="96">
                                            <p:txEl>
                                              <p:pRg end="302" st="292"/>
                                            </p:txEl>
                                          </p:spTgt>
                                        </p:tgtEl>
                                      </p:cBhvr>
                                    </p:animEffect>
                                  </p:childTnLst>
                                </p:cTn>
                              </p:par>
                            </p:childTnLst>
                          </p:cTn>
                        </p:par>
                        <p:par>
                          <p:cTn fill="hold" id="123">
                            <p:stCondLst>
                              <p:cond delay="18500"/>
                            </p:stCondLst>
                            <p:childTnLst>
                              <p:par>
                                <p:cTn fill="hold" id="124" nodeType="afterEffect" presetClass="entr" presetID="22" presetSubtype="8">
                                  <p:stCondLst>
                                    <p:cond delay="0"/>
                                  </p:stCondLst>
                                  <p:childTnLst>
                                    <p:set>
                                      <p:cBhvr>
                                        <p:cTn dur="1" fill="hold" id="125">
                                          <p:stCondLst>
                                            <p:cond delay="0"/>
                                          </p:stCondLst>
                                        </p:cTn>
                                        <p:tgtEl>
                                          <p:spTgt spid="96">
                                            <p:txEl>
                                              <p:pRg end="380" st="303"/>
                                            </p:txEl>
                                          </p:spTgt>
                                        </p:tgtEl>
                                        <p:attrNameLst>
                                          <p:attrName>style.visibility</p:attrName>
                                        </p:attrNameLst>
                                      </p:cBhvr>
                                      <p:to>
                                        <p:strVal val="visible"/>
                                      </p:to>
                                    </p:set>
                                    <p:animEffect filter="wipe(left)" transition="in">
                                      <p:cBhvr additive="repl">
                                        <p:cTn dur="5000" id="126"/>
                                        <p:tgtEl>
                                          <p:spTgt spid="96">
                                            <p:txEl>
                                              <p:pRg end="380" st="303"/>
                                            </p:txEl>
                                          </p:spTgt>
                                        </p:tgtEl>
                                      </p:cBhvr>
                                    </p:animEffect>
                                  </p:childTnLst>
                                </p:cTn>
                              </p:par>
                            </p:childTnLst>
                          </p:cTn>
                        </p:par>
                        <p:par>
                          <p:cTn fill="hold" id="127">
                            <p:stCondLst>
                              <p:cond delay="23500"/>
                            </p:stCondLst>
                            <p:childTnLst>
                              <p:par>
                                <p:cTn fill="hold" id="128" nodeType="afterEffect" presetClass="entr" presetID="22" presetSubtype="8">
                                  <p:stCondLst>
                                    <p:cond delay="0"/>
                                  </p:stCondLst>
                                  <p:childTnLst>
                                    <p:set>
                                      <p:cBhvr>
                                        <p:cTn dur="1" fill="hold" id="129">
                                          <p:stCondLst>
                                            <p:cond delay="0"/>
                                          </p:stCondLst>
                                        </p:cTn>
                                        <p:tgtEl>
                                          <p:spTgt spid="96">
                                            <p:txEl>
                                              <p:pRg end="458" st="381"/>
                                            </p:txEl>
                                          </p:spTgt>
                                        </p:tgtEl>
                                        <p:attrNameLst>
                                          <p:attrName>style.visibility</p:attrName>
                                        </p:attrNameLst>
                                      </p:cBhvr>
                                      <p:to>
                                        <p:strVal val="visible"/>
                                      </p:to>
                                    </p:set>
                                    <p:animEffect filter="wipe(left)" transition="in">
                                      <p:cBhvr additive="repl">
                                        <p:cTn dur="5000" id="130"/>
                                        <p:tgtEl>
                                          <p:spTgt spid="96">
                                            <p:txEl>
                                              <p:pRg end="458" st="381"/>
                                            </p:txEl>
                                          </p:spTgt>
                                        </p:tgtEl>
                                      </p:cBhvr>
                                    </p:animEffect>
                                  </p:childTnLst>
                                </p:cTn>
                              </p:par>
                            </p:childTnLst>
                          </p:cTn>
                        </p:par>
                        <p:par>
                          <p:cTn fill="hold" id="131">
                            <p:stCondLst>
                              <p:cond delay="28500"/>
                            </p:stCondLst>
                            <p:childTnLst>
                              <p:par>
                                <p:cTn fill="hold" id="132" nodeType="afterEffect" presetClass="entr" presetID="22" presetSubtype="8">
                                  <p:stCondLst>
                                    <p:cond delay="0"/>
                                  </p:stCondLst>
                                  <p:childTnLst>
                                    <p:set>
                                      <p:cBhvr>
                                        <p:cTn dur="1" fill="hold" id="133">
                                          <p:stCondLst>
                                            <p:cond delay="0"/>
                                          </p:stCondLst>
                                        </p:cTn>
                                        <p:tgtEl>
                                          <p:spTgt spid="96">
                                            <p:txEl>
                                              <p:pRg end="540" st="458"/>
                                            </p:txEl>
                                          </p:spTgt>
                                        </p:tgtEl>
                                        <p:attrNameLst>
                                          <p:attrName>style.visibility</p:attrName>
                                        </p:attrNameLst>
                                      </p:cBhvr>
                                      <p:to>
                                        <p:strVal val="visible"/>
                                      </p:to>
                                    </p:set>
                                    <p:animEffect filter="wipe(left)" transition="in">
                                      <p:cBhvr additive="repl">
                                        <p:cTn dur="5000" id="134"/>
                                        <p:tgtEl>
                                          <p:spTgt spid="96">
                                            <p:txEl>
                                              <p:pRg end="540" st="458"/>
                                            </p:txEl>
                                          </p:spTgt>
                                        </p:tgtEl>
                                      </p:cBhvr>
                                    </p:animEffect>
                                  </p:childTnLst>
                                </p:cTn>
                              </p:par>
                            </p:childTnLst>
                          </p:cTn>
                        </p:par>
                        <p:par>
                          <p:cTn fill="hold" id="135">
                            <p:stCondLst>
                              <p:cond delay="33500"/>
                            </p:stCondLst>
                            <p:childTnLst>
                              <p:par>
                                <p:cTn fill="hold" id="136" nodeType="afterEffect" presetClass="entr" presetID="22" presetSubtype="8">
                                  <p:stCondLst>
                                    <p:cond delay="0"/>
                                  </p:stCondLst>
                                  <p:childTnLst>
                                    <p:set>
                                      <p:cBhvr>
                                        <p:cTn dur="1" fill="hold" id="137">
                                          <p:stCondLst>
                                            <p:cond delay="0"/>
                                          </p:stCondLst>
                                        </p:cTn>
                                        <p:tgtEl>
                                          <p:spTgt spid="96">
                                            <p:txEl>
                                              <p:pRg end="611" st="540"/>
                                            </p:txEl>
                                          </p:spTgt>
                                        </p:tgtEl>
                                        <p:attrNameLst>
                                          <p:attrName>style.visibility</p:attrName>
                                        </p:attrNameLst>
                                      </p:cBhvr>
                                      <p:to>
                                        <p:strVal val="visible"/>
                                      </p:to>
                                    </p:set>
                                    <p:animEffect filter="wipe(left)" transition="in">
                                      <p:cBhvr additive="repl">
                                        <p:cTn dur="5000" id="138"/>
                                        <p:tgtEl>
                                          <p:spTgt spid="96">
                                            <p:txEl>
                                              <p:pRg end="611" st="540"/>
                                            </p:txEl>
                                          </p:spTgt>
                                        </p:tgtEl>
                                      </p:cBhvr>
                                    </p:animEffect>
                                  </p:childTnLst>
                                </p:cTn>
                              </p:par>
                            </p:childTnLst>
                          </p:cTn>
                        </p:par>
                        <p:par>
                          <p:cTn fill="hold" id="139">
                            <p:stCondLst>
                              <p:cond delay="38500"/>
                            </p:stCondLst>
                            <p:childTnLst>
                              <p:par>
                                <p:cTn fill="hold" id="140" nodeType="afterEffect" presetClass="entr" presetID="22" presetSubtype="8">
                                  <p:stCondLst>
                                    <p:cond delay="0"/>
                                  </p:stCondLst>
                                  <p:childTnLst>
                                    <p:set>
                                      <p:cBhvr>
                                        <p:cTn dur="1" fill="hold" id="141">
                                          <p:stCondLst>
                                            <p:cond delay="0"/>
                                          </p:stCondLst>
                                        </p:cTn>
                                        <p:tgtEl>
                                          <p:spTgt spid="96">
                                            <p:txEl>
                                              <p:pRg end="685" st="612"/>
                                            </p:txEl>
                                          </p:spTgt>
                                        </p:tgtEl>
                                        <p:attrNameLst>
                                          <p:attrName>style.visibility</p:attrName>
                                        </p:attrNameLst>
                                      </p:cBhvr>
                                      <p:to>
                                        <p:strVal val="visible"/>
                                      </p:to>
                                    </p:set>
                                    <p:animEffect filter="wipe(left)" transition="in">
                                      <p:cBhvr additive="repl">
                                        <p:cTn dur="5000" id="142"/>
                                        <p:tgtEl>
                                          <p:spTgt spid="96">
                                            <p:txEl>
                                              <p:pRg end="685" st="612"/>
                                            </p:txEl>
                                          </p:spTgt>
                                        </p:tgtEl>
                                      </p:cBhvr>
                                    </p:animEffect>
                                  </p:childTnLst>
                                </p:cTn>
                              </p:par>
                            </p:childTnLst>
                          </p:cTn>
                        </p:par>
                        <p:par>
                          <p:cTn fill="hold" id="143">
                            <p:stCondLst>
                              <p:cond delay="43500"/>
                            </p:stCondLst>
                            <p:childTnLst>
                              <p:par>
                                <p:cTn fill="hold" id="144" nodeType="afterEffect" presetClass="entr" presetID="22" presetSubtype="8">
                                  <p:stCondLst>
                                    <p:cond delay="0"/>
                                  </p:stCondLst>
                                  <p:childTnLst>
                                    <p:set>
                                      <p:cBhvr>
                                        <p:cTn dur="1" fill="hold" id="145">
                                          <p:stCondLst>
                                            <p:cond delay="0"/>
                                          </p:stCondLst>
                                        </p:cTn>
                                        <p:tgtEl>
                                          <p:spTgt spid="96">
                                            <p:txEl>
                                              <p:pRg end="767" st="686"/>
                                            </p:txEl>
                                          </p:spTgt>
                                        </p:tgtEl>
                                        <p:attrNameLst>
                                          <p:attrName>style.visibility</p:attrName>
                                        </p:attrNameLst>
                                      </p:cBhvr>
                                      <p:to>
                                        <p:strVal val="visible"/>
                                      </p:to>
                                    </p:set>
                                    <p:animEffect filter="wipe(left)" transition="in">
                                      <p:cBhvr additive="repl">
                                        <p:cTn dur="5000" id="146"/>
                                        <p:tgtEl>
                                          <p:spTgt spid="96">
                                            <p:txEl>
                                              <p:pRg end="767" st="686"/>
                                            </p:txEl>
                                          </p:spTgt>
                                        </p:tgtEl>
                                      </p:cBhvr>
                                    </p:animEffect>
                                  </p:childTnLst>
                                </p:cTn>
                              </p:par>
                            </p:childTnLst>
                          </p:cTn>
                        </p:par>
                        <p:par>
                          <p:cTn fill="hold" id="147">
                            <p:stCondLst>
                              <p:cond delay="48500"/>
                            </p:stCondLst>
                            <p:childTnLst>
                              <p:par>
                                <p:cTn fill="hold" id="148" nodeType="afterEffect" presetClass="entr" presetID="22" presetSubtype="8">
                                  <p:stCondLst>
                                    <p:cond delay="0"/>
                                  </p:stCondLst>
                                  <p:childTnLst>
                                    <p:set>
                                      <p:cBhvr>
                                        <p:cTn dur="1" fill="hold" id="149">
                                          <p:stCondLst>
                                            <p:cond delay="0"/>
                                          </p:stCondLst>
                                        </p:cTn>
                                        <p:tgtEl>
                                          <p:spTgt spid="96">
                                            <p:txEl>
                                              <p:pRg end="844" st="767"/>
                                            </p:txEl>
                                          </p:spTgt>
                                        </p:tgtEl>
                                        <p:attrNameLst>
                                          <p:attrName>style.visibility</p:attrName>
                                        </p:attrNameLst>
                                      </p:cBhvr>
                                      <p:to>
                                        <p:strVal val="visible"/>
                                      </p:to>
                                    </p:set>
                                    <p:animEffect filter="wipe(left)" transition="in">
                                      <p:cBhvr additive="repl">
                                        <p:cTn dur="5000" id="150"/>
                                        <p:tgtEl>
                                          <p:spTgt spid="96">
                                            <p:txEl>
                                              <p:pRg end="844" st="767"/>
                                            </p:txEl>
                                          </p:spTgt>
                                        </p:tgtEl>
                                      </p:cBhvr>
                                    </p:animEffect>
                                  </p:childTnLst>
                                </p:cTn>
                              </p:par>
                            </p:childTnLst>
                          </p:cTn>
                        </p:par>
                        <p:par>
                          <p:cTn fill="hold" id="151">
                            <p:stCondLst>
                              <p:cond delay="53500"/>
                            </p:stCondLst>
                            <p:childTnLst>
                              <p:par>
                                <p:cTn fill="hold" id="152" nodeType="afterEffect" presetClass="entr" presetID="22" presetSubtype="8">
                                  <p:stCondLst>
                                    <p:cond delay="0"/>
                                  </p:stCondLst>
                                  <p:childTnLst>
                                    <p:set>
                                      <p:cBhvr>
                                        <p:cTn dur="1" fill="hold" id="153">
                                          <p:stCondLst>
                                            <p:cond delay="0"/>
                                          </p:stCondLst>
                                        </p:cTn>
                                        <p:tgtEl>
                                          <p:spTgt spid="96">
                                            <p:txEl>
                                              <p:pRg end="896" st="844"/>
                                            </p:txEl>
                                          </p:spTgt>
                                        </p:tgtEl>
                                        <p:attrNameLst>
                                          <p:attrName>style.visibility</p:attrName>
                                        </p:attrNameLst>
                                      </p:cBhvr>
                                      <p:to>
                                        <p:strVal val="visible"/>
                                      </p:to>
                                    </p:set>
                                    <p:animEffect filter="wipe(left)" transition="in">
                                      <p:cBhvr additive="repl">
                                        <p:cTn dur="2000" id="154"/>
                                        <p:tgtEl>
                                          <p:spTgt spid="96">
                                            <p:txEl>
                                              <p:pRg end="896" st="844"/>
                                            </p:txEl>
                                          </p:spTgt>
                                        </p:tgtEl>
                                      </p:cBhvr>
                                    </p:animEffect>
                                  </p:childTnLst>
                                </p:cTn>
                              </p:par>
                            </p:childTnLst>
                          </p:cTn>
                        </p:par>
                        <p:par>
                          <p:cTn fill="hold" id="155">
                            <p:stCondLst>
                              <p:cond delay="55500"/>
                            </p:stCondLst>
                            <p:childTnLst>
                              <p:par>
                                <p:cTn fill="hold" id="156" nodeType="afterEffect" presetClass="entr" presetID="22" presetSubtype="8">
                                  <p:stCondLst>
                                    <p:cond delay="0"/>
                                  </p:stCondLst>
                                  <p:childTnLst>
                                    <p:set>
                                      <p:cBhvr>
                                        <p:cTn dur="1" fill="hold" id="157">
                                          <p:stCondLst>
                                            <p:cond delay="0"/>
                                          </p:stCondLst>
                                        </p:cTn>
                                        <p:tgtEl>
                                          <p:spTgt spid="96">
                                            <p:txEl>
                                              <p:pRg end="978" st="897"/>
                                            </p:txEl>
                                          </p:spTgt>
                                        </p:tgtEl>
                                        <p:attrNameLst>
                                          <p:attrName>style.visibility</p:attrName>
                                        </p:attrNameLst>
                                      </p:cBhvr>
                                      <p:to>
                                        <p:strVal val="visible"/>
                                      </p:to>
                                    </p:set>
                                    <p:animEffect filter="wipe(left)" transition="in">
                                      <p:cBhvr additive="repl">
                                        <p:cTn dur="5000" id="158"/>
                                        <p:tgtEl>
                                          <p:spTgt spid="96">
                                            <p:txEl>
                                              <p:pRg end="978" st="897"/>
                                            </p:txEl>
                                          </p:spTgt>
                                        </p:tgtEl>
                                      </p:cBhvr>
                                    </p:animEffect>
                                  </p:childTnLst>
                                </p:cTn>
                              </p:par>
                            </p:childTnLst>
                          </p:cTn>
                        </p:par>
                        <p:par>
                          <p:cTn fill="hold" id="159">
                            <p:stCondLst>
                              <p:cond delay="60500"/>
                            </p:stCondLst>
                            <p:childTnLst>
                              <p:par>
                                <p:cTn fill="hold" id="160" nodeType="afterEffect" presetClass="entr" presetID="22" presetSubtype="8">
                                  <p:stCondLst>
                                    <p:cond delay="0"/>
                                  </p:stCondLst>
                                  <p:childTnLst>
                                    <p:set>
                                      <p:cBhvr>
                                        <p:cTn dur="1" fill="hold" id="161">
                                          <p:stCondLst>
                                            <p:cond delay="0"/>
                                          </p:stCondLst>
                                        </p:cTn>
                                        <p:tgtEl>
                                          <p:spTgt spid="96">
                                            <p:txEl>
                                              <p:pRg end="1050" st="978"/>
                                            </p:txEl>
                                          </p:spTgt>
                                        </p:tgtEl>
                                        <p:attrNameLst>
                                          <p:attrName>style.visibility</p:attrName>
                                        </p:attrNameLst>
                                      </p:cBhvr>
                                      <p:to>
                                        <p:strVal val="visible"/>
                                      </p:to>
                                    </p:set>
                                    <p:animEffect filter="wipe(left)" transition="in">
                                      <p:cBhvr additive="repl">
                                        <p:cTn dur="2000" id="162"/>
                                        <p:tgtEl>
                                          <p:spTgt spid="96">
                                            <p:txEl>
                                              <p:pRg end="1050" st="978"/>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09" name="Image 165"/>
          <p:cNvPicPr/>
          <p:nvPr/>
        </p:nvPicPr>
        <p:blipFill>
          <a:blip r:embed="rId1"/>
          <a:stretch>
            <a:fillRect/>
          </a:stretch>
        </p:blipFill>
        <p:spPr>
          <a:xfrm>
            <a:off x="3527280" y="3816360"/>
            <a:ext cx="6454440" cy="3671640"/>
          </a:xfrm>
          <a:prstGeom prst="rect">
            <a:avLst/>
          </a:prstGeom>
          <a:ln>
            <a:noFill/>
          </a:ln>
        </p:spPr>
      </p:pic>
      <p:pic>
        <p:nvPicPr>
          <p:cNvPr descr="" id="210" name="Image 166"/>
          <p:cNvPicPr/>
          <p:nvPr/>
        </p:nvPicPr>
        <p:blipFill>
          <a:blip r:embed="rId2"/>
          <a:stretch>
            <a:fillRect/>
          </a:stretch>
        </p:blipFill>
        <p:spPr>
          <a:xfrm>
            <a:off x="144360" y="252360"/>
            <a:ext cx="5974920" cy="4138200"/>
          </a:xfrm>
          <a:prstGeom prst="rect">
            <a:avLst/>
          </a:prstGeom>
          <a:ln>
            <a:noFill/>
          </a:ln>
        </p:spPr>
      </p:pic>
      <p:sp>
        <p:nvSpPr>
          <p:cNvPr id="211" name="CustomShape 1"/>
          <p:cNvSpPr/>
          <p:nvPr/>
        </p:nvSpPr>
        <p:spPr>
          <a:xfrm>
            <a:off x="6408720" y="936720"/>
            <a:ext cx="3526920" cy="136476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Avenue de la Gare  et</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terrassement de l'autoroute</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dans sa partie couverte</a:t>
            </a:r>
            <a:endParaRPr/>
          </a:p>
        </p:txBody>
      </p:sp>
    </p:spTree>
  </p:cSld>
  <p:transition spd="slow">
    <p:split dir="out" orient="vert"/>
  </p:transition>
  <p:timing>
    <p:tnLst>
      <p:par>
        <p:cTn dur="indefinite" id="973" nodeType="tmRoot" restart="never">
          <p:childTnLst>
            <p:seq>
              <p:cTn id="974" nodeType="mainSeq"/>
              <p:prevCondLst>
                <p:cond delay="0" evt="onPrev">
                  <p:tgtEl>
                    <p:sldTgt/>
                  </p:tgtEl>
                </p:cond>
              </p:prevCondLst>
              <p:nextCondLst>
                <p:cond delay="0"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12" name="Image 187"/>
          <p:cNvPicPr/>
          <p:nvPr/>
        </p:nvPicPr>
        <p:blipFill>
          <a:blip r:embed="rId1"/>
          <a:stretch>
            <a:fillRect/>
          </a:stretch>
        </p:blipFill>
        <p:spPr>
          <a:xfrm>
            <a:off x="142920" y="326880"/>
            <a:ext cx="7848360" cy="5073480"/>
          </a:xfrm>
          <a:prstGeom prst="rect">
            <a:avLst/>
          </a:prstGeom>
          <a:ln>
            <a:noFill/>
          </a:ln>
        </p:spPr>
      </p:pic>
      <p:sp>
        <p:nvSpPr>
          <p:cNvPr id="213" name="CustomShape 1"/>
          <p:cNvSpPr/>
          <p:nvPr/>
        </p:nvSpPr>
        <p:spPr>
          <a:xfrm>
            <a:off x="8496360" y="1527120"/>
            <a:ext cx="1294920" cy="345600"/>
          </a:xfrm>
          <a:prstGeom prst="rect">
            <a:avLst/>
          </a:prstGeom>
          <a:noFill/>
          <a:ln>
            <a:noFill/>
          </a:ln>
        </p:spPr>
        <p:txBody>
          <a:bodyPr bIns="45000" lIns="90000" rIns="90000" tIns="45000"/>
          <a:p>
            <a:pPr>
              <a:lnSpc>
                <a:spcPct val="100000"/>
              </a:lnSpc>
            </a:pPr>
            <a:r>
              <a:rPr lang="fr-FR">
                <a:solidFill>
                  <a:srgbClr val="000000"/>
                </a:solidFill>
                <a:latin typeface="Comic Sans MS"/>
              </a:rPr>
              <a:t>La Gare </a:t>
            </a:r>
            <a:endParaRPr/>
          </a:p>
        </p:txBody>
      </p:sp>
      <p:pic>
        <p:nvPicPr>
          <p:cNvPr descr="" id="214" name="Image 189"/>
          <p:cNvPicPr/>
          <p:nvPr/>
        </p:nvPicPr>
        <p:blipFill>
          <a:blip r:embed="rId2"/>
          <a:stretch>
            <a:fillRect/>
          </a:stretch>
        </p:blipFill>
        <p:spPr>
          <a:xfrm>
            <a:off x="4680000" y="3672000"/>
            <a:ext cx="5165280" cy="3671280"/>
          </a:xfrm>
          <a:prstGeom prst="rect">
            <a:avLst/>
          </a:prstGeom>
          <a:ln>
            <a:noFill/>
          </a:ln>
        </p:spPr>
      </p:pic>
    </p:spTree>
  </p:cSld>
  <p:transition spd="slow">
    <p:pull dir="r"/>
  </p:transition>
</p:sld>
</file>

<file path=ppt/slides/slide6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15" name="Image 168"/>
          <p:cNvPicPr/>
          <p:nvPr/>
        </p:nvPicPr>
        <p:blipFill>
          <a:blip r:embed="rId1"/>
          <a:stretch>
            <a:fillRect/>
          </a:stretch>
        </p:blipFill>
        <p:spPr>
          <a:xfrm>
            <a:off x="4967640" y="3600000"/>
            <a:ext cx="5112000" cy="3902760"/>
          </a:xfrm>
          <a:prstGeom prst="rect">
            <a:avLst/>
          </a:prstGeom>
          <a:ln>
            <a:noFill/>
          </a:ln>
        </p:spPr>
      </p:pic>
      <p:pic>
        <p:nvPicPr>
          <p:cNvPr descr="" id="216" name="Image 169"/>
          <p:cNvPicPr/>
          <p:nvPr/>
        </p:nvPicPr>
        <p:blipFill>
          <a:blip r:embed="rId2"/>
          <a:stretch>
            <a:fillRect/>
          </a:stretch>
        </p:blipFill>
        <p:spPr>
          <a:xfrm>
            <a:off x="84240" y="82800"/>
            <a:ext cx="7619400" cy="3948840"/>
          </a:xfrm>
          <a:prstGeom prst="rect">
            <a:avLst/>
          </a:prstGeom>
          <a:ln>
            <a:noFill/>
          </a:ln>
        </p:spPr>
      </p:pic>
      <p:sp>
        <p:nvSpPr>
          <p:cNvPr id="217" name="CustomShape 1"/>
          <p:cNvSpPr/>
          <p:nvPr/>
        </p:nvSpPr>
        <p:spPr>
          <a:xfrm>
            <a:off x="1808640" y="5328000"/>
            <a:ext cx="1431000" cy="344880"/>
          </a:xfrm>
          <a:prstGeom prst="rect">
            <a:avLst/>
          </a:prstGeom>
          <a:noFill/>
          <a:ln>
            <a:noFill/>
          </a:ln>
        </p:spPr>
        <p:txBody>
          <a:bodyPr bIns="45000" lIns="90000" rIns="90000" tIns="45000" wrap="none"/>
          <a:p>
            <a:pPr>
              <a:lnSpc>
                <a:spcPct val="100000"/>
              </a:lnSpc>
            </a:pPr>
            <a:r>
              <a:rPr lang="fr-FR">
                <a:solidFill>
                  <a:srgbClr val="000000"/>
                </a:solidFill>
                <a:latin typeface="Comic Sans MS"/>
              </a:rPr>
              <a:t>Centre ville</a:t>
            </a:r>
            <a:endParaRPr/>
          </a:p>
        </p:txBody>
      </p:sp>
    </p:spTree>
  </p:cSld>
  <p:transition spd="slow">
    <p:split dir="in" orient="vert"/>
  </p:transition>
</p:sld>
</file>

<file path=ppt/slides/slide6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18" name="Image 174"/>
          <p:cNvPicPr/>
          <p:nvPr/>
        </p:nvPicPr>
        <p:blipFill>
          <a:blip r:embed="rId1"/>
          <a:stretch>
            <a:fillRect/>
          </a:stretch>
        </p:blipFill>
        <p:spPr>
          <a:xfrm>
            <a:off x="72360" y="72000"/>
            <a:ext cx="5903280" cy="3599640"/>
          </a:xfrm>
          <a:prstGeom prst="rect">
            <a:avLst/>
          </a:prstGeom>
          <a:ln>
            <a:noFill/>
          </a:ln>
        </p:spPr>
      </p:pic>
      <p:pic>
        <p:nvPicPr>
          <p:cNvPr descr="" id="219" name="Image 175"/>
          <p:cNvPicPr/>
          <p:nvPr/>
        </p:nvPicPr>
        <p:blipFill>
          <a:blip r:embed="rId2"/>
          <a:stretch>
            <a:fillRect/>
          </a:stretch>
        </p:blipFill>
        <p:spPr>
          <a:xfrm>
            <a:off x="4176000" y="3744000"/>
            <a:ext cx="5831640" cy="3743640"/>
          </a:xfrm>
          <a:prstGeom prst="rect">
            <a:avLst/>
          </a:prstGeom>
          <a:ln>
            <a:noFill/>
          </a:ln>
        </p:spPr>
      </p:pic>
      <p:sp>
        <p:nvSpPr>
          <p:cNvPr id="220" name="CustomShape 1"/>
          <p:cNvSpPr/>
          <p:nvPr/>
        </p:nvSpPr>
        <p:spPr>
          <a:xfrm>
            <a:off x="6720480" y="1224000"/>
            <a:ext cx="2711160" cy="1079640"/>
          </a:xfrm>
          <a:prstGeom prst="rect">
            <a:avLst/>
          </a:prstGeom>
          <a:noFill/>
          <a:ln>
            <a:noFill/>
          </a:ln>
        </p:spPr>
        <p:txBody>
          <a:bodyPr bIns="45000" lIns="90000" rIns="90000" tIns="45000" wrap="none"/>
          <a:p>
            <a:pPr>
              <a:lnSpc>
                <a:spcPct val="100000"/>
              </a:lnSpc>
            </a:pPr>
            <a:r>
              <a:rPr lang="fr-FR">
                <a:solidFill>
                  <a:srgbClr val="000000"/>
                </a:solidFill>
                <a:latin typeface="Comic Sans MS"/>
              </a:rPr>
              <a:t>Place  du  marché</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aux  légumes</a:t>
            </a:r>
            <a:endParaRPr/>
          </a:p>
        </p:txBody>
      </p:sp>
      <p:sp>
        <p:nvSpPr>
          <p:cNvPr id="221" name="CustomShape 2"/>
          <p:cNvSpPr/>
          <p:nvPr/>
        </p:nvSpPr>
        <p:spPr>
          <a:xfrm>
            <a:off x="1224000" y="5544000"/>
            <a:ext cx="1919160" cy="344880"/>
          </a:xfrm>
          <a:prstGeom prst="rect">
            <a:avLst/>
          </a:prstGeom>
          <a:noFill/>
          <a:ln>
            <a:noFill/>
          </a:ln>
        </p:spPr>
        <p:txBody>
          <a:bodyPr bIns="45000" lIns="90000" rIns="90000" tIns="45000" wrap="none"/>
          <a:p>
            <a:pPr>
              <a:lnSpc>
                <a:spcPct val="100000"/>
              </a:lnSpc>
            </a:pPr>
            <a:r>
              <a:rPr lang="fr-FR">
                <a:solidFill>
                  <a:srgbClr val="000000"/>
                </a:solidFill>
                <a:latin typeface="Comic Sans MS"/>
              </a:rPr>
              <a:t>Place du centre</a:t>
            </a:r>
            <a:endParaRPr/>
          </a:p>
        </p:txBody>
      </p:sp>
    </p:spTree>
  </p:cSld>
  <p:transition spd="slow">
    <p:wheel spokes="2"/>
  </p:transition>
</p:sld>
</file>

<file path=ppt/slides/slide6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22" name="Image 181"/>
          <p:cNvPicPr/>
          <p:nvPr/>
        </p:nvPicPr>
        <p:blipFill>
          <a:blip r:embed="rId1"/>
          <a:stretch>
            <a:fillRect/>
          </a:stretch>
        </p:blipFill>
        <p:spPr>
          <a:xfrm>
            <a:off x="57240" y="71280"/>
            <a:ext cx="5701680" cy="3816000"/>
          </a:xfrm>
          <a:prstGeom prst="rect">
            <a:avLst/>
          </a:prstGeom>
          <a:ln>
            <a:noFill/>
          </a:ln>
        </p:spPr>
      </p:pic>
      <p:pic>
        <p:nvPicPr>
          <p:cNvPr descr="" id="223" name="Image 182"/>
          <p:cNvPicPr/>
          <p:nvPr/>
        </p:nvPicPr>
        <p:blipFill>
          <a:blip r:embed="rId2"/>
          <a:stretch>
            <a:fillRect/>
          </a:stretch>
        </p:blipFill>
        <p:spPr>
          <a:xfrm>
            <a:off x="4452840" y="3600360"/>
            <a:ext cx="5554440" cy="3887640"/>
          </a:xfrm>
          <a:prstGeom prst="rect">
            <a:avLst/>
          </a:prstGeom>
          <a:ln>
            <a:noFill/>
          </a:ln>
        </p:spPr>
      </p:pic>
      <p:sp>
        <p:nvSpPr>
          <p:cNvPr id="224" name="CustomShape 1"/>
          <p:cNvSpPr/>
          <p:nvPr/>
        </p:nvSpPr>
        <p:spPr>
          <a:xfrm>
            <a:off x="792000" y="4608360"/>
            <a:ext cx="3095280" cy="136512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Le centre Hospitalier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avec les nouvelles</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Habitations</a:t>
            </a:r>
            <a:endParaRPr/>
          </a:p>
          <a:p>
            <a:pPr>
              <a:lnSpc>
                <a:spcPct val="100000"/>
              </a:lnSpc>
            </a:pPr>
            <a:endParaRPr/>
          </a:p>
          <a:p>
            <a:pPr>
              <a:lnSpc>
                <a:spcPct val="100000"/>
              </a:lnSpc>
            </a:pPr>
            <a:r>
              <a:rPr lang="fr-FR">
                <a:solidFill>
                  <a:srgbClr val="000000"/>
                </a:solidFill>
                <a:latin typeface="Comic Sans MS"/>
              </a:rPr>
              <a:t>Quartier Saint Pierre</a:t>
            </a:r>
            <a:endParaRPr/>
          </a:p>
        </p:txBody>
      </p:sp>
    </p:spTree>
  </p:cSld>
  <p:transition spd="slow">
    <p:wheel spokes="8"/>
  </p:transition>
</p:sld>
</file>

<file path=ppt/slides/slide6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25" name="Image 192"/>
          <p:cNvPicPr/>
          <p:nvPr/>
        </p:nvPicPr>
        <p:blipFill>
          <a:blip r:embed="rId1"/>
          <a:stretch>
            <a:fillRect/>
          </a:stretch>
        </p:blipFill>
        <p:spPr>
          <a:xfrm>
            <a:off x="490680" y="306360"/>
            <a:ext cx="8868960" cy="5308200"/>
          </a:xfrm>
          <a:prstGeom prst="rect">
            <a:avLst/>
          </a:prstGeom>
          <a:ln>
            <a:noFill/>
          </a:ln>
        </p:spPr>
      </p:pic>
      <p:sp>
        <p:nvSpPr>
          <p:cNvPr id="226" name="CustomShape 1"/>
          <p:cNvSpPr/>
          <p:nvPr/>
        </p:nvSpPr>
        <p:spPr>
          <a:xfrm>
            <a:off x="1584360" y="5769000"/>
            <a:ext cx="6551280" cy="85536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Place  Lachaux  </a:t>
            </a:r>
            <a:endParaRPr/>
          </a:p>
          <a:p>
            <a:pPr>
              <a:lnSpc>
                <a:spcPct val="100000"/>
              </a:lnSpc>
            </a:pPr>
            <a:endParaRPr/>
          </a:p>
          <a:p>
            <a:pPr>
              <a:lnSpc>
                <a:spcPct val="100000"/>
              </a:lnSpc>
            </a:pPr>
            <a:r>
              <a:rPr lang="fr-FR">
                <a:solidFill>
                  <a:srgbClr val="000000"/>
                </a:solidFill>
                <a:latin typeface="Comic Sans MS"/>
              </a:rPr>
              <a:t>Ancien emplacement du dernier puits de mine de Firminy</a:t>
            </a:r>
            <a:endParaRPr/>
          </a:p>
        </p:txBody>
      </p:sp>
    </p:spTree>
  </p:cSld>
</p:sld>
</file>

<file path=ppt/slides/slide6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27" name="Image 185"/>
          <p:cNvPicPr/>
          <p:nvPr/>
        </p:nvPicPr>
        <p:blipFill>
          <a:blip r:embed="rId1"/>
          <a:stretch>
            <a:fillRect/>
          </a:stretch>
        </p:blipFill>
        <p:spPr>
          <a:xfrm>
            <a:off x="1440000" y="2051640"/>
            <a:ext cx="7919640" cy="5256360"/>
          </a:xfrm>
          <a:prstGeom prst="rect">
            <a:avLst/>
          </a:prstGeom>
          <a:ln>
            <a:noFill/>
          </a:ln>
        </p:spPr>
      </p:pic>
      <p:sp>
        <p:nvSpPr>
          <p:cNvPr id="228" name="CustomShape 1"/>
          <p:cNvSpPr/>
          <p:nvPr/>
        </p:nvSpPr>
        <p:spPr>
          <a:xfrm>
            <a:off x="3816000" y="323280"/>
            <a:ext cx="3095280" cy="1364760"/>
          </a:xfrm>
          <a:prstGeom prst="rect">
            <a:avLst/>
          </a:prstGeom>
          <a:noFill/>
          <a:ln>
            <a:noFill/>
          </a:ln>
        </p:spPr>
        <p:txBody>
          <a:bodyPr bIns="45000" lIns="90000" rIns="90000" tIns="45000"/>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Collège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Waldeck- Rousseau</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de Saint Pierre</a:t>
            </a:r>
            <a:endParaRPr/>
          </a:p>
        </p:txBody>
      </p:sp>
    </p:spTree>
  </p:cSld>
  <p:transition spd="slow">
    <p:wheel spokes="8"/>
  </p:transition>
</p:sld>
</file>

<file path=ppt/slides/slide6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29" name="Image 171"/>
          <p:cNvPicPr/>
          <p:nvPr/>
        </p:nvPicPr>
        <p:blipFill>
          <a:blip r:embed="rId1"/>
          <a:stretch>
            <a:fillRect/>
          </a:stretch>
        </p:blipFill>
        <p:spPr>
          <a:xfrm>
            <a:off x="5040360" y="216000"/>
            <a:ext cx="5027040" cy="6190920"/>
          </a:xfrm>
          <a:prstGeom prst="rect">
            <a:avLst/>
          </a:prstGeom>
          <a:ln>
            <a:noFill/>
          </a:ln>
        </p:spPr>
      </p:pic>
      <p:pic>
        <p:nvPicPr>
          <p:cNvPr descr="" id="230" name="Image 172"/>
          <p:cNvPicPr/>
          <p:nvPr/>
        </p:nvPicPr>
        <p:blipFill>
          <a:blip r:embed="rId2"/>
          <a:stretch>
            <a:fillRect/>
          </a:stretch>
        </p:blipFill>
        <p:spPr>
          <a:xfrm>
            <a:off x="0" y="3959280"/>
            <a:ext cx="5040000" cy="3425400"/>
          </a:xfrm>
          <a:prstGeom prst="rect">
            <a:avLst/>
          </a:prstGeom>
          <a:ln>
            <a:noFill/>
          </a:ln>
        </p:spPr>
      </p:pic>
      <p:sp>
        <p:nvSpPr>
          <p:cNvPr id="231" name="CustomShape 1"/>
          <p:cNvSpPr/>
          <p:nvPr/>
        </p:nvSpPr>
        <p:spPr>
          <a:xfrm>
            <a:off x="575640" y="1547640"/>
            <a:ext cx="5112000" cy="85500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L'Hôtel de Ville  </a:t>
            </a:r>
            <a:endParaRPr/>
          </a:p>
          <a:p>
            <a:pPr>
              <a:lnSpc>
                <a:spcPct val="100000"/>
              </a:lnSpc>
            </a:pPr>
            <a:endParaRPr/>
          </a:p>
          <a:p>
            <a:pPr>
              <a:lnSpc>
                <a:spcPct val="100000"/>
              </a:lnSpc>
            </a:pPr>
            <a:r>
              <a:rPr lang="fr-FR">
                <a:solidFill>
                  <a:srgbClr val="000000"/>
                </a:solidFill>
                <a:latin typeface="Comic Sans MS"/>
              </a:rPr>
              <a:t>avec le marché sur  la place  du Breuil</a:t>
            </a:r>
            <a:endParaRPr/>
          </a:p>
        </p:txBody>
      </p:sp>
    </p:spTree>
  </p:cSld>
  <p:transition spd="slow">
    <p:wheel spokes="2"/>
  </p:transition>
  <p:timing>
    <p:tnLst>
      <p:par>
        <p:cTn dur="indefinite" id="975" nodeType="tmRoot" restart="never">
          <p:childTnLst>
            <p:seq>
              <p:cTn id="976" nodeType="mainSeq"/>
              <p:prevCondLst>
                <p:cond delay="0" evt="onPrev">
                  <p:tgtEl>
                    <p:sldTgt/>
                  </p:tgtEl>
                </p:cond>
              </p:prevCondLst>
              <p:nextCondLst>
                <p:cond delay="0" evt="onNext">
                  <p:tgtEl>
                    <p:sldTgt/>
                  </p:tgtEl>
                </p:cond>
              </p:nextCondLst>
            </p:seq>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32" name="Image 178"/>
          <p:cNvPicPr/>
          <p:nvPr/>
        </p:nvPicPr>
        <p:blipFill>
          <a:blip r:embed="rId1"/>
          <a:stretch>
            <a:fillRect/>
          </a:stretch>
        </p:blipFill>
        <p:spPr>
          <a:xfrm>
            <a:off x="4319640" y="3887640"/>
            <a:ext cx="5616000" cy="3671640"/>
          </a:xfrm>
          <a:prstGeom prst="rect">
            <a:avLst/>
          </a:prstGeom>
          <a:ln>
            <a:noFill/>
          </a:ln>
        </p:spPr>
      </p:pic>
      <p:pic>
        <p:nvPicPr>
          <p:cNvPr descr="" id="233" name="Image 179"/>
          <p:cNvPicPr/>
          <p:nvPr/>
        </p:nvPicPr>
        <p:blipFill>
          <a:blip r:embed="rId2"/>
          <a:stretch>
            <a:fillRect/>
          </a:stretch>
        </p:blipFill>
        <p:spPr>
          <a:xfrm>
            <a:off x="144360" y="81000"/>
            <a:ext cx="5184360" cy="3663720"/>
          </a:xfrm>
          <a:prstGeom prst="rect">
            <a:avLst/>
          </a:prstGeom>
          <a:ln>
            <a:noFill/>
          </a:ln>
        </p:spPr>
      </p:pic>
      <p:sp>
        <p:nvSpPr>
          <p:cNvPr id="234" name="CustomShape 1"/>
          <p:cNvSpPr/>
          <p:nvPr/>
        </p:nvSpPr>
        <p:spPr>
          <a:xfrm>
            <a:off x="6335640" y="1511280"/>
            <a:ext cx="3095280" cy="1364760"/>
          </a:xfrm>
          <a:prstGeom prst="rect">
            <a:avLst/>
          </a:prstGeom>
          <a:noFill/>
          <a:ln>
            <a:noFill/>
          </a:ln>
        </p:spPr>
        <p:txBody>
          <a:bodyPr bIns="45000" lIns="90000" rIns="90000" tIns="45000"/>
          <a:p>
            <a:pPr>
              <a:lnSpc>
                <a:spcPct val="100000"/>
              </a:lnSpc>
            </a:pPr>
            <a:r>
              <a:rPr lang="fr-FR">
                <a:solidFill>
                  <a:srgbClr val="000000"/>
                </a:solidFill>
                <a:latin typeface="Comic Sans MS"/>
              </a:rPr>
              <a:t>L'Hôtel de Ville de nuit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avec la fontaine</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de  la  place  du  Breuil</a:t>
            </a:r>
            <a:endParaRPr/>
          </a:p>
        </p:txBody>
      </p:sp>
    </p:spTree>
  </p:cSld>
  <p:transition spd="slow">
    <p:wheel spokes="3"/>
  </p:transition>
</p:sld>
</file>

<file path=ppt/slides/slide6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35" name="Image 3"/>
          <p:cNvPicPr/>
          <p:nvPr/>
        </p:nvPicPr>
        <p:blipFill>
          <a:blip r:embed="rId1"/>
          <a:stretch>
            <a:fillRect/>
          </a:stretch>
        </p:blipFill>
        <p:spPr>
          <a:xfrm>
            <a:off x="2232000" y="179280"/>
            <a:ext cx="5666400" cy="7380000"/>
          </a:xfrm>
          <a:prstGeom prst="rect">
            <a:avLst/>
          </a:prstGeom>
          <a:ln>
            <a:noFill/>
          </a:ln>
        </p:spPr>
      </p:pic>
      <p:sp>
        <p:nvSpPr>
          <p:cNvPr id="236" name="CustomShape 1"/>
          <p:cNvSpPr/>
          <p:nvPr/>
        </p:nvSpPr>
        <p:spPr>
          <a:xfrm>
            <a:off x="6048360" y="395640"/>
            <a:ext cx="4032000" cy="639000"/>
          </a:xfrm>
          <a:prstGeom prst="rect">
            <a:avLst/>
          </a:prstGeom>
          <a:noFill/>
          <a:ln>
            <a:noFill/>
          </a:ln>
        </p:spPr>
        <p:txBody>
          <a:bodyPr bIns="45000" lIns="90000" rIns="90000" tIns="45000"/>
          <a:p>
            <a:pPr>
              <a:lnSpc>
                <a:spcPct val="100000"/>
              </a:lnSpc>
            </a:pPr>
            <a:r>
              <a:rPr lang="fr-FR">
                <a:solidFill>
                  <a:srgbClr val="000000"/>
                </a:solidFill>
                <a:latin typeface="Comic Sans MS"/>
              </a:rPr>
              <a:t>Lycée Jacob Holtzer     </a:t>
            </a:r>
            <a:endParaRPr/>
          </a:p>
          <a:p>
            <a:pPr>
              <a:lnSpc>
                <a:spcPct val="100000"/>
              </a:lnSpc>
            </a:pPr>
            <a:r>
              <a:rPr lang="fr-FR">
                <a:solidFill>
                  <a:srgbClr val="000000"/>
                </a:solidFill>
                <a:latin typeface="Comic Sans MS"/>
              </a:rPr>
              <a:t>             </a:t>
            </a:r>
            <a:r>
              <a:rPr lang="fr-FR">
                <a:solidFill>
                  <a:srgbClr val="000000"/>
                </a:solidFill>
                <a:latin typeface="Comic Sans MS"/>
              </a:rPr>
              <a:t>inauguré en 1970 </a:t>
            </a:r>
            <a:endParaRPr/>
          </a:p>
        </p:txBody>
      </p:sp>
    </p:spTree>
  </p:cSld>
  <p:transition spd="med">
    <p:dissolve/>
  </p:transition>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97" name="Image 83"/>
          <p:cNvPicPr/>
          <p:nvPr/>
        </p:nvPicPr>
        <p:blipFill>
          <a:blip r:embed="rId1"/>
          <a:stretch>
            <a:fillRect/>
          </a:stretch>
        </p:blipFill>
        <p:spPr>
          <a:xfrm>
            <a:off x="144360" y="1800360"/>
            <a:ext cx="9751680" cy="4665240"/>
          </a:xfrm>
          <a:prstGeom prst="rect">
            <a:avLst/>
          </a:prstGeom>
          <a:ln>
            <a:noFill/>
          </a:ln>
        </p:spPr>
      </p:pic>
      <p:sp>
        <p:nvSpPr>
          <p:cNvPr id="98" name="CustomShape 1"/>
          <p:cNvSpPr/>
          <p:nvPr/>
        </p:nvSpPr>
        <p:spPr>
          <a:xfrm>
            <a:off x="1398600" y="647640"/>
            <a:ext cx="6305040" cy="345600"/>
          </a:xfrm>
          <a:prstGeom prst="rect">
            <a:avLst/>
          </a:prstGeom>
          <a:noFill/>
          <a:ln>
            <a:noFill/>
          </a:ln>
        </p:spPr>
        <p:txBody>
          <a:bodyPr bIns="45000" lIns="90000" rIns="90000" tIns="45000"/>
          <a:p>
            <a:pPr>
              <a:lnSpc>
                <a:spcPct val="93000"/>
              </a:lnSpc>
            </a:pPr>
            <a:r>
              <a:rPr lang="fr-FR">
                <a:solidFill>
                  <a:srgbClr val="000000"/>
                </a:solidFill>
                <a:latin typeface="Calibri"/>
              </a:rPr>
              <a:t> </a:t>
            </a:r>
            <a:r>
              <a:rPr lang="fr-FR">
                <a:solidFill>
                  <a:srgbClr val="000000"/>
                </a:solidFill>
                <a:latin typeface="Comic Sans MS"/>
              </a:rPr>
              <a:t>Le Prieuré de  Saint-Pierre fût détruit en 1932.</a:t>
            </a:r>
            <a:endParaRPr/>
          </a:p>
          <a:p>
            <a:pPr>
              <a:lnSpc>
                <a:spcPct val="93000"/>
              </a:lnSpc>
            </a:pPr>
            <a:endParaRPr/>
          </a:p>
          <a:p>
            <a:pPr>
              <a:lnSpc>
                <a:spcPct val="93000"/>
              </a:lnSpc>
            </a:pPr>
            <a:r>
              <a:rPr lang="fr-FR">
                <a:solidFill>
                  <a:srgbClr val="000000"/>
                </a:solidFill>
                <a:latin typeface="Comic Sans MS"/>
              </a:rPr>
              <a:t>                 </a:t>
            </a:r>
            <a:r>
              <a:rPr lang="fr-FR">
                <a:solidFill>
                  <a:srgbClr val="000000"/>
                </a:solidFill>
                <a:latin typeface="Comic Sans MS"/>
              </a:rPr>
              <a:t>A gauche l’école Saint-Joseph.</a:t>
            </a:r>
            <a:endParaRPr/>
          </a:p>
        </p:txBody>
      </p:sp>
    </p:spTree>
  </p:cSld>
  <p:transition spd="slow">
    <p:wipe dir="d"/>
  </p:transition>
  <p:timing>
    <p:tnLst>
      <p:par>
        <p:cTn dur="indefinite" id="163" nodeType="tmRoot" restart="never">
          <p:childTnLst>
            <p:seq>
              <p:cTn dur="indefinite" id="164" nodeType="mainSeq">
                <p:childTnLst>
                  <p:par>
                    <p:cTn fill="hold" id="165">
                      <p:stCondLst>
                        <p:cond delay="indefinite"/>
                      </p:stCondLst>
                      <p:childTnLst>
                        <p:par>
                          <p:cTn fill="hold" id="166">
                            <p:stCondLst>
                              <p:cond delay="0"/>
                            </p:stCondLst>
                            <p:childTnLst>
                              <p:par>
                                <p:cTn fill="hold" id="167" nodeType="clickEffect" presetClass="entr" presetID="22" presetSubtype="1">
                                  <p:stCondLst>
                                    <p:cond delay="0"/>
                                  </p:stCondLst>
                                  <p:childTnLst>
                                    <p:set>
                                      <p:cBhvr>
                                        <p:cTn dur="1" fill="hold" id="168">
                                          <p:stCondLst>
                                            <p:cond delay="0"/>
                                          </p:stCondLst>
                                        </p:cTn>
                                        <p:tgtEl>
                                          <p:spTgt spid="98">
                                            <p:txEl>
                                              <p:pRg end="50" st="0"/>
                                            </p:txEl>
                                          </p:spTgt>
                                        </p:tgtEl>
                                        <p:attrNameLst>
                                          <p:attrName>style.visibility</p:attrName>
                                        </p:attrNameLst>
                                      </p:cBhvr>
                                      <p:to>
                                        <p:strVal val="visible"/>
                                      </p:to>
                                    </p:set>
                                    <p:animEffect filter="wipe(up)" transition="in">
                                      <p:cBhvr additive="repl">
                                        <p:cTn dur="1000" id="169"/>
                                        <p:tgtEl>
                                          <p:spTgt spid="98">
                                            <p:txEl>
                                              <p:pRg end="50" st="0"/>
                                            </p:txEl>
                                          </p:spTgt>
                                        </p:tgtEl>
                                      </p:cBhvr>
                                    </p:animEffect>
                                  </p:childTnLst>
                                </p:cTn>
                              </p:par>
                            </p:childTnLst>
                          </p:cTn>
                        </p:par>
                        <p:par>
                          <p:cTn fill="hold" id="170">
                            <p:stCondLst>
                              <p:cond delay="1000"/>
                            </p:stCondLst>
                            <p:childTnLst>
                              <p:par>
                                <p:cTn fill="hold" id="171" nodeType="afterEffect" presetClass="entr" presetID="22" presetSubtype="1">
                                  <p:stCondLst>
                                    <p:cond delay="0"/>
                                  </p:stCondLst>
                                  <p:childTnLst>
                                    <p:set>
                                      <p:cBhvr>
                                        <p:cTn dur="1" fill="hold" id="172">
                                          <p:stCondLst>
                                            <p:cond delay="0"/>
                                          </p:stCondLst>
                                        </p:cTn>
                                        <p:tgtEl>
                                          <p:spTgt spid="98">
                                            <p:txEl>
                                              <p:pRg end="99" st="51"/>
                                            </p:txEl>
                                          </p:spTgt>
                                        </p:tgtEl>
                                        <p:attrNameLst>
                                          <p:attrName>style.visibility</p:attrName>
                                        </p:attrNameLst>
                                      </p:cBhvr>
                                      <p:to>
                                        <p:strVal val="visible"/>
                                      </p:to>
                                    </p:set>
                                    <p:animEffect filter="wipe(up)" transition="in">
                                      <p:cBhvr additive="repl">
                                        <p:cTn dur="1000" id="173"/>
                                        <p:tgtEl>
                                          <p:spTgt spid="98">
                                            <p:txEl>
                                              <p:pRg end="99" st="51"/>
                                            </p:txEl>
                                          </p:spTgt>
                                        </p:tgtEl>
                                      </p:cBhvr>
                                    </p:animEffect>
                                  </p:childTnLst>
                                </p:cTn>
                              </p:par>
                            </p:childTnLst>
                          </p:cTn>
                        </p:par>
                        <p:par>
                          <p:cTn fill="hold" id="174">
                            <p:stCondLst>
                              <p:cond delay="2000"/>
                            </p:stCondLst>
                            <p:childTnLst>
                              <p:par>
                                <p:cTn fill="hold" id="175" nodeType="afterEffect" presetClass="entr" presetID="22" presetSubtype="1">
                                  <p:stCondLst>
                                    <p:cond delay="0"/>
                                  </p:stCondLst>
                                  <p:childTnLst>
                                    <p:set>
                                      <p:cBhvr>
                                        <p:cTn dur="1" fill="hold" id="176">
                                          <p:stCondLst>
                                            <p:cond delay="0"/>
                                          </p:stCondLst>
                                        </p:cTn>
                                        <p:tgtEl>
                                          <p:spTgt spid="97"/>
                                        </p:tgtEl>
                                        <p:attrNameLst>
                                          <p:attrName>style.visibility</p:attrName>
                                        </p:attrNameLst>
                                      </p:cBhvr>
                                      <p:to>
                                        <p:strVal val="visible"/>
                                      </p:to>
                                    </p:set>
                                    <p:animEffect filter="wipe(up)" transition="in">
                                      <p:cBhvr additive="repl">
                                        <p:cTn dur="1000" id="177"/>
                                        <p:tgtEl>
                                          <p:spTgt spid="9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37" name="Picture 2"/>
          <p:cNvPicPr/>
          <p:nvPr/>
        </p:nvPicPr>
        <p:blipFill>
          <a:blip r:embed="rId1"/>
          <a:stretch>
            <a:fillRect/>
          </a:stretch>
        </p:blipFill>
        <p:spPr>
          <a:xfrm>
            <a:off x="575640" y="1115640"/>
            <a:ext cx="9123840" cy="5830920"/>
          </a:xfrm>
          <a:prstGeom prst="rect">
            <a:avLst/>
          </a:prstGeom>
          <a:ln>
            <a:noFill/>
          </a:ln>
        </p:spPr>
      </p:pic>
      <p:sp>
        <p:nvSpPr>
          <p:cNvPr id="238" name="CustomShape 1"/>
          <p:cNvSpPr/>
          <p:nvPr/>
        </p:nvSpPr>
        <p:spPr>
          <a:xfrm>
            <a:off x="1152000" y="395640"/>
            <a:ext cx="5616360" cy="456120"/>
          </a:xfrm>
          <a:prstGeom prst="rect">
            <a:avLst/>
          </a:prstGeom>
          <a:noFill/>
          <a:ln>
            <a:noFill/>
          </a:ln>
        </p:spPr>
        <p:txBody>
          <a:bodyPr bIns="45000" lIns="90000" rIns="90000" tIns="45000"/>
          <a:p>
            <a:pPr>
              <a:lnSpc>
                <a:spcPct val="100000"/>
              </a:lnSpc>
            </a:pPr>
            <a:r>
              <a:rPr lang="fr-FR" sz="2400">
                <a:solidFill>
                  <a:srgbClr val="000000"/>
                </a:solidFill>
                <a:latin typeface="Comic Sans MS"/>
              </a:rPr>
              <a:t>Année 1966 - 1967</a:t>
            </a:r>
            <a:endParaRPr/>
          </a:p>
        </p:txBody>
      </p:sp>
    </p:spTree>
  </p:cSld>
  <p:timing>
    <p:tnLst>
      <p:par>
        <p:cTn dur="indefinite" id="977" nodeType="tmRoot" restart="never">
          <p:childTnLst>
            <p:seq>
              <p:cTn dur="indefinite" id="978" nodeType="mainSeq">
                <p:childTnLst>
                  <p:par>
                    <p:cTn fill="hold" id="979">
                      <p:stCondLst>
                        <p:cond delay="indefinite"/>
                      </p:stCondLst>
                      <p:childTnLst>
                        <p:par>
                          <p:cTn fill="hold" id="980">
                            <p:stCondLst>
                              <p:cond delay="0"/>
                            </p:stCondLst>
                            <p:childTnLst>
                              <p:par>
                                <p:cTn fill="hold" id="981" nodeType="clickEffect" presetClass="entr" presetID="22" presetSubtype="8">
                                  <p:stCondLst>
                                    <p:cond delay="0"/>
                                  </p:stCondLst>
                                  <p:childTnLst>
                                    <p:set>
                                      <p:cBhvr>
                                        <p:cTn dur="1" fill="hold" id="982">
                                          <p:stCondLst>
                                            <p:cond delay="0"/>
                                          </p:stCondLst>
                                        </p:cTn>
                                        <p:tgtEl>
                                          <p:spTgt spid="238">
                                            <p:txEl>
                                              <p:pRg end="18" st="0"/>
                                            </p:txEl>
                                          </p:spTgt>
                                        </p:tgtEl>
                                        <p:attrNameLst>
                                          <p:attrName>style.visibility</p:attrName>
                                        </p:attrNameLst>
                                      </p:cBhvr>
                                      <p:to>
                                        <p:strVal val="visible"/>
                                      </p:to>
                                    </p:set>
                                    <p:animEffect filter="wipe(left)" transition="in">
                                      <p:cBhvr additive="repl">
                                        <p:cTn dur="1000" id="983"/>
                                        <p:tgtEl>
                                          <p:spTgt spid="238">
                                            <p:txEl>
                                              <p:pRg end="18" st="0"/>
                                            </p:txEl>
                                          </p:spTgt>
                                        </p:tgtEl>
                                      </p:cBhvr>
                                    </p:animEffect>
                                  </p:childTnLst>
                                </p:cTn>
                              </p:par>
                            </p:childTnLst>
                          </p:cTn>
                        </p:par>
                        <p:par>
                          <p:cTn fill="hold" id="984">
                            <p:stCondLst>
                              <p:cond delay="1000"/>
                            </p:stCondLst>
                            <p:childTnLst>
                              <p:par>
                                <p:cTn fill="hold" id="985" nodeType="afterEffect" presetClass="entr" presetID="10">
                                  <p:stCondLst>
                                    <p:cond delay="0"/>
                                  </p:stCondLst>
                                  <p:childTnLst>
                                    <p:set>
                                      <p:cBhvr>
                                        <p:cTn dur="1" fill="hold" id="986">
                                          <p:stCondLst>
                                            <p:cond delay="0"/>
                                          </p:stCondLst>
                                        </p:cTn>
                                        <p:tgtEl>
                                          <p:spTgt spid="237"/>
                                        </p:tgtEl>
                                        <p:attrNameLst>
                                          <p:attrName>style.visibility</p:attrName>
                                        </p:attrNameLst>
                                      </p:cBhvr>
                                      <p:to>
                                        <p:strVal val="visible"/>
                                      </p:to>
                                    </p:set>
                                    <p:animEffect filter="fade" transition="in">
                                      <p:cBhvr additive="repl">
                                        <p:cTn dur="2000" id="987"/>
                                        <p:tgtEl>
                                          <p:spTgt spid="23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39" name="Image 190"/>
          <p:cNvPicPr/>
          <p:nvPr/>
        </p:nvPicPr>
        <p:blipFill>
          <a:blip r:embed="rId1"/>
          <a:stretch>
            <a:fillRect/>
          </a:stretch>
        </p:blipFill>
        <p:spPr>
          <a:xfrm>
            <a:off x="1003320" y="1511280"/>
            <a:ext cx="8500680" cy="5543280"/>
          </a:xfrm>
          <a:prstGeom prst="rect">
            <a:avLst/>
          </a:prstGeom>
          <a:ln>
            <a:noFill/>
          </a:ln>
        </p:spPr>
      </p:pic>
      <p:sp>
        <p:nvSpPr>
          <p:cNvPr id="240" name="CustomShape 1"/>
          <p:cNvSpPr/>
          <p:nvPr/>
        </p:nvSpPr>
        <p:spPr>
          <a:xfrm>
            <a:off x="0" y="323280"/>
            <a:ext cx="10296360" cy="858600"/>
          </a:xfrm>
          <a:prstGeom prst="rect">
            <a:avLst/>
          </a:prstGeom>
          <a:noFill/>
          <a:ln>
            <a:noFill/>
          </a:ln>
        </p:spPr>
        <p:txBody>
          <a:bodyPr bIns="45000" lIns="90000" rIns="90000" tIns="45000"/>
          <a:p>
            <a:pPr>
              <a:lnSpc>
                <a:spcPct val="100000"/>
              </a:lnSpc>
            </a:pPr>
            <a:r>
              <a:rPr lang="fr-FR" sz="2400">
                <a:solidFill>
                  <a:srgbClr val="000000"/>
                </a:solidFill>
                <a:latin typeface="Calibri"/>
              </a:rPr>
              <a:t>           </a:t>
            </a:r>
            <a:r>
              <a:rPr lang="fr-FR">
                <a:solidFill>
                  <a:srgbClr val="000000"/>
                </a:solidFill>
                <a:latin typeface="Comic Sans MS"/>
              </a:rPr>
              <a:t>Le Château des Bruneaux, acquis en 1967 par la ville pour être démoli.</a:t>
            </a:r>
            <a:endParaRPr/>
          </a:p>
          <a:p>
            <a:pPr>
              <a:lnSpc>
                <a:spcPct val="100000"/>
              </a:lnSpc>
            </a:pPr>
            <a:r>
              <a:rPr lang="fr-FR">
                <a:solidFill>
                  <a:srgbClr val="000000"/>
                </a:solidFill>
                <a:latin typeface="Comic Sans MS"/>
              </a:rPr>
              <a:t>      </a:t>
            </a:r>
            <a:r>
              <a:rPr lang="fr-FR">
                <a:solidFill>
                  <a:srgbClr val="000000"/>
                </a:solidFill>
                <a:latin typeface="Comic Sans MS"/>
              </a:rPr>
              <a:t>Il est sauvé par la société d'Histoire de Firminy qui le restaure depuis 1972.   </a:t>
            </a:r>
            <a:endParaRPr/>
          </a:p>
        </p:txBody>
      </p:sp>
    </p:spTree>
  </p:cSld>
  <p:transition spd="slow">
    <p:dissolve/>
  </p:transition>
</p:sld>
</file>

<file path=ppt/slides/slide7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1" name="CustomShape 1"/>
          <p:cNvSpPr/>
          <p:nvPr/>
        </p:nvSpPr>
        <p:spPr>
          <a:xfrm>
            <a:off x="0" y="0"/>
            <a:ext cx="10080360" cy="2499120"/>
          </a:xfrm>
          <a:prstGeom prst="rect">
            <a:avLst/>
          </a:prstGeom>
          <a:noFill/>
          <a:ln>
            <a:noFill/>
          </a:ln>
        </p:spPr>
        <p:txBody>
          <a:bodyPr bIns="45000" lIns="90000" rIns="90000" tIns="45000"/>
          <a:p>
            <a:pPr>
              <a:lnSpc>
                <a:spcPct val="100000"/>
              </a:lnSpc>
            </a:pPr>
            <a:r>
              <a:rPr lang="fr-FR">
                <a:solidFill>
                  <a:srgbClr val="000000"/>
                </a:solidFill>
                <a:latin typeface="Comic Sans MS"/>
              </a:rPr>
              <a:t>     </a:t>
            </a:r>
            <a:endParaRPr/>
          </a:p>
          <a:p>
            <a:pPr>
              <a:lnSpc>
                <a:spcPct val="100000"/>
              </a:lnSpc>
            </a:pPr>
            <a:r>
              <a:rPr lang="fr-FR" sz="2000">
                <a:solidFill>
                  <a:srgbClr val="000000"/>
                </a:solidFill>
                <a:latin typeface="Comic Sans MS"/>
              </a:rPr>
              <a:t>  </a:t>
            </a:r>
            <a:r>
              <a:rPr lang="fr-FR" sz="2000">
                <a:solidFill>
                  <a:srgbClr val="000000"/>
                </a:solidFill>
                <a:latin typeface="Comic Sans MS"/>
              </a:rPr>
              <a:t>La première Vogue des Noix de Firminy a été autorisé  sous Louis XII, en 1507.</a:t>
            </a:r>
            <a:endParaRPr/>
          </a:p>
          <a:p>
            <a:pPr>
              <a:lnSpc>
                <a:spcPct val="100000"/>
              </a:lnSpc>
            </a:pPr>
            <a:endParaRPr/>
          </a:p>
          <a:p>
            <a:pPr>
              <a:lnSpc>
                <a:spcPct val="100000"/>
              </a:lnSpc>
            </a:pPr>
            <a:r>
              <a:rPr lang="fr-FR" sz="2000">
                <a:solidFill>
                  <a:srgbClr val="000000"/>
                </a:solidFill>
                <a:latin typeface="Comic Sans MS"/>
              </a:rPr>
              <a:t>A l'origine, cette fête était le week-end après la foire aux noix fixée au 7 octobre.</a:t>
            </a:r>
            <a:endParaRPr/>
          </a:p>
          <a:p>
            <a:pPr>
              <a:lnSpc>
                <a:spcPct val="100000"/>
              </a:lnSpc>
            </a:pPr>
            <a:r>
              <a:rPr lang="fr-FR" sz="2000">
                <a:solidFill>
                  <a:srgbClr val="000000"/>
                </a:solidFill>
                <a:latin typeface="Comic Sans MS"/>
              </a:rPr>
              <a:t>                   </a:t>
            </a:r>
            <a:endParaRPr/>
          </a:p>
          <a:p>
            <a:pPr>
              <a:lnSpc>
                <a:spcPct val="100000"/>
              </a:lnSpc>
            </a:pPr>
            <a:r>
              <a:rPr lang="fr-FR" sz="2000">
                <a:solidFill>
                  <a:srgbClr val="000000"/>
                </a:solidFill>
                <a:latin typeface="Comic Sans MS"/>
              </a:rPr>
              <a:t>                    </a:t>
            </a:r>
            <a:r>
              <a:rPr lang="fr-FR" sz="2000">
                <a:solidFill>
                  <a:srgbClr val="000000"/>
                </a:solidFill>
                <a:latin typeface="Comic Sans MS"/>
              </a:rPr>
              <a:t>La Vogue est la fête annuelle d'une ville ou d'un village.      </a:t>
            </a:r>
            <a:endParaRPr/>
          </a:p>
          <a:p>
            <a:pPr>
              <a:lnSpc>
                <a:spcPct val="100000"/>
              </a:lnSpc>
            </a:pPr>
            <a:r>
              <a:rPr lang="fr-FR" sz="2000">
                <a:solidFill>
                  <a:srgbClr val="000000"/>
                </a:solidFill>
                <a:latin typeface="Comic Sans MS"/>
              </a:rPr>
              <a:t>    </a:t>
            </a:r>
            <a:r>
              <a:rPr lang="fr-FR" sz="2000">
                <a:solidFill>
                  <a:srgbClr val="000000"/>
                </a:solidFill>
                <a:latin typeface="Comic Sans MS"/>
              </a:rPr>
              <a:t>Et pour clôturer cette fête, chaque année , il y a le " Corso ", qui est une sorte </a:t>
            </a:r>
            <a:endParaRPr/>
          </a:p>
          <a:p>
            <a:pPr>
              <a:lnSpc>
                <a:spcPct val="100000"/>
              </a:lnSpc>
            </a:pPr>
            <a:r>
              <a:rPr lang="fr-FR" sz="2000">
                <a:solidFill>
                  <a:srgbClr val="000000"/>
                </a:solidFill>
                <a:latin typeface="Comic Sans MS"/>
              </a:rPr>
              <a:t>                                                </a:t>
            </a:r>
            <a:r>
              <a:rPr lang="fr-FR" sz="2000">
                <a:solidFill>
                  <a:srgbClr val="000000"/>
                </a:solidFill>
                <a:latin typeface="Comic Sans MS"/>
              </a:rPr>
              <a:t>de carnaval.</a:t>
            </a:r>
            <a:endParaRPr/>
          </a:p>
        </p:txBody>
      </p:sp>
      <p:pic>
        <p:nvPicPr>
          <p:cNvPr descr="" id="242" name="Image 5"/>
          <p:cNvPicPr/>
          <p:nvPr/>
        </p:nvPicPr>
        <p:blipFill>
          <a:blip r:embed="rId1"/>
          <a:stretch>
            <a:fillRect/>
          </a:stretch>
        </p:blipFill>
        <p:spPr>
          <a:xfrm>
            <a:off x="0" y="2915640"/>
            <a:ext cx="5561640" cy="4032000"/>
          </a:xfrm>
          <a:prstGeom prst="rect">
            <a:avLst/>
          </a:prstGeom>
          <a:ln>
            <a:noFill/>
          </a:ln>
        </p:spPr>
      </p:pic>
      <p:pic>
        <p:nvPicPr>
          <p:cNvPr descr="" id="243" name="Image 6"/>
          <p:cNvPicPr/>
          <p:nvPr/>
        </p:nvPicPr>
        <p:blipFill>
          <a:blip r:embed="rId2"/>
          <a:stretch>
            <a:fillRect/>
          </a:stretch>
        </p:blipFill>
        <p:spPr>
          <a:xfrm>
            <a:off x="5450400" y="2987640"/>
            <a:ext cx="4629960" cy="3862800"/>
          </a:xfrm>
          <a:prstGeom prst="rect">
            <a:avLst/>
          </a:prstGeom>
          <a:ln>
            <a:noFill/>
          </a:ln>
        </p:spPr>
      </p:pic>
    </p:spTree>
  </p:cSld>
</p:sld>
</file>

<file path=ppt/slides/slide7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44" name="Image 3"/>
          <p:cNvPicPr/>
          <p:nvPr/>
        </p:nvPicPr>
        <p:blipFill>
          <a:blip r:embed="rId1"/>
          <a:stretch>
            <a:fillRect/>
          </a:stretch>
        </p:blipFill>
        <p:spPr>
          <a:xfrm>
            <a:off x="2880000" y="539640"/>
            <a:ext cx="4968360" cy="6768360"/>
          </a:xfrm>
          <a:prstGeom prst="rect">
            <a:avLst/>
          </a:prstGeom>
          <a:ln>
            <a:noFill/>
          </a:ln>
        </p:spPr>
      </p:pic>
    </p:spTree>
  </p:cSld>
</p:sld>
</file>

<file path=ppt/slides/slide7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45" name="Image 195"/>
          <p:cNvPicPr/>
          <p:nvPr/>
        </p:nvPicPr>
        <p:blipFill>
          <a:blip r:embed="rId1"/>
          <a:stretch>
            <a:fillRect/>
          </a:stretch>
        </p:blipFill>
        <p:spPr>
          <a:xfrm>
            <a:off x="215640" y="323280"/>
            <a:ext cx="4560120" cy="3779640"/>
          </a:xfrm>
          <a:prstGeom prst="rect">
            <a:avLst/>
          </a:prstGeom>
          <a:ln>
            <a:noFill/>
          </a:ln>
        </p:spPr>
      </p:pic>
      <p:pic>
        <p:nvPicPr>
          <p:cNvPr descr="" id="246" name="Image 196"/>
          <p:cNvPicPr/>
          <p:nvPr/>
        </p:nvPicPr>
        <p:blipFill>
          <a:blip r:embed="rId2"/>
          <a:stretch>
            <a:fillRect/>
          </a:stretch>
        </p:blipFill>
        <p:spPr>
          <a:xfrm>
            <a:off x="4608360" y="3852000"/>
            <a:ext cx="5256000" cy="3428640"/>
          </a:xfrm>
          <a:prstGeom prst="rect">
            <a:avLst/>
          </a:prstGeom>
          <a:ln>
            <a:noFill/>
          </a:ln>
        </p:spPr>
      </p:pic>
      <p:sp>
        <p:nvSpPr>
          <p:cNvPr id="247" name="CustomShape 1"/>
          <p:cNvSpPr/>
          <p:nvPr/>
        </p:nvSpPr>
        <p:spPr>
          <a:xfrm>
            <a:off x="5472360" y="1403640"/>
            <a:ext cx="3672000" cy="36468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Attractions  de  la  vogue</a:t>
            </a:r>
            <a:endParaRPr/>
          </a:p>
        </p:txBody>
      </p:sp>
    </p:spTree>
  </p:cSld>
  <p:transition spd="slow">
    <p:wheel spokes="8"/>
  </p:transition>
</p:sld>
</file>

<file path=ppt/slides/slide7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48" name="Image 197"/>
          <p:cNvPicPr/>
          <p:nvPr/>
        </p:nvPicPr>
        <p:blipFill>
          <a:blip r:embed="rId1"/>
          <a:stretch>
            <a:fillRect/>
          </a:stretch>
        </p:blipFill>
        <p:spPr>
          <a:xfrm>
            <a:off x="0" y="30240"/>
            <a:ext cx="5250960" cy="3568320"/>
          </a:xfrm>
          <a:prstGeom prst="rect">
            <a:avLst/>
          </a:prstGeom>
          <a:ln>
            <a:noFill/>
          </a:ln>
        </p:spPr>
      </p:pic>
      <p:pic>
        <p:nvPicPr>
          <p:cNvPr descr="" id="249" name="Image 198"/>
          <p:cNvPicPr/>
          <p:nvPr/>
        </p:nvPicPr>
        <p:blipFill>
          <a:blip r:embed="rId2"/>
          <a:stretch>
            <a:fillRect/>
          </a:stretch>
        </p:blipFill>
        <p:spPr>
          <a:xfrm>
            <a:off x="0" y="3600360"/>
            <a:ext cx="5175000" cy="4009680"/>
          </a:xfrm>
          <a:prstGeom prst="rect">
            <a:avLst/>
          </a:prstGeom>
          <a:ln>
            <a:noFill/>
          </a:ln>
        </p:spPr>
      </p:pic>
      <p:pic>
        <p:nvPicPr>
          <p:cNvPr descr="" id="250" name="Image 199"/>
          <p:cNvPicPr/>
          <p:nvPr/>
        </p:nvPicPr>
        <p:blipFill>
          <a:blip r:embed="rId3"/>
          <a:stretch>
            <a:fillRect/>
          </a:stretch>
        </p:blipFill>
        <p:spPr>
          <a:xfrm>
            <a:off x="4824360" y="30240"/>
            <a:ext cx="5252760" cy="3568320"/>
          </a:xfrm>
          <a:prstGeom prst="rect">
            <a:avLst/>
          </a:prstGeom>
          <a:ln>
            <a:noFill/>
          </a:ln>
        </p:spPr>
      </p:pic>
      <p:pic>
        <p:nvPicPr>
          <p:cNvPr descr="" id="251" name="Image 200"/>
          <p:cNvPicPr/>
          <p:nvPr/>
        </p:nvPicPr>
        <p:blipFill>
          <a:blip r:embed="rId4"/>
          <a:stretch>
            <a:fillRect/>
          </a:stretch>
        </p:blipFill>
        <p:spPr>
          <a:xfrm>
            <a:off x="5024520" y="3600360"/>
            <a:ext cx="5052600" cy="3917520"/>
          </a:xfrm>
          <a:prstGeom prst="rect">
            <a:avLst/>
          </a:prstGeom>
          <a:ln>
            <a:noFill/>
          </a:ln>
        </p:spPr>
      </p:pic>
    </p:spTree>
  </p:cSld>
  <p:transition spd="slow">
    <p:wheel spokes="1"/>
  </p:transition>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 name="CustomShape 1"/>
          <p:cNvSpPr/>
          <p:nvPr/>
        </p:nvSpPr>
        <p:spPr>
          <a:xfrm>
            <a:off x="647640" y="216000"/>
            <a:ext cx="6605280" cy="345600"/>
          </a:xfrm>
          <a:prstGeom prst="rect">
            <a:avLst/>
          </a:prstGeom>
          <a:noFill/>
          <a:ln>
            <a:noFill/>
          </a:ln>
        </p:spPr>
        <p:txBody>
          <a:bodyPr bIns="45000" lIns="90000" rIns="90000" tIns="45000"/>
          <a:p>
            <a:pPr>
              <a:lnSpc>
                <a:spcPct val="93000"/>
              </a:lnSpc>
            </a:pPr>
            <a:r>
              <a:rPr lang="fr-FR" u="sng">
                <a:solidFill>
                  <a:srgbClr val="000000"/>
                </a:solidFill>
                <a:latin typeface="Comic Sans MS"/>
              </a:rPr>
              <a:t>Vestiges de l'ancienne porte de  l'église Saint Pierre</a:t>
            </a:r>
            <a:endParaRPr/>
          </a:p>
        </p:txBody>
      </p:sp>
      <p:pic>
        <p:nvPicPr>
          <p:cNvPr descr="" id="100" name="Image 86"/>
          <p:cNvPicPr/>
          <p:nvPr/>
        </p:nvPicPr>
        <p:blipFill>
          <a:blip r:embed="rId1"/>
          <a:stretch>
            <a:fillRect/>
          </a:stretch>
        </p:blipFill>
        <p:spPr>
          <a:xfrm>
            <a:off x="144360" y="1079640"/>
            <a:ext cx="9565920" cy="6335280"/>
          </a:xfrm>
          <a:prstGeom prst="rect">
            <a:avLst/>
          </a:prstGeom>
          <a:ln>
            <a:noFill/>
          </a:ln>
        </p:spPr>
      </p:pic>
    </p:spTree>
  </p:cSld>
  <p:transition spd="slow">
    <p:wheel spokes="1"/>
  </p:transition>
  <p:timing>
    <p:tnLst>
      <p:par>
        <p:cTn dur="indefinite" id="178" nodeType="tmRoot" restart="never">
          <p:childTnLst>
            <p:seq>
              <p:cTn dur="indefinite" id="179"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1" name="CustomShape 1"/>
          <p:cNvSpPr/>
          <p:nvPr/>
        </p:nvSpPr>
        <p:spPr>
          <a:xfrm>
            <a:off x="225360" y="136440"/>
            <a:ext cx="10575360" cy="2946240"/>
          </a:xfrm>
          <a:prstGeom prst="rect">
            <a:avLst/>
          </a:prstGeom>
          <a:noFill/>
          <a:ln>
            <a:noFill/>
          </a:ln>
        </p:spPr>
        <p:txBody>
          <a:bodyPr bIns="45000" lIns="90000" rIns="90000" tIns="45000"/>
          <a:p>
            <a:pPr>
              <a:lnSpc>
                <a:spcPct val="100000"/>
              </a:lnSpc>
            </a:pPr>
            <a:r>
              <a:rPr lang="fr-FR">
                <a:solidFill>
                  <a:srgbClr val="000000"/>
                </a:solidFill>
                <a:latin typeface="Comic Sans MS"/>
              </a:rPr>
              <a:t>              </a:t>
            </a:r>
            <a:r>
              <a:rPr lang="fr-FR">
                <a:solidFill>
                  <a:srgbClr val="000000"/>
                </a:solidFill>
                <a:latin typeface="Comic Sans MS"/>
              </a:rPr>
              <a:t>Les hivers 1693 et 1694 connurent une disette sans précédent avec la mort du </a:t>
            </a:r>
            <a:endParaRPr/>
          </a:p>
          <a:p>
            <a:pPr>
              <a:lnSpc>
                <a:spcPct val="100000"/>
              </a:lnSpc>
            </a:pPr>
            <a:r>
              <a:rPr lang="fr-FR">
                <a:solidFill>
                  <a:srgbClr val="000000"/>
                </a:solidFill>
                <a:latin typeface="Comic Sans MS"/>
              </a:rPr>
              <a:t>                                                  </a:t>
            </a:r>
            <a:r>
              <a:rPr lang="fr-FR">
                <a:solidFill>
                  <a:srgbClr val="000000"/>
                </a:solidFill>
                <a:latin typeface="Comic Sans MS"/>
              </a:rPr>
              <a:t>tiers de la population. ( 1600 habitants )</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Au début du XVIIe siècle, Claude de La Tour, seigneur de Varan, apporta l’artisanat </a:t>
            </a:r>
            <a:endParaRPr/>
          </a:p>
          <a:p>
            <a:pPr>
              <a:lnSpc>
                <a:spcPct val="100000"/>
              </a:lnSpc>
            </a:pPr>
            <a:r>
              <a:rPr lang="fr-FR">
                <a:solidFill>
                  <a:srgbClr val="000000"/>
                </a:solidFill>
                <a:latin typeface="Comic Sans MS"/>
              </a:rPr>
              <a:t>                            </a:t>
            </a:r>
            <a:r>
              <a:rPr lang="fr-FR">
                <a:solidFill>
                  <a:srgbClr val="000000"/>
                </a:solidFill>
                <a:latin typeface="Comic Sans MS"/>
              </a:rPr>
              <a:t>du clou, qui allait prendre rapidement un large essor.</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L’exploitation des « charboutières », ou carrières de houille, qui existaient depuis</a:t>
            </a:r>
            <a:endParaRPr/>
          </a:p>
          <a:p>
            <a:pPr>
              <a:lnSpc>
                <a:spcPct val="100000"/>
              </a:lnSpc>
            </a:pPr>
            <a:r>
              <a:rPr lang="fr-FR">
                <a:solidFill>
                  <a:srgbClr val="000000"/>
                </a:solidFill>
                <a:latin typeface="Comic Sans MS"/>
              </a:rPr>
              <a:t>                                 </a:t>
            </a:r>
            <a:r>
              <a:rPr lang="fr-FR">
                <a:solidFill>
                  <a:srgbClr val="000000"/>
                </a:solidFill>
                <a:latin typeface="Comic Sans MS"/>
              </a:rPr>
              <a:t>le XVIe siècle, continue de se développer.</a:t>
            </a:r>
            <a:endParaRPr/>
          </a:p>
          <a:p>
            <a:pPr>
              <a:lnSpc>
                <a:spcPct val="100000"/>
              </a:lnSpc>
            </a:pPr>
            <a:endParaRPr/>
          </a:p>
          <a:p>
            <a:pPr>
              <a:lnSpc>
                <a:spcPct val="100000"/>
              </a:lnSpc>
            </a:pPr>
            <a:r>
              <a:rPr lang="fr-FR">
                <a:solidFill>
                  <a:srgbClr val="000000"/>
                </a:solidFill>
                <a:latin typeface="Comic Sans MS"/>
              </a:rPr>
              <a:t>      </a:t>
            </a:r>
            <a:r>
              <a:rPr lang="fr-FR">
                <a:solidFill>
                  <a:srgbClr val="000000"/>
                </a:solidFill>
                <a:latin typeface="Comic Sans MS"/>
              </a:rPr>
              <a:t>1820 : Fondation de la Compagnie des mines, avec plusieurs puits d’extraction:</a:t>
            </a:r>
            <a:endParaRPr/>
          </a:p>
          <a:p>
            <a:pPr>
              <a:lnSpc>
                <a:spcPct val="100000"/>
              </a:lnSpc>
            </a:pPr>
            <a:r>
              <a:rPr lang="fr-FR">
                <a:solidFill>
                  <a:srgbClr val="000000"/>
                </a:solidFill>
                <a:latin typeface="Comic Sans MS"/>
              </a:rPr>
              <a:t>                           </a:t>
            </a:r>
            <a:r>
              <a:rPr lang="fr-FR">
                <a:solidFill>
                  <a:srgbClr val="000000"/>
                </a:solidFill>
                <a:latin typeface="Comic Sans MS"/>
              </a:rPr>
              <a:t>Le dernier puits de mine a disparu de la commune en 1918.</a:t>
            </a:r>
            <a:endParaRPr/>
          </a:p>
          <a:p>
            <a:pPr>
              <a:lnSpc>
                <a:spcPct val="100000"/>
              </a:lnSpc>
            </a:pPr>
            <a:endParaRPr/>
          </a:p>
          <a:p>
            <a:pPr>
              <a:lnSpc>
                <a:spcPct val="100000"/>
              </a:lnSpc>
            </a:pPr>
            <a:r>
              <a:rPr lang="fr-FR">
                <a:solidFill>
                  <a:srgbClr val="000000"/>
                </a:solidFill>
                <a:latin typeface="Calibri"/>
              </a:rPr>
              <a:t>     </a:t>
            </a:r>
            <a:endParaRPr/>
          </a:p>
        </p:txBody>
      </p:sp>
      <p:pic>
        <p:nvPicPr>
          <p:cNvPr descr="" id="102" name="Image 88"/>
          <p:cNvPicPr/>
          <p:nvPr/>
        </p:nvPicPr>
        <p:blipFill>
          <a:blip r:embed="rId1"/>
          <a:stretch>
            <a:fillRect/>
          </a:stretch>
        </p:blipFill>
        <p:spPr>
          <a:xfrm>
            <a:off x="1655640" y="3240000"/>
            <a:ext cx="7419600" cy="4325760"/>
          </a:xfrm>
          <a:prstGeom prst="rect">
            <a:avLst/>
          </a:prstGeom>
          <a:ln>
            <a:noFill/>
          </a:ln>
        </p:spPr>
      </p:pic>
    </p:spTree>
  </p:cSld>
  <p:transition spd="slow">
    <p:pull dir="ru"/>
  </p:transition>
  <p:timing>
    <p:tnLst>
      <p:par>
        <p:cTn dur="indefinite" id="180" nodeType="tmRoot" restart="never">
          <p:childTnLst>
            <p:seq>
              <p:cTn dur="indefinite" id="181" nodeType="mainSeq">
                <p:childTnLst>
                  <p:par>
                    <p:cTn fill="hold" id="182">
                      <p:stCondLst>
                        <p:cond delay="indefinite"/>
                      </p:stCondLst>
                      <p:childTnLst>
                        <p:par>
                          <p:cTn fill="hold" id="183">
                            <p:stCondLst>
                              <p:cond delay="0"/>
                            </p:stCondLst>
                            <p:childTnLst>
                              <p:par>
                                <p:cTn fill="hold" id="184" nodeType="clickEffect" presetClass="entr" presetID="22" presetSubtype="8">
                                  <p:stCondLst>
                                    <p:cond delay="0"/>
                                  </p:stCondLst>
                                  <p:childTnLst>
                                    <p:set>
                                      <p:cBhvr>
                                        <p:cTn dur="1" fill="hold" id="185">
                                          <p:stCondLst>
                                            <p:cond delay="0"/>
                                          </p:stCondLst>
                                        </p:cTn>
                                        <p:tgtEl>
                                          <p:spTgt spid="101">
                                            <p:txEl>
                                              <p:pRg end="92" st="0"/>
                                            </p:txEl>
                                          </p:spTgt>
                                        </p:tgtEl>
                                        <p:attrNameLst>
                                          <p:attrName>style.visibility</p:attrName>
                                        </p:attrNameLst>
                                      </p:cBhvr>
                                      <p:to>
                                        <p:strVal val="visible"/>
                                      </p:to>
                                    </p:set>
                                    <p:animEffect filter="wipe(left)" transition="in">
                                      <p:cBhvr additive="repl">
                                        <p:cTn dur="3000" id="186"/>
                                        <p:tgtEl>
                                          <p:spTgt spid="101">
                                            <p:txEl>
                                              <p:pRg end="92" st="0"/>
                                            </p:txEl>
                                          </p:spTgt>
                                        </p:tgtEl>
                                      </p:cBhvr>
                                    </p:animEffect>
                                  </p:childTnLst>
                                </p:cTn>
                              </p:par>
                            </p:childTnLst>
                          </p:cTn>
                        </p:par>
                        <p:par>
                          <p:cTn fill="hold" id="187">
                            <p:stCondLst>
                              <p:cond delay="3000"/>
                            </p:stCondLst>
                            <p:childTnLst>
                              <p:par>
                                <p:cTn fill="hold" id="188" nodeType="afterEffect" presetClass="entr" presetID="22" presetSubtype="8">
                                  <p:stCondLst>
                                    <p:cond delay="0"/>
                                  </p:stCondLst>
                                  <p:childTnLst>
                                    <p:set>
                                      <p:cBhvr>
                                        <p:cTn dur="1" fill="hold" id="189">
                                          <p:stCondLst>
                                            <p:cond delay="0"/>
                                          </p:stCondLst>
                                        </p:cTn>
                                        <p:tgtEl>
                                          <p:spTgt spid="101">
                                            <p:txEl>
                                              <p:pRg end="185" st="92"/>
                                            </p:txEl>
                                          </p:spTgt>
                                        </p:tgtEl>
                                        <p:attrNameLst>
                                          <p:attrName>style.visibility</p:attrName>
                                        </p:attrNameLst>
                                      </p:cBhvr>
                                      <p:to>
                                        <p:strVal val="visible"/>
                                      </p:to>
                                    </p:set>
                                    <p:animEffect filter="wipe(left)" transition="in">
                                      <p:cBhvr additive="repl">
                                        <p:cTn dur="3000" id="190"/>
                                        <p:tgtEl>
                                          <p:spTgt spid="101">
                                            <p:txEl>
                                              <p:pRg end="185" st="92"/>
                                            </p:txEl>
                                          </p:spTgt>
                                        </p:tgtEl>
                                      </p:cBhvr>
                                    </p:animEffect>
                                  </p:childTnLst>
                                </p:cTn>
                              </p:par>
                            </p:childTnLst>
                          </p:cTn>
                        </p:par>
                        <p:par>
                          <p:cTn fill="hold" id="191">
                            <p:stCondLst>
                              <p:cond delay="6000"/>
                            </p:stCondLst>
                            <p:childTnLst>
                              <p:par>
                                <p:cTn fill="hold" id="192" nodeType="afterEffect" presetClass="entr" presetID="22" presetSubtype="8">
                                  <p:stCondLst>
                                    <p:cond delay="0"/>
                                  </p:stCondLst>
                                  <p:childTnLst>
                                    <p:set>
                                      <p:cBhvr>
                                        <p:cTn dur="1" fill="hold" id="193">
                                          <p:stCondLst>
                                            <p:cond delay="0"/>
                                          </p:stCondLst>
                                        </p:cTn>
                                        <p:tgtEl>
                                          <p:spTgt spid="101">
                                            <p:txEl>
                                              <p:pRg end="277" st="186"/>
                                            </p:txEl>
                                          </p:spTgt>
                                        </p:tgtEl>
                                        <p:attrNameLst>
                                          <p:attrName>style.visibility</p:attrName>
                                        </p:attrNameLst>
                                      </p:cBhvr>
                                      <p:to>
                                        <p:strVal val="visible"/>
                                      </p:to>
                                    </p:set>
                                    <p:animEffect filter="wipe(left)" transition="in">
                                      <p:cBhvr additive="repl">
                                        <p:cTn dur="3000" id="194"/>
                                        <p:tgtEl>
                                          <p:spTgt spid="101">
                                            <p:txEl>
                                              <p:pRg end="277" st="186"/>
                                            </p:txEl>
                                          </p:spTgt>
                                        </p:tgtEl>
                                      </p:cBhvr>
                                    </p:animEffect>
                                  </p:childTnLst>
                                </p:cTn>
                              </p:par>
                            </p:childTnLst>
                          </p:cTn>
                        </p:par>
                        <p:par>
                          <p:cTn fill="hold" id="195">
                            <p:stCondLst>
                              <p:cond delay="9000"/>
                            </p:stCondLst>
                            <p:childTnLst>
                              <p:par>
                                <p:cTn fill="hold" id="196" nodeType="afterEffect" presetClass="entr" presetID="22" presetSubtype="8">
                                  <p:stCondLst>
                                    <p:cond delay="0"/>
                                  </p:stCondLst>
                                  <p:childTnLst>
                                    <p:set>
                                      <p:cBhvr>
                                        <p:cTn dur="1" fill="hold" id="197">
                                          <p:stCondLst>
                                            <p:cond delay="0"/>
                                          </p:stCondLst>
                                        </p:cTn>
                                        <p:tgtEl>
                                          <p:spTgt spid="101">
                                            <p:txEl>
                                              <p:pRg end="360" st="277"/>
                                            </p:txEl>
                                          </p:spTgt>
                                        </p:tgtEl>
                                        <p:attrNameLst>
                                          <p:attrName>style.visibility</p:attrName>
                                        </p:attrNameLst>
                                      </p:cBhvr>
                                      <p:to>
                                        <p:strVal val="visible"/>
                                      </p:to>
                                    </p:set>
                                    <p:animEffect filter="wipe(left)" transition="in">
                                      <p:cBhvr additive="repl">
                                        <p:cTn dur="3000" id="198"/>
                                        <p:tgtEl>
                                          <p:spTgt spid="101">
                                            <p:txEl>
                                              <p:pRg end="360" st="277"/>
                                            </p:txEl>
                                          </p:spTgt>
                                        </p:tgtEl>
                                      </p:cBhvr>
                                    </p:animEffect>
                                  </p:childTnLst>
                                </p:cTn>
                              </p:par>
                            </p:childTnLst>
                          </p:cTn>
                        </p:par>
                        <p:par>
                          <p:cTn fill="hold" id="199">
                            <p:stCondLst>
                              <p:cond delay="12000"/>
                            </p:stCondLst>
                            <p:childTnLst>
                              <p:par>
                                <p:cTn fill="hold" id="200" nodeType="afterEffect" presetClass="entr" presetID="22" presetSubtype="8">
                                  <p:stCondLst>
                                    <p:cond delay="0"/>
                                  </p:stCondLst>
                                  <p:childTnLst>
                                    <p:set>
                                      <p:cBhvr>
                                        <p:cTn dur="1" fill="hold" id="201">
                                          <p:stCondLst>
                                            <p:cond delay="0"/>
                                          </p:stCondLst>
                                        </p:cTn>
                                        <p:tgtEl>
                                          <p:spTgt spid="101">
                                            <p:txEl>
                                              <p:pRg end="452" st="361"/>
                                            </p:txEl>
                                          </p:spTgt>
                                        </p:tgtEl>
                                        <p:attrNameLst>
                                          <p:attrName>style.visibility</p:attrName>
                                        </p:attrNameLst>
                                      </p:cBhvr>
                                      <p:to>
                                        <p:strVal val="visible"/>
                                      </p:to>
                                    </p:set>
                                    <p:animEffect filter="wipe(left)" transition="in">
                                      <p:cBhvr additive="repl">
                                        <p:cTn dur="3000" id="202"/>
                                        <p:tgtEl>
                                          <p:spTgt spid="101">
                                            <p:txEl>
                                              <p:pRg end="452" st="361"/>
                                            </p:txEl>
                                          </p:spTgt>
                                        </p:tgtEl>
                                      </p:cBhvr>
                                    </p:animEffect>
                                  </p:childTnLst>
                                </p:cTn>
                              </p:par>
                            </p:childTnLst>
                          </p:cTn>
                        </p:par>
                        <p:par>
                          <p:cTn fill="hold" id="203">
                            <p:stCondLst>
                              <p:cond delay="15000"/>
                            </p:stCondLst>
                            <p:childTnLst>
                              <p:par>
                                <p:cTn fill="hold" id="204" nodeType="afterEffect" presetClass="entr" presetID="22" presetSubtype="8">
                                  <p:stCondLst>
                                    <p:cond delay="0"/>
                                  </p:stCondLst>
                                  <p:childTnLst>
                                    <p:set>
                                      <p:cBhvr>
                                        <p:cTn dur="1" fill="hold" id="205">
                                          <p:stCondLst>
                                            <p:cond delay="0"/>
                                          </p:stCondLst>
                                        </p:cTn>
                                        <p:tgtEl>
                                          <p:spTgt spid="101">
                                            <p:txEl>
                                              <p:pRg end="528" st="452"/>
                                            </p:txEl>
                                          </p:spTgt>
                                        </p:tgtEl>
                                        <p:attrNameLst>
                                          <p:attrName>style.visibility</p:attrName>
                                        </p:attrNameLst>
                                      </p:cBhvr>
                                      <p:to>
                                        <p:strVal val="visible"/>
                                      </p:to>
                                    </p:set>
                                    <p:animEffect filter="wipe(left)" transition="in">
                                      <p:cBhvr additive="repl">
                                        <p:cTn dur="3000" id="206"/>
                                        <p:tgtEl>
                                          <p:spTgt spid="101">
                                            <p:txEl>
                                              <p:pRg end="528" st="452"/>
                                            </p:txEl>
                                          </p:spTgt>
                                        </p:tgtEl>
                                      </p:cBhvr>
                                    </p:animEffect>
                                  </p:childTnLst>
                                </p:cTn>
                              </p:par>
                            </p:childTnLst>
                          </p:cTn>
                        </p:par>
                        <p:par>
                          <p:cTn fill="hold" id="207">
                            <p:stCondLst>
                              <p:cond delay="18000"/>
                            </p:stCondLst>
                            <p:childTnLst>
                              <p:par>
                                <p:cTn fill="hold" id="208" nodeType="afterEffect" presetClass="entr" presetID="22" presetSubtype="8">
                                  <p:stCondLst>
                                    <p:cond delay="0"/>
                                  </p:stCondLst>
                                  <p:childTnLst>
                                    <p:set>
                                      <p:cBhvr>
                                        <p:cTn dur="1" fill="hold" id="209">
                                          <p:stCondLst>
                                            <p:cond delay="0"/>
                                          </p:stCondLst>
                                        </p:cTn>
                                        <p:tgtEl>
                                          <p:spTgt spid="101">
                                            <p:txEl>
                                              <p:pRg end="614" st="529"/>
                                            </p:txEl>
                                          </p:spTgt>
                                        </p:tgtEl>
                                        <p:attrNameLst>
                                          <p:attrName>style.visibility</p:attrName>
                                        </p:attrNameLst>
                                      </p:cBhvr>
                                      <p:to>
                                        <p:strVal val="visible"/>
                                      </p:to>
                                    </p:set>
                                    <p:animEffect filter="wipe(left)" transition="in">
                                      <p:cBhvr additive="repl">
                                        <p:cTn dur="3000" id="210"/>
                                        <p:tgtEl>
                                          <p:spTgt spid="101">
                                            <p:txEl>
                                              <p:pRg end="614" st="529"/>
                                            </p:txEl>
                                          </p:spTgt>
                                        </p:tgtEl>
                                      </p:cBhvr>
                                    </p:animEffect>
                                  </p:childTnLst>
                                </p:cTn>
                              </p:par>
                            </p:childTnLst>
                          </p:cTn>
                        </p:par>
                        <p:par>
                          <p:cTn fill="hold" id="211">
                            <p:stCondLst>
                              <p:cond delay="21000"/>
                            </p:stCondLst>
                            <p:childTnLst>
                              <p:par>
                                <p:cTn fill="hold" id="212" nodeType="afterEffect" presetClass="entr" presetID="22" presetSubtype="8">
                                  <p:stCondLst>
                                    <p:cond delay="0"/>
                                  </p:stCondLst>
                                  <p:childTnLst>
                                    <p:set>
                                      <p:cBhvr>
                                        <p:cTn dur="1" fill="hold" id="213">
                                          <p:stCondLst>
                                            <p:cond delay="0"/>
                                          </p:stCondLst>
                                        </p:cTn>
                                        <p:tgtEl>
                                          <p:spTgt spid="101">
                                            <p:txEl>
                                              <p:pRg end="699" st="614"/>
                                            </p:txEl>
                                          </p:spTgt>
                                        </p:tgtEl>
                                        <p:attrNameLst>
                                          <p:attrName>style.visibility</p:attrName>
                                        </p:attrNameLst>
                                      </p:cBhvr>
                                      <p:to>
                                        <p:strVal val="visible"/>
                                      </p:to>
                                    </p:set>
                                    <p:animEffect filter="wipe(left)" transition="in">
                                      <p:cBhvr additive="repl">
                                        <p:cTn dur="3000" id="214"/>
                                        <p:tgtEl>
                                          <p:spTgt spid="101">
                                            <p:txEl>
                                              <p:pRg end="699" st="614"/>
                                            </p:txEl>
                                          </p:spTgt>
                                        </p:tgtEl>
                                      </p:cBhvr>
                                    </p:animEffect>
                                  </p:childTnLst>
                                </p:cTn>
                              </p:par>
                            </p:childTnLst>
                          </p:cTn>
                        </p:par>
                        <p:par>
                          <p:cTn fill="hold" id="215">
                            <p:stCondLst>
                              <p:cond delay="24000"/>
                            </p:stCondLst>
                            <p:childTnLst>
                              <p:par>
                                <p:cTn fill="hold" id="216" nodeType="afterEffect" presetClass="entr" presetID="22" presetSubtype="1">
                                  <p:stCondLst>
                                    <p:cond delay="0"/>
                                  </p:stCondLst>
                                  <p:childTnLst>
                                    <p:set>
                                      <p:cBhvr>
                                        <p:cTn dur="1" fill="hold" id="217">
                                          <p:stCondLst>
                                            <p:cond delay="0"/>
                                          </p:stCondLst>
                                        </p:cTn>
                                        <p:tgtEl>
                                          <p:spTgt spid="102"/>
                                        </p:tgtEl>
                                        <p:attrNameLst>
                                          <p:attrName>style.visibility</p:attrName>
                                        </p:attrNameLst>
                                      </p:cBhvr>
                                      <p:to>
                                        <p:strVal val="visible"/>
                                      </p:to>
                                    </p:set>
                                    <p:animEffect filter="wipe(up)" transition="in">
                                      <p:cBhvr additive="repl">
                                        <p:cTn dur="2000" id="218"/>
                                        <p:tgtEl>
                                          <p:spTgt spid="10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