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75" r:id="rId3"/>
    <p:sldId id="260" r:id="rId4"/>
    <p:sldId id="261" r:id="rId5"/>
    <p:sldId id="262" r:id="rId6"/>
    <p:sldId id="263" r:id="rId7"/>
    <p:sldId id="268" r:id="rId8"/>
    <p:sldId id="272" r:id="rId9"/>
    <p:sldId id="259" r:id="rId10"/>
    <p:sldId id="257" r:id="rId11"/>
    <p:sldId id="258" r:id="rId12"/>
    <p:sldId id="264" r:id="rId13"/>
    <p:sldId id="265" r:id="rId14"/>
    <p:sldId id="267" r:id="rId15"/>
    <p:sldId id="274" r:id="rId16"/>
    <p:sldId id="269" r:id="rId17"/>
    <p:sldId id="270" r:id="rId18"/>
    <p:sldId id="273" r:id="rId19"/>
    <p:sldId id="266" r:id="rId20"/>
    <p:sldId id="271" r:id="rId21"/>
    <p:sldId id="276"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04A85C92-4F26-4331-86BE-683E22F2D183}"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4A85C92-4F26-4331-86BE-683E22F2D183}"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F5E6EEE-97A4-4BA9-B65A-7ACCCB6462B9}" type="datetimeFigureOut">
              <a:rPr lang="fr-FR" smtClean="0"/>
              <a:pPr/>
              <a:t>13/05/2016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4A85C92-4F26-4331-86BE-683E22F2D18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F5E6EEE-97A4-4BA9-B65A-7ACCCB6462B9}" type="datetimeFigureOut">
              <a:rPr lang="fr-FR" smtClean="0"/>
              <a:pPr/>
              <a:t>13/05/2016</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A85C92-4F26-4331-86BE-683E22F2D183}"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8"/>
            <a:ext cx="9144000" cy="4032448"/>
          </a:xfrm>
          <a:solidFill>
            <a:schemeClr val="bg1"/>
          </a:solidFill>
        </p:spPr>
        <p:txBody>
          <a:bodyPr anchor="ctr">
            <a:normAutofit fontScale="90000"/>
          </a:bodyPr>
          <a:lstStyle/>
          <a:p>
            <a:r>
              <a:rPr lang="fr-FR" sz="4400" dirty="0" smtClean="0">
                <a:solidFill>
                  <a:srgbClr val="FFC000"/>
                </a:solidFill>
                <a:effectLst>
                  <a:outerShdw blurRad="38100" dist="38100" dir="2700000" algn="tl">
                    <a:srgbClr val="000000">
                      <a:alpha val="43137"/>
                    </a:srgbClr>
                  </a:outerShdw>
                </a:effectLst>
                <a:latin typeface="Book Antiqua" pitchFamily="18" charset="0"/>
              </a:rPr>
              <a:t>à Évry-petit-bourg </a:t>
            </a:r>
            <a:br>
              <a:rPr lang="fr-FR" sz="4400" dirty="0" smtClean="0">
                <a:solidFill>
                  <a:srgbClr val="FFC000"/>
                </a:solidFill>
                <a:effectLst>
                  <a:outerShdw blurRad="38100" dist="38100" dir="2700000" algn="tl">
                    <a:srgbClr val="000000">
                      <a:alpha val="43137"/>
                    </a:srgbClr>
                  </a:outerShdw>
                </a:effectLst>
                <a:latin typeface="Book Antiqua" pitchFamily="18" charset="0"/>
              </a:rPr>
            </a:br>
            <a:r>
              <a:rPr lang="fr-FR" sz="4400" b="1" dirty="0" smtClean="0">
                <a:solidFill>
                  <a:srgbClr val="FFC000"/>
                </a:solidFill>
                <a:effectLst>
                  <a:outerShdw blurRad="38100" dist="38100" dir="2700000" algn="tl">
                    <a:srgbClr val="000000">
                      <a:alpha val="43137"/>
                    </a:srgbClr>
                  </a:outerShdw>
                </a:effectLst>
                <a:latin typeface="Book Antiqua" pitchFamily="18" charset="0"/>
              </a:rPr>
              <a:t>Le 16 novembre 1943</a:t>
            </a:r>
            <a:br>
              <a:rPr lang="fr-FR" sz="4400" b="1" dirty="0" smtClean="0">
                <a:solidFill>
                  <a:srgbClr val="FFC000"/>
                </a:solidFill>
                <a:effectLst>
                  <a:outerShdw blurRad="38100" dist="38100" dir="2700000" algn="tl">
                    <a:srgbClr val="000000">
                      <a:alpha val="43137"/>
                    </a:srgbClr>
                  </a:outerShdw>
                </a:effectLst>
                <a:latin typeface="Book Antiqua" pitchFamily="18" charset="0"/>
              </a:rPr>
            </a:br>
            <a:r>
              <a:rPr lang="fr-FR" sz="4400" dirty="0" smtClean="0">
                <a:solidFill>
                  <a:srgbClr val="FFC000"/>
                </a:solidFill>
                <a:effectLst>
                  <a:outerShdw blurRad="38100" dist="38100" dir="2700000" algn="tl">
                    <a:srgbClr val="000000">
                      <a:alpha val="43137"/>
                    </a:srgbClr>
                  </a:outerShdw>
                </a:effectLst>
                <a:latin typeface="Book Antiqua" pitchFamily="18" charset="0"/>
              </a:rPr>
              <a:t>étaient arrêté</a:t>
            </a:r>
            <a:br>
              <a:rPr lang="fr-FR" sz="4400" dirty="0" smtClean="0">
                <a:solidFill>
                  <a:srgbClr val="FFC000"/>
                </a:solidFill>
                <a:effectLst>
                  <a:outerShdw blurRad="38100" dist="38100" dir="2700000" algn="tl">
                    <a:srgbClr val="000000">
                      <a:alpha val="43137"/>
                    </a:srgbClr>
                  </a:outerShdw>
                </a:effectLst>
                <a:latin typeface="Book Antiqua" pitchFamily="18" charset="0"/>
              </a:rPr>
            </a:br>
            <a:r>
              <a:rPr lang="fr-FR" sz="5300" dirty="0" smtClean="0">
                <a:solidFill>
                  <a:srgbClr val="FFC000"/>
                </a:solidFill>
                <a:effectLst>
                  <a:outerShdw blurRad="38100" dist="38100" dir="2700000" algn="tl">
                    <a:srgbClr val="000000">
                      <a:alpha val="43137"/>
                    </a:srgbClr>
                  </a:outerShdw>
                </a:effectLst>
                <a:latin typeface="Book Antiqua" pitchFamily="18" charset="0"/>
              </a:rPr>
              <a:t>Joseph eptein</a:t>
            </a:r>
            <a:br>
              <a:rPr lang="fr-FR" sz="5300" dirty="0" smtClean="0">
                <a:solidFill>
                  <a:srgbClr val="FFC000"/>
                </a:solidFill>
                <a:effectLst>
                  <a:outerShdw blurRad="38100" dist="38100" dir="2700000" algn="tl">
                    <a:srgbClr val="000000">
                      <a:alpha val="43137"/>
                    </a:srgbClr>
                  </a:outerShdw>
                </a:effectLst>
                <a:latin typeface="Book Antiqua" pitchFamily="18" charset="0"/>
              </a:rPr>
            </a:br>
            <a:r>
              <a:rPr lang="fr-FR" sz="5300" dirty="0" smtClean="0">
                <a:solidFill>
                  <a:srgbClr val="FFC000"/>
                </a:solidFill>
                <a:effectLst>
                  <a:outerShdw blurRad="38100" dist="38100" dir="2700000" algn="tl">
                    <a:srgbClr val="000000">
                      <a:alpha val="43137"/>
                    </a:srgbClr>
                  </a:outerShdw>
                </a:effectLst>
                <a:latin typeface="Book Antiqua" pitchFamily="18" charset="0"/>
              </a:rPr>
              <a:t>missak manouchian</a:t>
            </a:r>
            <a:r>
              <a:rPr lang="fr-FR" sz="6000" dirty="0" smtClean="0">
                <a:solidFill>
                  <a:srgbClr val="FFC000"/>
                </a:solidFill>
                <a:effectLst>
                  <a:outerShdw blurRad="38100" dist="38100" dir="2700000" algn="tl">
                    <a:srgbClr val="000000">
                      <a:alpha val="43137"/>
                    </a:srgbClr>
                  </a:outerShdw>
                </a:effectLst>
                <a:latin typeface="Book Antiqua" pitchFamily="18" charset="0"/>
              </a:rPr>
              <a:t/>
            </a:r>
            <a:br>
              <a:rPr lang="fr-FR" sz="6000" dirty="0" smtClean="0">
                <a:solidFill>
                  <a:srgbClr val="FFC000"/>
                </a:solidFill>
                <a:effectLst>
                  <a:outerShdw blurRad="38100" dist="38100" dir="2700000" algn="tl">
                    <a:srgbClr val="000000">
                      <a:alpha val="43137"/>
                    </a:srgbClr>
                  </a:outerShdw>
                </a:effectLst>
                <a:latin typeface="Book Antiqua" pitchFamily="18" charset="0"/>
              </a:rPr>
            </a:br>
            <a:endParaRPr lang="fr-FR" sz="6000" b="1" dirty="0">
              <a:solidFill>
                <a:srgbClr val="FFC000"/>
              </a:solidFill>
              <a:effectLst>
                <a:outerShdw blurRad="38100" dist="38100" dir="2700000" algn="tl">
                  <a:srgbClr val="000000">
                    <a:alpha val="43137"/>
                  </a:srgbClr>
                </a:outerShdw>
              </a:effectLst>
              <a:latin typeface="Book Antiqua" pitchFamily="18" charset="0"/>
            </a:endParaRPr>
          </a:p>
        </p:txBody>
      </p:sp>
      <p:pic>
        <p:nvPicPr>
          <p:cNvPr id="6" name="Image 5" descr="J.Eptein et M.Manouchian après leur arrestation.jpg"/>
          <p:cNvPicPr>
            <a:picLocks noChangeAspect="1"/>
          </p:cNvPicPr>
          <p:nvPr/>
        </p:nvPicPr>
        <p:blipFill>
          <a:blip r:embed="rId2" cstate="print"/>
          <a:stretch>
            <a:fillRect/>
          </a:stretch>
        </p:blipFill>
        <p:spPr>
          <a:xfrm>
            <a:off x="2593080" y="3501008"/>
            <a:ext cx="4536608" cy="3017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04664"/>
            <a:ext cx="8424936" cy="4678204"/>
          </a:xfrm>
          <a:prstGeom prst="rect">
            <a:avLst/>
          </a:prstGeom>
          <a:noFill/>
        </p:spPr>
        <p:txBody>
          <a:bodyPr wrap="square" rtlCol="0">
            <a:spAutoFit/>
          </a:bodyPr>
          <a:lstStyle/>
          <a:p>
            <a:pPr algn="ctr"/>
            <a:r>
              <a:rPr lang="fr-FR" sz="4000" dirty="0" smtClean="0">
                <a:solidFill>
                  <a:srgbClr val="FFC000"/>
                </a:solidFill>
              </a:rPr>
              <a:t>Les F.T.P.F.</a:t>
            </a:r>
          </a:p>
          <a:p>
            <a:pPr algn="ctr"/>
            <a:endParaRPr lang="fr-FR" sz="4000" dirty="0" smtClean="0">
              <a:solidFill>
                <a:srgbClr val="FFC000"/>
              </a:solidFill>
            </a:endParaRPr>
          </a:p>
          <a:p>
            <a:pPr algn="ctr"/>
            <a:r>
              <a:rPr lang="fr-FR" sz="4000" dirty="0" smtClean="0">
                <a:solidFill>
                  <a:srgbClr val="FFC000"/>
                </a:solidFill>
              </a:rPr>
              <a:t>Formation de combat créée en 1942 en zone occupée, à partir des groupes de défense du parti communiste, dénommés O.S. pour Organisation spéciale.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4000" dirty="0" smtClean="0">
                <a:solidFill>
                  <a:srgbClr val="FFC000"/>
                </a:solidFill>
              </a:rPr>
              <a:t>En 1942 LE PART COMMUNISTE CLANDESTIN DANS L’UREPOIX</a:t>
            </a:r>
            <a:endParaRPr lang="fr-FR" sz="4000" dirty="0">
              <a:solidFill>
                <a:srgbClr val="FFC000"/>
              </a:solidFill>
            </a:endParaRPr>
          </a:p>
        </p:txBody>
      </p:sp>
      <p:sp>
        <p:nvSpPr>
          <p:cNvPr id="4" name="ZoneTexte 3"/>
          <p:cNvSpPr txBox="1"/>
          <p:nvPr/>
        </p:nvSpPr>
        <p:spPr>
          <a:xfrm>
            <a:off x="0" y="1772816"/>
            <a:ext cx="9036496" cy="4739759"/>
          </a:xfrm>
          <a:prstGeom prst="rect">
            <a:avLst/>
          </a:prstGeom>
          <a:noFill/>
        </p:spPr>
        <p:txBody>
          <a:bodyPr wrap="square" rtlCol="0">
            <a:spAutoFit/>
          </a:bodyPr>
          <a:lstStyle/>
          <a:p>
            <a:r>
              <a:rPr lang="fr-FR" sz="2800" dirty="0" smtClean="0">
                <a:solidFill>
                  <a:srgbClr val="FFC000"/>
                </a:solidFill>
              </a:rPr>
              <a:t>Représenté par :</a:t>
            </a:r>
          </a:p>
          <a:p>
            <a:endParaRPr lang="fr-FR" sz="2600" dirty="0" smtClean="0">
              <a:solidFill>
                <a:srgbClr val="FFC000"/>
              </a:solidFill>
            </a:endParaRPr>
          </a:p>
          <a:p>
            <a:r>
              <a:rPr lang="fr-FR" sz="2600" dirty="0" smtClean="0">
                <a:solidFill>
                  <a:srgbClr val="FFC000"/>
                </a:solidFill>
              </a:rPr>
              <a:t>JACQUES DUCLOS, qui se cachait </a:t>
            </a:r>
            <a:br>
              <a:rPr lang="fr-FR" sz="2600" dirty="0" smtClean="0">
                <a:solidFill>
                  <a:srgbClr val="FFC000"/>
                </a:solidFill>
              </a:rPr>
            </a:br>
            <a:r>
              <a:rPr lang="fr-FR" sz="2600" dirty="0" smtClean="0">
                <a:solidFill>
                  <a:srgbClr val="FFC000"/>
                </a:solidFill>
              </a:rPr>
              <a:t>à Villebon-sur -Yvette</a:t>
            </a:r>
          </a:p>
          <a:p>
            <a:endParaRPr lang="fr-FR" sz="2800" dirty="0" smtClean="0">
              <a:solidFill>
                <a:srgbClr val="FFC000"/>
              </a:solidFill>
            </a:endParaRPr>
          </a:p>
          <a:p>
            <a:r>
              <a:rPr lang="fr-FR" sz="2800" dirty="0" smtClean="0">
                <a:solidFill>
                  <a:srgbClr val="FFC000"/>
                </a:solidFill>
              </a:rPr>
              <a:t>BENOÎT FRACHON à Forges-les-bains</a:t>
            </a:r>
          </a:p>
          <a:p>
            <a:endParaRPr lang="fr-FR" sz="2800" dirty="0" smtClean="0">
              <a:solidFill>
                <a:srgbClr val="FFC000"/>
              </a:solidFill>
            </a:endParaRPr>
          </a:p>
          <a:p>
            <a:r>
              <a:rPr lang="fr-FR" sz="2800" dirty="0" smtClean="0">
                <a:solidFill>
                  <a:srgbClr val="FFC000"/>
                </a:solidFill>
              </a:rPr>
              <a:t>CHARLES TILLON à Palaiseau  puis Limours</a:t>
            </a:r>
          </a:p>
          <a:p>
            <a:r>
              <a:rPr lang="fr-FR" sz="2800" dirty="0" smtClean="0">
                <a:solidFill>
                  <a:srgbClr val="FFC000"/>
                </a:solidFill>
              </a:rPr>
              <a:t>Il deviendra commandant en chef des FTP créés</a:t>
            </a:r>
          </a:p>
          <a:p>
            <a:pPr algn="ctr"/>
            <a:r>
              <a:rPr lang="fr-FR" sz="2800" dirty="0" smtClean="0">
                <a:solidFill>
                  <a:srgbClr val="FFC000"/>
                </a:solidFill>
              </a:rPr>
              <a:t>à Palaiseau en avril 1942</a:t>
            </a:r>
          </a:p>
          <a:p>
            <a:pPr algn="ctr"/>
            <a:r>
              <a:rPr lang="fr-FR" sz="2800" dirty="0" smtClean="0">
                <a:solidFill>
                  <a:srgbClr val="FFC000"/>
                </a:solidFill>
              </a:rPr>
              <a:t>En 1945, ministre de l’Air du gouvernement de Gaule </a:t>
            </a:r>
            <a:endParaRPr lang="fr-FR" sz="2800" dirty="0">
              <a:solidFill>
                <a:srgbClr val="FFC000"/>
              </a:solidFill>
            </a:endParaRPr>
          </a:p>
        </p:txBody>
      </p:sp>
      <p:pic>
        <p:nvPicPr>
          <p:cNvPr id="5" name="Image 4" descr="Jacques_Duclos_en_1959.JPG"/>
          <p:cNvPicPr>
            <a:picLocks noChangeAspect="1"/>
          </p:cNvPicPr>
          <p:nvPr/>
        </p:nvPicPr>
        <p:blipFill>
          <a:blip r:embed="rId2" cstate="print"/>
          <a:stretch>
            <a:fillRect/>
          </a:stretch>
        </p:blipFill>
        <p:spPr>
          <a:xfrm>
            <a:off x="5436096" y="2060848"/>
            <a:ext cx="1030735" cy="1222827"/>
          </a:xfrm>
          <a:prstGeom prst="rect">
            <a:avLst/>
          </a:prstGeom>
        </p:spPr>
      </p:pic>
      <p:pic>
        <p:nvPicPr>
          <p:cNvPr id="6" name="Image 5" descr="Benoit-Frachon.png"/>
          <p:cNvPicPr>
            <a:picLocks noChangeAspect="1"/>
          </p:cNvPicPr>
          <p:nvPr/>
        </p:nvPicPr>
        <p:blipFill>
          <a:blip r:embed="rId3" cstate="print"/>
          <a:stretch>
            <a:fillRect/>
          </a:stretch>
        </p:blipFill>
        <p:spPr>
          <a:xfrm>
            <a:off x="6948264" y="2996952"/>
            <a:ext cx="1240110" cy="1240110"/>
          </a:xfrm>
          <a:prstGeom prst="rect">
            <a:avLst/>
          </a:prstGeom>
        </p:spPr>
      </p:pic>
      <p:pic>
        <p:nvPicPr>
          <p:cNvPr id="7" name="Image 6" descr="tillon.jpg"/>
          <p:cNvPicPr>
            <a:picLocks noChangeAspect="1"/>
          </p:cNvPicPr>
          <p:nvPr/>
        </p:nvPicPr>
        <p:blipFill>
          <a:blip r:embed="rId4" cstate="print"/>
          <a:stretch>
            <a:fillRect/>
          </a:stretch>
        </p:blipFill>
        <p:spPr>
          <a:xfrm>
            <a:off x="7740352" y="4509120"/>
            <a:ext cx="1180336" cy="11803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04664"/>
            <a:ext cx="9144000" cy="1200329"/>
          </a:xfrm>
          <a:prstGeom prst="rect">
            <a:avLst/>
          </a:prstGeom>
          <a:noFill/>
        </p:spPr>
        <p:txBody>
          <a:bodyPr wrap="square" rtlCol="0">
            <a:spAutoFit/>
          </a:bodyPr>
          <a:lstStyle/>
          <a:p>
            <a:pPr algn="ctr"/>
            <a:r>
              <a:rPr lang="fr-FR" sz="3600" b="1" dirty="0" smtClean="0">
                <a:solidFill>
                  <a:srgbClr val="FFC000"/>
                </a:solidFill>
                <a:effectLst>
                  <a:outerShdw blurRad="38100" dist="38100" dir="2700000" algn="tl">
                    <a:srgbClr val="000000">
                      <a:alpha val="43137"/>
                    </a:srgbClr>
                  </a:outerShdw>
                </a:effectLst>
              </a:rPr>
              <a:t>ON TROUVE, UN PEUT PARTOUT,</a:t>
            </a:r>
          </a:p>
          <a:p>
            <a:pPr algn="ctr"/>
            <a:r>
              <a:rPr lang="fr-FR" sz="3600" b="1" dirty="0" smtClean="0">
                <a:solidFill>
                  <a:srgbClr val="FFC000"/>
                </a:solidFill>
                <a:effectLst>
                  <a:outerShdw blurRad="38100" dist="38100" dir="2700000" algn="tl">
                    <a:srgbClr val="000000">
                      <a:alpha val="43137"/>
                    </a:srgbClr>
                  </a:outerShdw>
                </a:effectLst>
              </a:rPr>
              <a:t>DES GROUPES FTP-MOI</a:t>
            </a:r>
            <a:endParaRPr lang="fr-FR" sz="3600" b="1" dirty="0">
              <a:solidFill>
                <a:srgbClr val="FFC000"/>
              </a:solidFill>
              <a:effectLst>
                <a:outerShdw blurRad="38100" dist="38100" dir="2700000" algn="tl">
                  <a:srgbClr val="000000">
                    <a:alpha val="43137"/>
                  </a:srgbClr>
                </a:outerShdw>
              </a:effectLst>
            </a:endParaRPr>
          </a:p>
        </p:txBody>
      </p:sp>
      <p:pic>
        <p:nvPicPr>
          <p:cNvPr id="5" name="Image 4" descr="defile-femmes-ftp-moi Marseille juin 44.jpg"/>
          <p:cNvPicPr>
            <a:picLocks noChangeAspect="1"/>
          </p:cNvPicPr>
          <p:nvPr/>
        </p:nvPicPr>
        <p:blipFill>
          <a:blip r:embed="rId2" cstate="print"/>
          <a:stretch>
            <a:fillRect/>
          </a:stretch>
        </p:blipFill>
        <p:spPr>
          <a:xfrm>
            <a:off x="179512" y="1484785"/>
            <a:ext cx="4176464" cy="3150350"/>
          </a:xfrm>
          <a:prstGeom prst="rect">
            <a:avLst/>
          </a:prstGeom>
        </p:spPr>
      </p:pic>
      <p:pic>
        <p:nvPicPr>
          <p:cNvPr id="7" name="Image 6" descr="Les femmes du groupe MOI Carmagnole-liberté défilent dans Lyon.jpg"/>
          <p:cNvPicPr>
            <a:picLocks noChangeAspect="1"/>
          </p:cNvPicPr>
          <p:nvPr/>
        </p:nvPicPr>
        <p:blipFill>
          <a:blip r:embed="rId3" cstate="print"/>
          <a:stretch>
            <a:fillRect/>
          </a:stretch>
        </p:blipFill>
        <p:spPr>
          <a:xfrm>
            <a:off x="5004048" y="3501008"/>
            <a:ext cx="3891259" cy="2584756"/>
          </a:xfrm>
          <a:prstGeom prst="rect">
            <a:avLst/>
          </a:prstGeom>
        </p:spPr>
      </p:pic>
      <p:sp>
        <p:nvSpPr>
          <p:cNvPr id="8" name="Rectangle 7"/>
          <p:cNvSpPr/>
          <p:nvPr/>
        </p:nvSpPr>
        <p:spPr>
          <a:xfrm>
            <a:off x="4211960" y="2132856"/>
            <a:ext cx="4932040" cy="1077218"/>
          </a:xfrm>
          <a:prstGeom prst="rect">
            <a:avLst/>
          </a:prstGeom>
        </p:spPr>
        <p:txBody>
          <a:bodyPr wrap="square">
            <a:spAutoFit/>
          </a:bodyPr>
          <a:lstStyle/>
          <a:p>
            <a:pPr algn="ctr"/>
            <a:r>
              <a:rPr lang="fr-FR" sz="3200" b="1" dirty="0" smtClean="0">
                <a:solidFill>
                  <a:srgbClr val="FFC000"/>
                </a:solidFill>
                <a:effectLst>
                  <a:outerShdw blurRad="38100" dist="38100" dir="2700000" algn="tl">
                    <a:srgbClr val="000000">
                      <a:alpha val="43137"/>
                    </a:srgbClr>
                  </a:outerShdw>
                </a:effectLst>
              </a:rPr>
              <a:t>Défilé femmes-FTP-MOI Marseille juin 44</a:t>
            </a:r>
            <a:endParaRPr lang="fr-FR" sz="3200" b="1" dirty="0">
              <a:solidFill>
                <a:srgbClr val="FFC000"/>
              </a:solidFill>
              <a:effectLst>
                <a:outerShdw blurRad="38100" dist="38100" dir="2700000" algn="tl">
                  <a:srgbClr val="000000">
                    <a:alpha val="43137"/>
                  </a:srgbClr>
                </a:outerShdw>
              </a:effectLst>
            </a:endParaRPr>
          </a:p>
        </p:txBody>
      </p:sp>
      <p:sp>
        <p:nvSpPr>
          <p:cNvPr id="9" name="ZoneTexte 8"/>
          <p:cNvSpPr txBox="1"/>
          <p:nvPr/>
        </p:nvSpPr>
        <p:spPr>
          <a:xfrm>
            <a:off x="0" y="4653136"/>
            <a:ext cx="4932040" cy="1569660"/>
          </a:xfrm>
          <a:prstGeom prst="rect">
            <a:avLst/>
          </a:prstGeom>
          <a:noFill/>
        </p:spPr>
        <p:txBody>
          <a:bodyPr wrap="square" rtlCol="0">
            <a:spAutoFit/>
          </a:bodyPr>
          <a:lstStyle/>
          <a:p>
            <a:pPr algn="r"/>
            <a:r>
              <a:rPr lang="fr-FR" sz="3200" b="1" dirty="0" smtClean="0">
                <a:solidFill>
                  <a:srgbClr val="FFC000"/>
                </a:solidFill>
                <a:effectLst>
                  <a:outerShdw blurRad="38100" dist="38100" dir="2700000" algn="tl">
                    <a:srgbClr val="000000">
                      <a:alpha val="43137"/>
                    </a:srgbClr>
                  </a:outerShdw>
                </a:effectLst>
              </a:rPr>
              <a:t>Les femmes du groupe MOI Carmagnole-liberté défilent dans Lyon</a:t>
            </a:r>
            <a:endParaRPr lang="fr-FR"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TP polonais à Monceau.jpg"/>
          <p:cNvPicPr>
            <a:picLocks noChangeAspect="1"/>
          </p:cNvPicPr>
          <p:nvPr/>
        </p:nvPicPr>
        <p:blipFill>
          <a:blip r:embed="rId2" cstate="print"/>
          <a:stretch>
            <a:fillRect/>
          </a:stretch>
        </p:blipFill>
        <p:spPr>
          <a:xfrm>
            <a:off x="3491880" y="3356992"/>
            <a:ext cx="5184576" cy="3211457"/>
          </a:xfrm>
          <a:prstGeom prst="rect">
            <a:avLst/>
          </a:prstGeom>
        </p:spPr>
      </p:pic>
      <p:sp>
        <p:nvSpPr>
          <p:cNvPr id="5" name="ZoneTexte 4"/>
          <p:cNvSpPr txBox="1"/>
          <p:nvPr/>
        </p:nvSpPr>
        <p:spPr>
          <a:xfrm>
            <a:off x="0" y="4941168"/>
            <a:ext cx="3851920" cy="461665"/>
          </a:xfrm>
          <a:prstGeom prst="rect">
            <a:avLst/>
          </a:prstGeom>
          <a:noFill/>
        </p:spPr>
        <p:txBody>
          <a:bodyPr wrap="square" rtlCol="0">
            <a:spAutoFit/>
          </a:bodyPr>
          <a:lstStyle/>
          <a:p>
            <a:pPr algn="ctr"/>
            <a:r>
              <a:rPr lang="fr-FR" sz="2400" dirty="0" smtClean="0">
                <a:solidFill>
                  <a:srgbClr val="FFC000"/>
                </a:solidFill>
              </a:rPr>
              <a:t>FTP polonais à Monceau</a:t>
            </a:r>
            <a:endParaRPr lang="fr-FR" sz="2400" dirty="0">
              <a:solidFill>
                <a:srgbClr val="FFC000"/>
              </a:solidFill>
            </a:endParaRPr>
          </a:p>
        </p:txBody>
      </p:sp>
      <p:sp>
        <p:nvSpPr>
          <p:cNvPr id="6" name="ZoneTexte 5"/>
          <p:cNvSpPr txBox="1"/>
          <p:nvPr/>
        </p:nvSpPr>
        <p:spPr>
          <a:xfrm>
            <a:off x="179512" y="476672"/>
            <a:ext cx="8784976" cy="3877985"/>
          </a:xfrm>
          <a:prstGeom prst="rect">
            <a:avLst/>
          </a:prstGeom>
          <a:noFill/>
        </p:spPr>
        <p:txBody>
          <a:bodyPr wrap="square" rtlCol="0">
            <a:spAutoFit/>
          </a:bodyPr>
          <a:lstStyle/>
          <a:p>
            <a:r>
              <a:rPr lang="fr-FR" sz="2800" dirty="0" smtClean="0">
                <a:solidFill>
                  <a:srgbClr val="FFC000"/>
                </a:solidFill>
              </a:rPr>
              <a:t> Les polonais, d’abord, en petits groupes, ils se regroupèrent par la suite avec d'autres </a:t>
            </a:r>
          </a:p>
          <a:p>
            <a:r>
              <a:rPr lang="fr-FR" sz="2800" dirty="0" smtClean="0">
                <a:solidFill>
                  <a:srgbClr val="FFC000"/>
                </a:solidFill>
              </a:rPr>
              <a:t>étrangers de différents pays, au sein des maquis communistes, les F.T.P-M.O.I (Francs Tireurs Partisans  – Main d’œuvre Immigrée) de Dordogne,</a:t>
            </a:r>
          </a:p>
          <a:p>
            <a:r>
              <a:rPr lang="fr-FR" sz="2800" dirty="0" smtClean="0">
                <a:solidFill>
                  <a:srgbClr val="FFC000"/>
                </a:solidFill>
              </a:rPr>
              <a:t>contribuèrent activement à la libération du département. </a:t>
            </a:r>
          </a:p>
          <a:p>
            <a:r>
              <a:rPr lang="fr-FR" sz="3200" dirty="0" smtClean="0">
                <a:solidFill>
                  <a:srgbClr val="FFC000"/>
                </a:solidFill>
              </a:rPr>
              <a:t>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ig_artfichier_318326_3770136_20140521321537.jpg"/>
          <p:cNvPicPr>
            <a:picLocks noChangeAspect="1"/>
          </p:cNvPicPr>
          <p:nvPr/>
        </p:nvPicPr>
        <p:blipFill>
          <a:blip r:embed="rId2" cstate="print"/>
          <a:stretch>
            <a:fillRect/>
          </a:stretch>
        </p:blipFill>
        <p:spPr>
          <a:xfrm>
            <a:off x="179512" y="836713"/>
            <a:ext cx="3411674" cy="2232248"/>
          </a:xfrm>
          <a:prstGeom prst="rect">
            <a:avLst/>
          </a:prstGeom>
        </p:spPr>
      </p:pic>
      <p:pic>
        <p:nvPicPr>
          <p:cNvPr id="5" name="Image 4" descr="moi781.jpg"/>
          <p:cNvPicPr>
            <a:picLocks noChangeAspect="1"/>
          </p:cNvPicPr>
          <p:nvPr/>
        </p:nvPicPr>
        <p:blipFill>
          <a:blip r:embed="rId3" cstate="print"/>
          <a:stretch>
            <a:fillRect/>
          </a:stretch>
        </p:blipFill>
        <p:spPr>
          <a:xfrm>
            <a:off x="251520" y="3645024"/>
            <a:ext cx="3384376" cy="2323939"/>
          </a:xfrm>
          <a:prstGeom prst="rect">
            <a:avLst/>
          </a:prstGeom>
        </p:spPr>
      </p:pic>
      <p:sp>
        <p:nvSpPr>
          <p:cNvPr id="6" name="ZoneTexte 5"/>
          <p:cNvSpPr txBox="1"/>
          <p:nvPr/>
        </p:nvSpPr>
        <p:spPr>
          <a:xfrm>
            <a:off x="3779912" y="692696"/>
            <a:ext cx="5364088" cy="5632311"/>
          </a:xfrm>
          <a:prstGeom prst="rect">
            <a:avLst/>
          </a:prstGeom>
          <a:noFill/>
        </p:spPr>
        <p:txBody>
          <a:bodyPr wrap="square" rtlCol="0">
            <a:spAutoFit/>
          </a:bodyPr>
          <a:lstStyle/>
          <a:p>
            <a:r>
              <a:rPr lang="fr-FR" sz="2400" b="1" dirty="0" smtClean="0">
                <a:solidFill>
                  <a:srgbClr val="FFC000"/>
                </a:solidFill>
                <a:effectLst>
                  <a:outerShdw blurRad="38100" dist="38100" dir="2700000" algn="tl">
                    <a:srgbClr val="000000">
                      <a:alpha val="43137"/>
                    </a:srgbClr>
                  </a:outerShdw>
                </a:effectLst>
              </a:rPr>
              <a:t>En région parisienne</a:t>
            </a:r>
          </a:p>
          <a:p>
            <a:r>
              <a:rPr lang="fr-FR" sz="2400" b="1" dirty="0" smtClean="0">
                <a:solidFill>
                  <a:srgbClr val="FFC000"/>
                </a:solidFill>
                <a:effectLst>
                  <a:outerShdw blurRad="38100" dist="38100" dir="2700000" algn="tl">
                    <a:srgbClr val="000000">
                      <a:alpha val="43137"/>
                    </a:srgbClr>
                  </a:outerShdw>
                </a:effectLst>
              </a:rPr>
              <a:t>Total des exactions en 1942 = 270</a:t>
            </a:r>
          </a:p>
          <a:p>
            <a:r>
              <a:rPr lang="fr-FR" sz="2400" b="1" dirty="0" smtClean="0">
                <a:solidFill>
                  <a:srgbClr val="FFC000"/>
                </a:solidFill>
                <a:effectLst>
                  <a:outerShdw blurRad="38100" dist="38100" dir="2700000" algn="tl">
                    <a:srgbClr val="000000">
                      <a:alpha val="43137"/>
                    </a:srgbClr>
                  </a:outerShdw>
                </a:effectLst>
              </a:rPr>
              <a:t>  en 1943 = 363,</a:t>
            </a:r>
          </a:p>
          <a:p>
            <a:r>
              <a:rPr lang="fr-FR" sz="2400" b="1" dirty="0" smtClean="0">
                <a:solidFill>
                  <a:srgbClr val="FFC000"/>
                </a:solidFill>
                <a:effectLst>
                  <a:outerShdw blurRad="38100" dist="38100" dir="2700000" algn="tl">
                    <a:srgbClr val="000000">
                      <a:alpha val="43137"/>
                    </a:srgbClr>
                  </a:outerShdw>
                </a:effectLst>
              </a:rPr>
              <a:t>  de juin à octobre 70 attentats  </a:t>
            </a:r>
          </a:p>
          <a:p>
            <a:r>
              <a:rPr lang="fr-FR" sz="2400" b="1" dirty="0" smtClean="0">
                <a:solidFill>
                  <a:srgbClr val="FFC000"/>
                </a:solidFill>
              </a:rPr>
              <a:t>L'équipe spéciale va mener deux opérations particulièrement audacieuses : le 28 juillet 1943, elle attaque à la bombe la voiture du général </a:t>
            </a:r>
            <a:r>
              <a:rPr lang="fr-FR" sz="2400" b="1" dirty="0" err="1" smtClean="0">
                <a:solidFill>
                  <a:srgbClr val="FFC000"/>
                </a:solidFill>
              </a:rPr>
              <a:t>von</a:t>
            </a:r>
            <a:r>
              <a:rPr lang="fr-FR" sz="2400" b="1" dirty="0" smtClean="0">
                <a:solidFill>
                  <a:srgbClr val="FFC000"/>
                </a:solidFill>
              </a:rPr>
              <a:t> Schaumburg, commandant du Grand Paris le 28 septembre, elle exécute le Docteur Julius </a:t>
            </a:r>
            <a:r>
              <a:rPr lang="fr-FR" sz="2400" b="1" dirty="0" err="1" smtClean="0">
                <a:solidFill>
                  <a:srgbClr val="FFC000"/>
                </a:solidFill>
              </a:rPr>
              <a:t>von</a:t>
            </a:r>
            <a:r>
              <a:rPr lang="fr-FR" sz="2400" b="1" dirty="0" smtClean="0">
                <a:solidFill>
                  <a:srgbClr val="FFC000"/>
                </a:solidFill>
              </a:rPr>
              <a:t> Ritter, chargé de superviser le départ forcé en Allemagne de milliers de jeunes Français dans le cadre du STO.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3933056"/>
            <a:ext cx="9036496" cy="2800767"/>
          </a:xfrm>
          <a:prstGeom prst="rect">
            <a:avLst/>
          </a:prstGeom>
          <a:noFill/>
        </p:spPr>
        <p:txBody>
          <a:bodyPr wrap="square" rtlCol="0">
            <a:spAutoFit/>
          </a:bodyPr>
          <a:lstStyle/>
          <a:p>
            <a:r>
              <a:rPr lang="fr-FR" sz="2200" b="1" dirty="0" smtClean="0">
                <a:solidFill>
                  <a:srgbClr val="FFC000"/>
                </a:solidFill>
              </a:rPr>
              <a:t>Début 1942, les « Brigades spéciales 2 » de la préfecture de police, nouvellement créées, en étroite collaboration avec les Services de Sécurité allemands,  prennent pour cible prioritaire les organisations de résistance politiques et militaire de la MOI.  </a:t>
            </a:r>
          </a:p>
          <a:p>
            <a:r>
              <a:rPr lang="fr-FR" sz="2200" b="1" dirty="0" smtClean="0">
                <a:solidFill>
                  <a:srgbClr val="FFC000"/>
                </a:solidFill>
              </a:rPr>
              <a:t>L'étau de la police se referme inexorablement. Fin octobre, la Brigade Spéciale s'empare de Joseph </a:t>
            </a:r>
            <a:r>
              <a:rPr lang="fr-FR" sz="2200" b="1" dirty="0" err="1" smtClean="0">
                <a:solidFill>
                  <a:srgbClr val="FFC000"/>
                </a:solidFill>
              </a:rPr>
              <a:t>Davidovitch</a:t>
            </a:r>
            <a:r>
              <a:rPr lang="fr-FR" sz="2200" b="1" dirty="0" smtClean="0">
                <a:solidFill>
                  <a:srgbClr val="FFC000"/>
                </a:solidFill>
              </a:rPr>
              <a:t>, commissaire politique des FTP-MOI de la région parisienne, dont </a:t>
            </a:r>
            <a:r>
              <a:rPr lang="fr-FR" sz="2200" b="1" dirty="0" err="1" smtClean="0">
                <a:solidFill>
                  <a:srgbClr val="FFC000"/>
                </a:solidFill>
              </a:rPr>
              <a:t>Manouchian</a:t>
            </a:r>
            <a:r>
              <a:rPr lang="fr-FR" sz="2200" b="1" dirty="0" smtClean="0">
                <a:solidFill>
                  <a:srgbClr val="FFC000"/>
                </a:solidFill>
              </a:rPr>
              <a:t> est désormais le commissaire militaire. </a:t>
            </a:r>
            <a:endParaRPr lang="fr-FR" sz="2200" dirty="0"/>
          </a:p>
        </p:txBody>
      </p:sp>
      <p:pic>
        <p:nvPicPr>
          <p:cNvPr id="5" name="Image 4" descr="Bousquet.jpg"/>
          <p:cNvPicPr>
            <a:picLocks noChangeAspect="1"/>
          </p:cNvPicPr>
          <p:nvPr/>
        </p:nvPicPr>
        <p:blipFill>
          <a:blip r:embed="rId2" cstate="print"/>
          <a:stretch>
            <a:fillRect/>
          </a:stretch>
        </p:blipFill>
        <p:spPr>
          <a:xfrm>
            <a:off x="179512" y="188640"/>
            <a:ext cx="2376264" cy="3744665"/>
          </a:xfrm>
          <a:prstGeom prst="rect">
            <a:avLst/>
          </a:prstGeom>
        </p:spPr>
      </p:pic>
      <p:sp>
        <p:nvSpPr>
          <p:cNvPr id="6" name="ZoneTexte 5"/>
          <p:cNvSpPr txBox="1"/>
          <p:nvPr/>
        </p:nvSpPr>
        <p:spPr>
          <a:xfrm>
            <a:off x="2771800" y="116633"/>
            <a:ext cx="6192688" cy="3908762"/>
          </a:xfrm>
          <a:prstGeom prst="rect">
            <a:avLst/>
          </a:prstGeom>
          <a:noFill/>
        </p:spPr>
        <p:txBody>
          <a:bodyPr wrap="square" rtlCol="0">
            <a:spAutoFit/>
          </a:bodyPr>
          <a:lstStyle/>
          <a:p>
            <a:r>
              <a:rPr lang="fr-FR" sz="2300" dirty="0" smtClean="0">
                <a:solidFill>
                  <a:srgbClr val="FFC000"/>
                </a:solidFill>
                <a:effectLst>
                  <a:outerShdw blurRad="38100" dist="38100" dir="2700000" algn="tl">
                    <a:srgbClr val="000000">
                      <a:alpha val="43137"/>
                    </a:srgbClr>
                  </a:outerShdw>
                </a:effectLst>
              </a:rPr>
              <a:t>René Bousquet, dans le sillage de Pierre Laval qui le nomme, en avril 1942, secrétaire général à la Police, plonge dans la collaboration d'État. Fort de son pouvoir, élargi en la circonstance, il devient un spécialiste de la répression et de l'exclusion. Le haut fonctionnaire éloigné des idéologues de l'antisémitisme </a:t>
            </a:r>
            <a:r>
              <a:rPr lang="fr-FR" sz="2300" b="1" dirty="0" smtClean="0">
                <a:solidFill>
                  <a:srgbClr val="FFC000"/>
                </a:solidFill>
                <a:effectLst>
                  <a:outerShdw blurRad="38100" dist="38100" dir="2700000" algn="tl">
                    <a:srgbClr val="000000">
                      <a:alpha val="43137"/>
                    </a:srgbClr>
                  </a:outerShdw>
                </a:effectLst>
              </a:rPr>
              <a:t>est l'ordonnateur des grandes rafles de l'été 1942 et de la « livraison » aux nazis des juifs des deux zones</a:t>
            </a:r>
            <a:r>
              <a:rPr lang="fr-FR" sz="2300" dirty="0" smtClean="0">
                <a:solidFill>
                  <a:srgbClr val="FFC000"/>
                </a:solidFill>
                <a:effectLst>
                  <a:outerShdw blurRad="38100" dist="38100" dir="2700000" algn="tl">
                    <a:srgbClr val="000000">
                      <a:alpha val="43137"/>
                    </a:srgbClr>
                  </a:outerShdw>
                </a:effectLst>
              </a:rPr>
              <a:t>.</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260648"/>
            <a:ext cx="8856984" cy="6647974"/>
          </a:xfrm>
          <a:prstGeom prst="rect">
            <a:avLst/>
          </a:prstGeom>
          <a:noFill/>
        </p:spPr>
        <p:txBody>
          <a:bodyPr wrap="square" rtlCol="0">
            <a:spAutoFit/>
          </a:bodyPr>
          <a:lstStyle/>
          <a:p>
            <a:r>
              <a:rPr lang="fr-FR" sz="2400" b="1" dirty="0" err="1" smtClean="0">
                <a:solidFill>
                  <a:srgbClr val="FFC000"/>
                </a:solidFill>
                <a:effectLst>
                  <a:outerShdw blurRad="38100" dist="38100" dir="2700000" algn="tl">
                    <a:srgbClr val="000000">
                      <a:alpha val="43137"/>
                    </a:srgbClr>
                  </a:outerShdw>
                </a:effectLst>
              </a:rPr>
              <a:t>Davidovitch</a:t>
            </a:r>
            <a:r>
              <a:rPr lang="fr-FR" sz="2400" b="1" dirty="0" smtClean="0">
                <a:solidFill>
                  <a:srgbClr val="FFC000"/>
                </a:solidFill>
                <a:effectLst>
                  <a:outerShdw blurRad="38100" dist="38100" dir="2700000" algn="tl">
                    <a:srgbClr val="000000">
                      <a:alpha val="43137"/>
                    </a:srgbClr>
                  </a:outerShdw>
                </a:effectLst>
              </a:rPr>
              <a:t> avait craqué, était passé aux aveux. Il sillonnait Paris en voiture avec les policiers français pour piéger les camarades sur leurs lieux de rendez-vous. A la suite d’une évasion simulée, il devait infiltrer la MOI et remonter jusqu’à la direction clandestine du Parti. mais les responsables de la MOI ont senti le piège : ils attirent le traître, lui font avouer sa trahison et le liquident le 28 décembre à Bourg-la-Reine.</a:t>
            </a:r>
          </a:p>
          <a:p>
            <a:r>
              <a:rPr lang="fr-FR" sz="2400" b="1" dirty="0" smtClean="0">
                <a:solidFill>
                  <a:srgbClr val="FFC000"/>
                </a:solidFill>
              </a:rPr>
              <a:t/>
            </a:r>
            <a:br>
              <a:rPr lang="fr-FR" sz="2400" b="1" dirty="0" smtClean="0">
                <a:solidFill>
                  <a:srgbClr val="FFC000"/>
                </a:solidFill>
              </a:rPr>
            </a:br>
            <a:r>
              <a:rPr lang="fr-FR" sz="2400" b="1" dirty="0" smtClean="0">
                <a:solidFill>
                  <a:srgbClr val="FFC000"/>
                </a:solidFill>
              </a:rPr>
              <a:t>Voyant disparaître leur dernier espoir de remonter jusqu'à la direction du PCF, les BS passent à l'offensive générale à partir du 13 novembre 1943 : au total, 108 arrestations, dont «  58 juifs de diverses nationalités, 29 étrangers et 21 Français aryens » (sic). Le 15 novembre, Marcel Rayman est arrêté, </a:t>
            </a:r>
            <a:r>
              <a:rPr lang="fr-FR" sz="2400" b="1" smtClean="0">
                <a:solidFill>
                  <a:srgbClr val="FFC000"/>
                </a:solidFill>
              </a:rPr>
              <a:t>le 16 Manouchian</a:t>
            </a:r>
            <a:r>
              <a:rPr lang="fr-FR" sz="2400" b="1" dirty="0" smtClean="0">
                <a:solidFill>
                  <a:srgbClr val="FFC000"/>
                </a:solidFill>
              </a:rPr>
              <a:t> l'est à son tour en même temps que le chef de l'ensemble des FTP de la région parisienne, Joseph Epstein, il sera remplacé par </a:t>
            </a:r>
            <a:r>
              <a:rPr lang="fr-FR" sz="2400" b="1" dirty="0" err="1" smtClean="0">
                <a:solidFill>
                  <a:srgbClr val="FFC000"/>
                </a:solidFill>
              </a:rPr>
              <a:t>Rol</a:t>
            </a:r>
            <a:r>
              <a:rPr lang="fr-FR" sz="2400" b="1" dirty="0" smtClean="0">
                <a:solidFill>
                  <a:srgbClr val="FFC000"/>
                </a:solidFill>
              </a:rPr>
              <a:t>-Tanguy (1908-2002).</a:t>
            </a:r>
          </a:p>
          <a:p>
            <a:r>
              <a:rPr lang="fr-FR" sz="2400" b="1" dirty="0" smtClean="0">
                <a:solidFill>
                  <a:srgbClr val="FFC000"/>
                </a:solidFill>
              </a:rPr>
              <a:t>Le 27, </a:t>
            </a:r>
            <a:r>
              <a:rPr lang="fr-FR" sz="2400" b="1" dirty="0" err="1" smtClean="0">
                <a:solidFill>
                  <a:srgbClr val="FFC000"/>
                </a:solidFill>
              </a:rPr>
              <a:t>Boczov</a:t>
            </a:r>
            <a:r>
              <a:rPr lang="fr-FR" sz="2400" b="1" dirty="0" smtClean="0">
                <a:solidFill>
                  <a:srgbClr val="FFC000"/>
                </a:solidFill>
              </a:rPr>
              <a:t> tombe à son tour</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Manouk.jpg"/>
          <p:cNvPicPr>
            <a:picLocks noChangeAspect="1"/>
          </p:cNvPicPr>
          <p:nvPr/>
        </p:nvPicPr>
        <p:blipFill>
          <a:blip r:embed="rId2" cstate="print"/>
          <a:stretch>
            <a:fillRect/>
          </a:stretch>
        </p:blipFill>
        <p:spPr>
          <a:xfrm>
            <a:off x="395536" y="332656"/>
            <a:ext cx="3663280" cy="2579560"/>
          </a:xfrm>
          <a:prstGeom prst="rect">
            <a:avLst/>
          </a:prstGeom>
        </p:spPr>
      </p:pic>
      <p:pic>
        <p:nvPicPr>
          <p:cNvPr id="8" name="Image 7" descr="crbst_Manouchian_20et_20le_20MOI_20photo0.jpg"/>
          <p:cNvPicPr>
            <a:picLocks noChangeAspect="1"/>
          </p:cNvPicPr>
          <p:nvPr/>
        </p:nvPicPr>
        <p:blipFill>
          <a:blip r:embed="rId3" cstate="print"/>
          <a:stretch>
            <a:fillRect/>
          </a:stretch>
        </p:blipFill>
        <p:spPr>
          <a:xfrm>
            <a:off x="395536" y="2132856"/>
            <a:ext cx="3980285" cy="2808312"/>
          </a:xfrm>
          <a:prstGeom prst="rect">
            <a:avLst/>
          </a:prstGeom>
        </p:spPr>
      </p:pic>
      <p:sp>
        <p:nvSpPr>
          <p:cNvPr id="9" name="ZoneTexte 8"/>
          <p:cNvSpPr txBox="1"/>
          <p:nvPr/>
        </p:nvSpPr>
        <p:spPr>
          <a:xfrm>
            <a:off x="4211960" y="332657"/>
            <a:ext cx="4752528" cy="1631216"/>
          </a:xfrm>
          <a:prstGeom prst="rect">
            <a:avLst/>
          </a:prstGeom>
          <a:noFill/>
        </p:spPr>
        <p:txBody>
          <a:bodyPr wrap="square" rtlCol="0">
            <a:spAutoFit/>
          </a:bodyPr>
          <a:lstStyle/>
          <a:p>
            <a:r>
              <a:rPr lang="fr-FR" sz="2000" b="1" dirty="0" err="1" smtClean="0">
                <a:solidFill>
                  <a:srgbClr val="FFC000"/>
                </a:solidFill>
                <a:effectLst>
                  <a:outerShdw blurRad="38100" dist="38100" dir="2700000" algn="tl">
                    <a:srgbClr val="000000">
                      <a:alpha val="43137"/>
                    </a:srgbClr>
                  </a:outerShdw>
                </a:effectLst>
              </a:rPr>
              <a:t>Missak</a:t>
            </a:r>
            <a:r>
              <a:rPr lang="fr-FR" sz="2000" b="1" dirty="0" smtClean="0">
                <a:solidFill>
                  <a:srgbClr val="FFC000"/>
                </a:solidFill>
                <a:effectLst>
                  <a:outerShdw blurRad="38100" dist="38100" dir="2700000" algn="tl">
                    <a:srgbClr val="000000">
                      <a:alpha val="43137"/>
                    </a:srgbClr>
                  </a:outerShdw>
                </a:effectLst>
              </a:rPr>
              <a:t> </a:t>
            </a:r>
            <a:r>
              <a:rPr lang="fr-FR" sz="2000" b="1" dirty="0" err="1" smtClean="0">
                <a:solidFill>
                  <a:srgbClr val="FFC000"/>
                </a:solidFill>
                <a:effectLst>
                  <a:outerShdw blurRad="38100" dist="38100" dir="2700000" algn="tl">
                    <a:srgbClr val="000000">
                      <a:alpha val="43137"/>
                    </a:srgbClr>
                  </a:outerShdw>
                </a:effectLst>
              </a:rPr>
              <a:t>Manouchian</a:t>
            </a:r>
            <a:r>
              <a:rPr lang="fr-FR" sz="2000" b="1" dirty="0" smtClean="0">
                <a:solidFill>
                  <a:srgbClr val="FFC000"/>
                </a:solidFill>
                <a:effectLst>
                  <a:outerShdw blurRad="38100" dist="38100" dir="2700000" algn="tl">
                    <a:srgbClr val="000000">
                      <a:alpha val="43137"/>
                    </a:srgbClr>
                  </a:outerShdw>
                </a:effectLst>
              </a:rPr>
              <a:t>, torturé, et vingt-trois de ses camarades sont livrés aux Allemands de la </a:t>
            </a:r>
            <a:r>
              <a:rPr lang="fr-FR" sz="2000" b="1" dirty="0" err="1" smtClean="0">
                <a:solidFill>
                  <a:srgbClr val="FFC000"/>
                </a:solidFill>
                <a:effectLst>
                  <a:outerShdw blurRad="38100" dist="38100" dir="2700000" algn="tl">
                    <a:srgbClr val="000000">
                      <a:alpha val="43137"/>
                    </a:srgbClr>
                  </a:outerShdw>
                </a:effectLst>
              </a:rPr>
              <a:t>Geheime</a:t>
            </a:r>
            <a:r>
              <a:rPr lang="fr-FR" sz="2000" b="1" dirty="0" smtClean="0">
                <a:solidFill>
                  <a:srgbClr val="FFC000"/>
                </a:solidFill>
                <a:effectLst>
                  <a:outerShdw blurRad="38100" dist="38100" dir="2700000" algn="tl">
                    <a:srgbClr val="000000">
                      <a:alpha val="43137"/>
                    </a:srgbClr>
                  </a:outerShdw>
                </a:effectLst>
              </a:rPr>
              <a:t> </a:t>
            </a:r>
            <a:r>
              <a:rPr lang="fr-FR" sz="2000" b="1" dirty="0" err="1" smtClean="0">
                <a:solidFill>
                  <a:srgbClr val="FFC000"/>
                </a:solidFill>
                <a:effectLst>
                  <a:outerShdw blurRad="38100" dist="38100" dir="2700000" algn="tl">
                    <a:srgbClr val="000000">
                      <a:alpha val="43137"/>
                    </a:srgbClr>
                  </a:outerShdw>
                </a:effectLst>
              </a:rPr>
              <a:t>Feldpolizei</a:t>
            </a:r>
            <a:r>
              <a:rPr lang="fr-FR" sz="2000" b="1" dirty="0" smtClean="0">
                <a:solidFill>
                  <a:srgbClr val="FFC000"/>
                </a:solidFill>
                <a:effectLst>
                  <a:outerShdw blurRad="38100" dist="38100" dir="2700000" algn="tl">
                    <a:srgbClr val="000000">
                      <a:alpha val="43137"/>
                    </a:srgbClr>
                  </a:outerShdw>
                </a:effectLst>
              </a:rPr>
              <a:t> qui exploitent l’affaire à des fins de propagande.</a:t>
            </a:r>
          </a:p>
        </p:txBody>
      </p:sp>
      <p:sp>
        <p:nvSpPr>
          <p:cNvPr id="10" name="ZoneTexte 9"/>
          <p:cNvSpPr txBox="1"/>
          <p:nvPr/>
        </p:nvSpPr>
        <p:spPr>
          <a:xfrm>
            <a:off x="0" y="4869160"/>
            <a:ext cx="9144000" cy="2215991"/>
          </a:xfrm>
          <a:prstGeom prst="rect">
            <a:avLst/>
          </a:prstGeom>
          <a:noFill/>
        </p:spPr>
        <p:txBody>
          <a:bodyPr wrap="square" rtlCol="0">
            <a:spAutoFit/>
          </a:bodyPr>
          <a:lstStyle/>
          <a:p>
            <a:r>
              <a:rPr lang="fr-FR" sz="2000" b="1" dirty="0" smtClean="0">
                <a:solidFill>
                  <a:srgbClr val="FFC000"/>
                </a:solidFill>
                <a:effectLst>
                  <a:outerShdw blurRad="38100" dist="38100" dir="2700000" algn="tl">
                    <a:srgbClr val="000000">
                      <a:alpha val="43137"/>
                    </a:srgbClr>
                  </a:outerShdw>
                </a:effectLst>
              </a:rPr>
              <a:t>Le tribunal militaire allemand du Grand-Paris juge 24 des résistants arrêtés, dont </a:t>
            </a:r>
            <a:r>
              <a:rPr lang="fr-FR" sz="2000" b="1" dirty="0" err="1" smtClean="0">
                <a:solidFill>
                  <a:srgbClr val="FFC000"/>
                </a:solidFill>
                <a:effectLst>
                  <a:outerShdw blurRad="38100" dist="38100" dir="2700000" algn="tl">
                    <a:srgbClr val="000000">
                      <a:alpha val="43137"/>
                    </a:srgbClr>
                  </a:outerShdw>
                </a:effectLst>
              </a:rPr>
              <a:t>Manouchian</a:t>
            </a:r>
            <a:r>
              <a:rPr lang="fr-FR" sz="2000" b="1" dirty="0" smtClean="0">
                <a:solidFill>
                  <a:srgbClr val="FFC000"/>
                </a:solidFill>
                <a:effectLst>
                  <a:outerShdw blurRad="38100" dist="38100" dir="2700000" algn="tl">
                    <a:srgbClr val="000000">
                      <a:alpha val="43137"/>
                    </a:srgbClr>
                  </a:outerShdw>
                </a:effectLst>
              </a:rPr>
              <a:t>, en présence des journalistes de la presse collaborationniste qui dénoncent le « cynisme » des accusés, c’est-à-dire le fait qu’ils assument pleinement les attentats qu’ils ont commis. Le 21 février 1944, les 22 hommes du groupe des condamnés à mort sont fusillés au Mont-Valérien, en refusant d’avoir les yeux bandés.</a:t>
            </a:r>
          </a:p>
          <a:p>
            <a:endParaRPr lang="fr-FR" dirty="0"/>
          </a:p>
        </p:txBody>
      </p:sp>
      <p:pic>
        <p:nvPicPr>
          <p:cNvPr id="12" name="Image 11" descr="Mont-Valérien  21.02.1944.jpg"/>
          <p:cNvPicPr>
            <a:picLocks noChangeAspect="1"/>
          </p:cNvPicPr>
          <p:nvPr/>
        </p:nvPicPr>
        <p:blipFill>
          <a:blip r:embed="rId4" cstate="print"/>
          <a:stretch>
            <a:fillRect/>
          </a:stretch>
        </p:blipFill>
        <p:spPr>
          <a:xfrm>
            <a:off x="4644008" y="1916832"/>
            <a:ext cx="4352032" cy="290362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1760" y="332656"/>
            <a:ext cx="6552729" cy="3046988"/>
          </a:xfrm>
          <a:prstGeom prst="rect">
            <a:avLst/>
          </a:prstGeom>
          <a:noFill/>
        </p:spPr>
        <p:txBody>
          <a:bodyPr wrap="square" rtlCol="0">
            <a:spAutoFit/>
          </a:bodyPr>
          <a:lstStyle/>
          <a:p>
            <a:pPr algn="ctr"/>
            <a:r>
              <a:rPr lang="fr-FR" sz="3200" b="1" dirty="0" smtClean="0">
                <a:solidFill>
                  <a:srgbClr val="FFC000"/>
                </a:solidFill>
                <a:effectLst>
                  <a:outerShdw blurRad="38100" dist="38100" dir="2700000" algn="tl">
                    <a:srgbClr val="000000">
                      <a:alpha val="43137"/>
                    </a:srgbClr>
                  </a:outerShdw>
                </a:effectLst>
              </a:rPr>
              <a:t>Le vingt-troisième membre</a:t>
            </a:r>
          </a:p>
          <a:p>
            <a:pPr algn="ctr"/>
            <a:r>
              <a:rPr lang="fr-FR" sz="3200" b="1" dirty="0" smtClean="0">
                <a:solidFill>
                  <a:srgbClr val="FFC000"/>
                </a:solidFill>
                <a:effectLst>
                  <a:outerShdw blurRad="38100" dist="38100" dir="2700000" algn="tl">
                    <a:srgbClr val="000000">
                      <a:alpha val="43137"/>
                    </a:srgbClr>
                  </a:outerShdw>
                </a:effectLst>
              </a:rPr>
              <a:t>OLGA   BANCIC</a:t>
            </a:r>
          </a:p>
          <a:p>
            <a:pPr algn="ctr"/>
            <a:r>
              <a:rPr lang="fr-FR" sz="3200" b="1" dirty="0" smtClean="0">
                <a:solidFill>
                  <a:srgbClr val="FFC000"/>
                </a:solidFill>
                <a:effectLst>
                  <a:outerShdw blurRad="38100" dist="38100" dir="2700000" algn="tl">
                    <a:srgbClr val="000000">
                      <a:alpha val="43137"/>
                    </a:srgbClr>
                  </a:outerShdw>
                </a:effectLst>
              </a:rPr>
              <a:t>Est transférée en Allemagne, et décapitée à la hache, à Stuttgart, le 10 mai 1944</a:t>
            </a:r>
            <a:r>
              <a:rPr lang="fr-FR" sz="3200" b="1" dirty="0" smtClean="0">
                <a:solidFill>
                  <a:srgbClr val="FFC000"/>
                </a:solidFill>
                <a:effectLst>
                  <a:outerShdw blurRad="38100" dist="38100" dir="2700000" algn="tl">
                    <a:srgbClr val="000000">
                      <a:alpha val="43137"/>
                    </a:srgbClr>
                  </a:outerShdw>
                </a:effectLst>
              </a:rPr>
              <a:t>. Elle avait 32 ans</a:t>
            </a:r>
            <a:endParaRPr lang="fr-FR" sz="3200" b="1" dirty="0" smtClean="0">
              <a:solidFill>
                <a:srgbClr val="FFC000"/>
              </a:solidFill>
              <a:effectLst>
                <a:outerShdw blurRad="38100" dist="38100" dir="2700000" algn="tl">
                  <a:srgbClr val="000000">
                    <a:alpha val="43137"/>
                  </a:srgbClr>
                </a:outerShdw>
              </a:effectLst>
            </a:endParaRPr>
          </a:p>
          <a:p>
            <a:pPr algn="ctr"/>
            <a:r>
              <a:rPr lang="fr-FR" sz="3200" b="1" dirty="0" smtClean="0">
                <a:solidFill>
                  <a:srgbClr val="FFC000"/>
                </a:solidFill>
                <a:effectLst>
                  <a:outerShdw blurRad="38100" dist="38100" dir="2700000" algn="tl">
                    <a:srgbClr val="000000">
                      <a:alpha val="43137"/>
                    </a:srgbClr>
                  </a:outerShdw>
                </a:effectLst>
              </a:rPr>
              <a:t>juive et communiste, Roumaine.</a:t>
            </a:r>
            <a:endParaRPr lang="fr-FR" sz="3200" b="1" dirty="0">
              <a:solidFill>
                <a:srgbClr val="FFC000"/>
              </a:solidFill>
              <a:effectLst>
                <a:outerShdw blurRad="38100" dist="38100" dir="2700000" algn="tl">
                  <a:srgbClr val="000000">
                    <a:alpha val="43137"/>
                  </a:srgbClr>
                </a:outerShdw>
              </a:effectLst>
            </a:endParaRPr>
          </a:p>
        </p:txBody>
      </p:sp>
      <p:pic>
        <p:nvPicPr>
          <p:cNvPr id="5" name="Image 4" descr="Olga.jpg"/>
          <p:cNvPicPr>
            <a:picLocks noChangeAspect="1"/>
          </p:cNvPicPr>
          <p:nvPr/>
        </p:nvPicPr>
        <p:blipFill>
          <a:blip r:embed="rId2" cstate="print"/>
          <a:stretch>
            <a:fillRect/>
          </a:stretch>
        </p:blipFill>
        <p:spPr>
          <a:xfrm>
            <a:off x="395536" y="404664"/>
            <a:ext cx="1721654" cy="2880320"/>
          </a:xfrm>
          <a:prstGeom prst="rect">
            <a:avLst/>
          </a:prstGeom>
        </p:spPr>
      </p:pic>
      <p:sp>
        <p:nvSpPr>
          <p:cNvPr id="6" name="ZoneTexte 5"/>
          <p:cNvSpPr txBox="1"/>
          <p:nvPr/>
        </p:nvSpPr>
        <p:spPr>
          <a:xfrm>
            <a:off x="179512" y="3645024"/>
            <a:ext cx="5184576" cy="2677656"/>
          </a:xfrm>
          <a:prstGeom prst="rect">
            <a:avLst/>
          </a:prstGeom>
          <a:noFill/>
        </p:spPr>
        <p:txBody>
          <a:bodyPr wrap="square" rtlCol="0">
            <a:spAutoFit/>
          </a:bodyPr>
          <a:lstStyle/>
          <a:p>
            <a:pPr algn="just"/>
            <a:r>
              <a:rPr lang="fr-FR" sz="2400" b="1" dirty="0" smtClean="0">
                <a:solidFill>
                  <a:srgbClr val="FFC000"/>
                </a:solidFill>
                <a:effectLst>
                  <a:outerShdw blurRad="38100" dist="38100" dir="2700000" algn="tl">
                    <a:srgbClr val="000000">
                      <a:alpha val="43137"/>
                    </a:srgbClr>
                  </a:outerShdw>
                </a:effectLst>
              </a:rPr>
              <a:t>Elle s’engage dans l'organisation MOI des FTP, sous  le pseudonyme de « Pierrette », chargée de l’assemblage des bombes et des explosifs, de leur transport et de l'acheminement des armes avant et après les opérations.</a:t>
            </a:r>
            <a:endParaRPr lang="fr-FR" sz="2400" b="1" dirty="0">
              <a:solidFill>
                <a:srgbClr val="FFC000"/>
              </a:solidFill>
              <a:effectLst>
                <a:outerShdw blurRad="38100" dist="38100" dir="2700000" algn="tl">
                  <a:srgbClr val="000000">
                    <a:alpha val="43137"/>
                  </a:srgbClr>
                </a:outerShdw>
              </a:effectLst>
            </a:endParaRPr>
          </a:p>
        </p:txBody>
      </p:sp>
      <p:pic>
        <p:nvPicPr>
          <p:cNvPr id="7" name="Image 6" descr="jpg_1_1_.jpg"/>
          <p:cNvPicPr>
            <a:picLocks noChangeAspect="1"/>
          </p:cNvPicPr>
          <p:nvPr/>
        </p:nvPicPr>
        <p:blipFill>
          <a:blip r:embed="rId3" cstate="print"/>
          <a:stretch>
            <a:fillRect/>
          </a:stretch>
        </p:blipFill>
        <p:spPr>
          <a:xfrm>
            <a:off x="5436096" y="3429000"/>
            <a:ext cx="3586708" cy="28083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95936" y="4437112"/>
            <a:ext cx="4968552" cy="2585323"/>
          </a:xfrm>
          <a:prstGeom prst="rect">
            <a:avLst/>
          </a:prstGeom>
          <a:noFill/>
        </p:spPr>
        <p:txBody>
          <a:bodyPr wrap="square" rtlCol="0">
            <a:spAutoFit/>
          </a:bodyPr>
          <a:lstStyle/>
          <a:p>
            <a:pPr algn="just"/>
            <a:r>
              <a:rPr lang="fr-FR" sz="2400" b="1" dirty="0" smtClean="0">
                <a:solidFill>
                  <a:srgbClr val="FFC000"/>
                </a:solidFill>
                <a:effectLst>
                  <a:outerShdw blurRad="38100" dist="38100" dir="2700000" algn="tl">
                    <a:srgbClr val="000000">
                      <a:alpha val="43137"/>
                    </a:srgbClr>
                  </a:outerShdw>
                </a:effectLst>
              </a:rPr>
              <a:t>En 1944, plus ou moins bien incorporés dans les F.F.I. (Forces Françaises de l'Intérieur), les FTP occupent dans tout le pays une place importante dans les combats de la Libération.</a:t>
            </a:r>
          </a:p>
          <a:p>
            <a:pPr algn="just"/>
            <a:endParaRPr lang="fr-FR" dirty="0"/>
          </a:p>
        </p:txBody>
      </p:sp>
      <p:pic>
        <p:nvPicPr>
          <p:cNvPr id="5" name="Image 4" descr="d22955de26.jpg"/>
          <p:cNvPicPr>
            <a:picLocks noChangeAspect="1"/>
          </p:cNvPicPr>
          <p:nvPr/>
        </p:nvPicPr>
        <p:blipFill>
          <a:blip r:embed="rId2" cstate="print"/>
          <a:stretch>
            <a:fillRect/>
          </a:stretch>
        </p:blipFill>
        <p:spPr>
          <a:xfrm>
            <a:off x="251520" y="4221088"/>
            <a:ext cx="3456384" cy="2455002"/>
          </a:xfrm>
          <a:prstGeom prst="rect">
            <a:avLst/>
          </a:prstGeom>
        </p:spPr>
      </p:pic>
      <p:pic>
        <p:nvPicPr>
          <p:cNvPr id="6" name="Image 5" descr="armée du crime.jpg"/>
          <p:cNvPicPr>
            <a:picLocks noChangeAspect="1"/>
          </p:cNvPicPr>
          <p:nvPr/>
        </p:nvPicPr>
        <p:blipFill>
          <a:blip r:embed="rId3" cstate="print"/>
          <a:stretch>
            <a:fillRect/>
          </a:stretch>
        </p:blipFill>
        <p:spPr>
          <a:xfrm>
            <a:off x="251520" y="332656"/>
            <a:ext cx="2863212" cy="3698934"/>
          </a:xfrm>
          <a:prstGeom prst="rect">
            <a:avLst/>
          </a:prstGeom>
        </p:spPr>
      </p:pic>
      <p:pic>
        <p:nvPicPr>
          <p:cNvPr id="7" name="Image 6" descr="armée du crime 2.jpg"/>
          <p:cNvPicPr>
            <a:picLocks noChangeAspect="1"/>
          </p:cNvPicPr>
          <p:nvPr/>
        </p:nvPicPr>
        <p:blipFill>
          <a:blip r:embed="rId4" cstate="print"/>
          <a:stretch>
            <a:fillRect/>
          </a:stretch>
        </p:blipFill>
        <p:spPr>
          <a:xfrm>
            <a:off x="6156176" y="332656"/>
            <a:ext cx="2772500" cy="3600400"/>
          </a:xfrm>
          <a:prstGeom prst="rect">
            <a:avLst/>
          </a:prstGeom>
        </p:spPr>
      </p:pic>
      <p:pic>
        <p:nvPicPr>
          <p:cNvPr id="8" name="Image 7" descr="page_001.jpg"/>
          <p:cNvPicPr>
            <a:picLocks noChangeAspect="1"/>
          </p:cNvPicPr>
          <p:nvPr/>
        </p:nvPicPr>
        <p:blipFill>
          <a:blip r:embed="rId5" cstate="print"/>
          <a:stretch>
            <a:fillRect/>
          </a:stretch>
        </p:blipFill>
        <p:spPr>
          <a:xfrm>
            <a:off x="3203848" y="332656"/>
            <a:ext cx="2808312" cy="36728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2016224"/>
          </a:xfrm>
        </p:spPr>
        <p:txBody>
          <a:bodyPr>
            <a:noAutofit/>
          </a:bodyPr>
          <a:lstStyle/>
          <a:p>
            <a:r>
              <a:rPr lang="fr-FR" sz="4400" dirty="0" smtClean="0">
                <a:latin typeface="Engravers MT" pitchFamily="18" charset="0"/>
              </a:rPr>
              <a:t>QUI ÉTAIENT CEUX</a:t>
            </a:r>
            <a:br>
              <a:rPr lang="fr-FR" sz="4400" dirty="0" smtClean="0">
                <a:latin typeface="Engravers MT" pitchFamily="18" charset="0"/>
              </a:rPr>
            </a:br>
            <a:r>
              <a:rPr lang="fr-FR" sz="4400" dirty="0" smtClean="0">
                <a:latin typeface="Engravers MT" pitchFamily="18" charset="0"/>
              </a:rPr>
              <a:t>DE</a:t>
            </a:r>
            <a:br>
              <a:rPr lang="fr-FR" sz="4400" dirty="0" smtClean="0">
                <a:latin typeface="Engravers MT" pitchFamily="18" charset="0"/>
              </a:rPr>
            </a:br>
            <a:r>
              <a:rPr lang="fr-FR" sz="4400" dirty="0" smtClean="0">
                <a:latin typeface="Engravers MT" pitchFamily="18" charset="0"/>
              </a:rPr>
              <a:t>L’AFFICHE ROUGE</a:t>
            </a:r>
            <a:endParaRPr lang="fr-FR" sz="4400" dirty="0">
              <a:latin typeface="Engravers MT" pitchFamily="18" charset="0"/>
            </a:endParaRPr>
          </a:p>
        </p:txBody>
      </p:sp>
      <p:pic>
        <p:nvPicPr>
          <p:cNvPr id="4" name="Image 3" descr="aff. armée du crime 2.jpg"/>
          <p:cNvPicPr>
            <a:picLocks noChangeAspect="1"/>
          </p:cNvPicPr>
          <p:nvPr/>
        </p:nvPicPr>
        <p:blipFill>
          <a:blip r:embed="rId2" cstate="print"/>
          <a:stretch>
            <a:fillRect/>
          </a:stretch>
        </p:blipFill>
        <p:spPr>
          <a:xfrm>
            <a:off x="2987824" y="2060848"/>
            <a:ext cx="3601826" cy="46531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loche_JR.JPG"/>
          <p:cNvPicPr>
            <a:picLocks noChangeAspect="1"/>
          </p:cNvPicPr>
          <p:nvPr/>
        </p:nvPicPr>
        <p:blipFill>
          <a:blip r:embed="rId2" cstate="print"/>
          <a:stretch>
            <a:fillRect/>
          </a:stretch>
        </p:blipFill>
        <p:spPr>
          <a:xfrm>
            <a:off x="4607802" y="1340768"/>
            <a:ext cx="4328616" cy="2880320"/>
          </a:xfrm>
          <a:prstGeom prst="rect">
            <a:avLst/>
          </a:prstGeom>
        </p:spPr>
      </p:pic>
      <p:sp>
        <p:nvSpPr>
          <p:cNvPr id="6" name="ZoneTexte 5"/>
          <p:cNvSpPr txBox="1"/>
          <p:nvPr/>
        </p:nvSpPr>
        <p:spPr>
          <a:xfrm>
            <a:off x="0" y="188640"/>
            <a:ext cx="9144000" cy="1200329"/>
          </a:xfrm>
          <a:prstGeom prst="rect">
            <a:avLst/>
          </a:prstGeom>
          <a:noFill/>
        </p:spPr>
        <p:txBody>
          <a:bodyPr wrap="square" rtlCol="0">
            <a:spAutoFit/>
          </a:bodyPr>
          <a:lstStyle/>
          <a:p>
            <a:pPr algn="ctr"/>
            <a:r>
              <a:rPr lang="fr-FR" sz="3600" b="1" dirty="0" smtClean="0">
                <a:solidFill>
                  <a:srgbClr val="FFC000"/>
                </a:solidFill>
                <a:effectLst>
                  <a:outerShdw blurRad="38100" dist="38100" dir="2700000" algn="tl">
                    <a:srgbClr val="000000">
                      <a:alpha val="43137"/>
                    </a:srgbClr>
                  </a:outerShdw>
                </a:effectLst>
              </a:rPr>
              <a:t>LE MONT-VALÉRIEN</a:t>
            </a:r>
          </a:p>
          <a:p>
            <a:pPr algn="ctr"/>
            <a:r>
              <a:rPr lang="fr-FR" sz="3600" b="1" dirty="0" smtClean="0">
                <a:solidFill>
                  <a:srgbClr val="FFC000"/>
                </a:solidFill>
                <a:effectLst>
                  <a:outerShdw blurRad="38100" dist="38100" dir="2700000" algn="tl">
                    <a:srgbClr val="000000">
                      <a:alpha val="43137"/>
                    </a:srgbClr>
                  </a:outerShdw>
                </a:effectLst>
              </a:rPr>
              <a:t>PLUS DE 1000 NOMS DE FUSILLÉS</a:t>
            </a:r>
            <a:endParaRPr lang="fr-FR" sz="3600" b="1" dirty="0">
              <a:solidFill>
                <a:srgbClr val="FFC000"/>
              </a:solidFill>
              <a:effectLst>
                <a:outerShdw blurRad="38100" dist="38100" dir="2700000" algn="tl">
                  <a:srgbClr val="000000">
                    <a:alpha val="43137"/>
                  </a:srgbClr>
                </a:outerShdw>
              </a:effectLst>
            </a:endParaRPr>
          </a:p>
        </p:txBody>
      </p:sp>
      <p:pic>
        <p:nvPicPr>
          <p:cNvPr id="7" name="Image 6" descr="fusilles3.jpg"/>
          <p:cNvPicPr>
            <a:picLocks noChangeAspect="1"/>
          </p:cNvPicPr>
          <p:nvPr/>
        </p:nvPicPr>
        <p:blipFill>
          <a:blip r:embed="rId3" cstate="print"/>
          <a:stretch>
            <a:fillRect/>
          </a:stretch>
        </p:blipFill>
        <p:spPr>
          <a:xfrm>
            <a:off x="251520" y="1412776"/>
            <a:ext cx="4032448" cy="2822713"/>
          </a:xfrm>
          <a:prstGeom prst="rect">
            <a:avLst/>
          </a:prstGeom>
        </p:spPr>
      </p:pic>
      <p:pic>
        <p:nvPicPr>
          <p:cNvPr id="8" name="Image 7" descr="Monument en hommage aux FTP-MOI de l'Affiche rouge, érigé à l'endroit où furent arrêtés Manouchian et Epstein. Collection ONAC 78p.png"/>
          <p:cNvPicPr>
            <a:picLocks noChangeAspect="1"/>
          </p:cNvPicPr>
          <p:nvPr/>
        </p:nvPicPr>
        <p:blipFill>
          <a:blip r:embed="rId4" cstate="print"/>
          <a:stretch>
            <a:fillRect/>
          </a:stretch>
        </p:blipFill>
        <p:spPr>
          <a:xfrm>
            <a:off x="395536" y="4437112"/>
            <a:ext cx="2734130" cy="2232248"/>
          </a:xfrm>
          <a:prstGeom prst="rect">
            <a:avLst/>
          </a:prstGeom>
        </p:spPr>
      </p:pic>
      <p:pic>
        <p:nvPicPr>
          <p:cNvPr id="9" name="Image 8" descr="pere-lachaise-15.jpg"/>
          <p:cNvPicPr>
            <a:picLocks noChangeAspect="1"/>
          </p:cNvPicPr>
          <p:nvPr/>
        </p:nvPicPr>
        <p:blipFill>
          <a:blip r:embed="rId5" cstate="print"/>
          <a:stretch>
            <a:fillRect/>
          </a:stretch>
        </p:blipFill>
        <p:spPr>
          <a:xfrm>
            <a:off x="5580112" y="4461114"/>
            <a:ext cx="3347864" cy="2231909"/>
          </a:xfrm>
          <a:prstGeom prst="rect">
            <a:avLst/>
          </a:prstGeom>
        </p:spPr>
      </p:pic>
      <p:sp>
        <p:nvSpPr>
          <p:cNvPr id="10" name="ZoneTexte 9"/>
          <p:cNvSpPr txBox="1"/>
          <p:nvPr/>
        </p:nvSpPr>
        <p:spPr>
          <a:xfrm>
            <a:off x="2627784" y="4509120"/>
            <a:ext cx="2736304" cy="707886"/>
          </a:xfrm>
          <a:prstGeom prst="rect">
            <a:avLst/>
          </a:prstGeom>
          <a:noFill/>
        </p:spPr>
        <p:txBody>
          <a:bodyPr wrap="square" rtlCol="0">
            <a:spAutoFit/>
          </a:bodyPr>
          <a:lstStyle/>
          <a:p>
            <a:r>
              <a:rPr lang="fr-FR" sz="2000" b="1" dirty="0" smtClean="0">
                <a:solidFill>
                  <a:srgbClr val="FFC000"/>
                </a:solidFill>
                <a:effectLst>
                  <a:outerShdw blurRad="38100" dist="38100" dir="2700000" algn="tl">
                    <a:srgbClr val="000000">
                      <a:alpha val="43137"/>
                    </a:srgbClr>
                  </a:outerShdw>
                </a:effectLst>
              </a:rPr>
              <a:t>Évry-Petit-Bourg lieu de l’arrestation</a:t>
            </a:r>
            <a:endParaRPr lang="fr-FR" sz="2000" b="1" dirty="0">
              <a:solidFill>
                <a:srgbClr val="FFC000"/>
              </a:solidFill>
              <a:effectLst>
                <a:outerShdw blurRad="38100" dist="38100" dir="2700000" algn="tl">
                  <a:srgbClr val="000000">
                    <a:alpha val="43137"/>
                  </a:srgbClr>
                </a:outerShdw>
              </a:effectLst>
            </a:endParaRPr>
          </a:p>
        </p:txBody>
      </p:sp>
      <p:sp>
        <p:nvSpPr>
          <p:cNvPr id="11" name="ZoneTexte 10"/>
          <p:cNvSpPr txBox="1"/>
          <p:nvPr/>
        </p:nvSpPr>
        <p:spPr>
          <a:xfrm>
            <a:off x="2843808" y="5589240"/>
            <a:ext cx="3600400" cy="707886"/>
          </a:xfrm>
          <a:prstGeom prst="rect">
            <a:avLst/>
          </a:prstGeom>
          <a:noFill/>
        </p:spPr>
        <p:txBody>
          <a:bodyPr wrap="square" rtlCol="0">
            <a:spAutoFit/>
          </a:bodyPr>
          <a:lstStyle/>
          <a:p>
            <a:pPr algn="r"/>
            <a:r>
              <a:rPr lang="fr-FR" sz="2000" b="1" dirty="0" smtClean="0">
                <a:solidFill>
                  <a:srgbClr val="FFC000"/>
                </a:solidFill>
                <a:effectLst>
                  <a:outerShdw blurRad="38100" dist="38100" dir="2700000" algn="tl">
                    <a:srgbClr val="000000">
                      <a:alpha val="43137"/>
                    </a:srgbClr>
                  </a:outerShdw>
                </a:effectLst>
              </a:rPr>
              <a:t>Le Père-la-Chaise, stèle commémorant les FTP-MOI</a:t>
            </a:r>
            <a:endParaRPr lang="fr-FR" sz="2000" b="1" dirty="0">
              <a:solidFill>
                <a:srgbClr val="FFC000"/>
              </a:solidFill>
              <a:effectLst>
                <a:outerShdw blurRad="38100" dist="38100" dir="2700000" algn="tl">
                  <a:srgbClr val="000000">
                    <a:alpha val="43137"/>
                  </a:srgbClr>
                </a:outerShdw>
              </a:effectLst>
            </a:endParaRPr>
          </a:p>
        </p:txBody>
      </p:sp>
      <p:sp>
        <p:nvSpPr>
          <p:cNvPr id="12" name="ZoneTexte 11"/>
          <p:cNvSpPr txBox="1"/>
          <p:nvPr/>
        </p:nvSpPr>
        <p:spPr>
          <a:xfrm>
            <a:off x="5292080" y="6597352"/>
            <a:ext cx="1224136" cy="307777"/>
          </a:xfrm>
          <a:prstGeom prst="rect">
            <a:avLst/>
          </a:prstGeom>
          <a:noFill/>
        </p:spPr>
        <p:txBody>
          <a:bodyPr wrap="square" rtlCol="0">
            <a:spAutoFit/>
          </a:bodyPr>
          <a:lstStyle/>
          <a:p>
            <a:r>
              <a:rPr lang="fr-FR" sz="1400" dirty="0" smtClean="0">
                <a:solidFill>
                  <a:srgbClr val="FFC000"/>
                </a:solidFill>
              </a:rPr>
              <a:t>A. THIRY</a:t>
            </a:r>
            <a:endParaRPr lang="fr-FR" sz="1400" dirty="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800px-Plaque_Affiche_rouge,_19_rue_au_Maire,_Paris_3.jpg"/>
          <p:cNvPicPr>
            <a:picLocks noChangeAspect="1"/>
          </p:cNvPicPr>
          <p:nvPr/>
        </p:nvPicPr>
        <p:blipFill>
          <a:blip r:embed="rId2" cstate="print"/>
          <a:stretch>
            <a:fillRect/>
          </a:stretch>
        </p:blipFill>
        <p:spPr>
          <a:xfrm>
            <a:off x="2627784" y="548680"/>
            <a:ext cx="4359243" cy="60103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a:bodyPr>
          <a:lstStyle/>
          <a:p>
            <a:r>
              <a:rPr lang="fr-FR" sz="4800" dirty="0" smtClean="0">
                <a:solidFill>
                  <a:srgbClr val="FFC000"/>
                </a:solidFill>
              </a:rPr>
              <a:t>JOSEPH EPTEIN</a:t>
            </a:r>
            <a:endParaRPr lang="fr-FR" sz="4800" dirty="0">
              <a:solidFill>
                <a:srgbClr val="FFC000"/>
              </a:solidFill>
            </a:endParaRPr>
          </a:p>
        </p:txBody>
      </p:sp>
      <p:sp>
        <p:nvSpPr>
          <p:cNvPr id="4" name="ZoneTexte 3"/>
          <p:cNvSpPr txBox="1"/>
          <p:nvPr/>
        </p:nvSpPr>
        <p:spPr>
          <a:xfrm>
            <a:off x="251520" y="1556792"/>
            <a:ext cx="6408712" cy="2677656"/>
          </a:xfrm>
          <a:prstGeom prst="rect">
            <a:avLst/>
          </a:prstGeom>
          <a:noFill/>
        </p:spPr>
        <p:txBody>
          <a:bodyPr wrap="square" rtlCol="0">
            <a:spAutoFit/>
          </a:bodyPr>
          <a:lstStyle/>
          <a:p>
            <a:pPr algn="r"/>
            <a:r>
              <a:rPr lang="fr-FR" sz="2800" b="1" dirty="0" smtClean="0">
                <a:solidFill>
                  <a:srgbClr val="FFC000"/>
                </a:solidFill>
                <a:effectLst>
                  <a:outerShdw blurRad="38100" dist="38100" dir="2700000" algn="tl">
                    <a:srgbClr val="000000">
                      <a:alpha val="43137"/>
                    </a:srgbClr>
                  </a:outerShdw>
                </a:effectLst>
              </a:rPr>
              <a:t>Joseph EPSTEIN, juif, communiste polonais, FTPF alias colonel Gilles sous les ordres de Charles Tillon il se verra confié la responsabilité des combattants FTP de l'ensemble de la région parisienne.</a:t>
            </a:r>
          </a:p>
        </p:txBody>
      </p:sp>
      <p:pic>
        <p:nvPicPr>
          <p:cNvPr id="5" name="Image 4" descr="epsteinjoseph.jpg"/>
          <p:cNvPicPr>
            <a:picLocks noChangeAspect="1"/>
          </p:cNvPicPr>
          <p:nvPr/>
        </p:nvPicPr>
        <p:blipFill>
          <a:blip r:embed="rId2" cstate="print"/>
          <a:stretch>
            <a:fillRect/>
          </a:stretch>
        </p:blipFill>
        <p:spPr>
          <a:xfrm>
            <a:off x="6732240" y="1196752"/>
            <a:ext cx="2178000" cy="3009600"/>
          </a:xfrm>
          <a:prstGeom prst="rect">
            <a:avLst/>
          </a:prstGeom>
        </p:spPr>
      </p:pic>
      <p:sp>
        <p:nvSpPr>
          <p:cNvPr id="6" name="ZoneTexte 5"/>
          <p:cNvSpPr txBox="1"/>
          <p:nvPr/>
        </p:nvSpPr>
        <p:spPr>
          <a:xfrm>
            <a:off x="467544" y="4437112"/>
            <a:ext cx="7776864" cy="3262432"/>
          </a:xfrm>
          <a:prstGeom prst="rect">
            <a:avLst/>
          </a:prstGeom>
          <a:noFill/>
        </p:spPr>
        <p:txBody>
          <a:bodyPr wrap="square" rtlCol="0">
            <a:spAutoFit/>
          </a:bodyPr>
          <a:lstStyle/>
          <a:p>
            <a:pPr algn="just"/>
            <a:r>
              <a:rPr lang="fr-FR" sz="2800" b="1" dirty="0" smtClean="0">
                <a:solidFill>
                  <a:srgbClr val="FFC000"/>
                </a:solidFill>
                <a:effectLst>
                  <a:outerShdw blurRad="38100" dist="38100" dir="2700000" algn="tl">
                    <a:srgbClr val="000000">
                      <a:alpha val="43137"/>
                    </a:srgbClr>
                  </a:outerShdw>
                </a:effectLst>
              </a:rPr>
              <a:t>Né en Pologne, ce fils d'une famille aisée refuse très tôt le fascisme et la misère.</a:t>
            </a:r>
          </a:p>
          <a:p>
            <a:pPr algn="just"/>
            <a:r>
              <a:rPr lang="fr-FR" sz="2800" b="1" dirty="0" smtClean="0">
                <a:solidFill>
                  <a:srgbClr val="FFC000"/>
                </a:solidFill>
                <a:effectLst>
                  <a:outerShdw blurRad="38100" dist="38100" dir="2700000" algn="tl">
                    <a:srgbClr val="000000">
                      <a:alpha val="43137"/>
                    </a:srgbClr>
                  </a:outerShdw>
                </a:effectLst>
              </a:rPr>
              <a:t>En 1936, il combat aux côtés des républicains espagnols dans les brigades internationales et il est grièvement blessé.</a:t>
            </a:r>
          </a:p>
          <a:p>
            <a:pPr algn="just"/>
            <a:r>
              <a:rPr lang="fr-FR" sz="2800" b="1" dirty="0" smtClean="0">
                <a:solidFill>
                  <a:srgbClr val="FFC000"/>
                </a:solidFill>
                <a:effectLst>
                  <a:outerShdw blurRad="38100" dist="38100" dir="2700000" algn="tl">
                    <a:srgbClr val="000000">
                      <a:alpha val="43137"/>
                    </a:srgbClr>
                  </a:outerShdw>
                </a:effectLst>
              </a:rPr>
              <a:t> </a:t>
            </a:r>
            <a:r>
              <a:rPr lang="fr-FR" sz="2000" b="1" dirty="0" smtClean="0">
                <a:solidFill>
                  <a:srgbClr val="FFC000"/>
                </a:solidFill>
                <a:effectLst>
                  <a:outerShdw blurRad="38100" dist="38100" dir="2700000" algn="tl">
                    <a:srgbClr val="000000">
                      <a:alpha val="43137"/>
                    </a:srgbClr>
                  </a:outerShdw>
                </a:effectLst>
              </a:rPr>
              <a:t/>
            </a:r>
            <a:br>
              <a:rPr lang="fr-FR" sz="2000" b="1" dirty="0" smtClean="0">
                <a:solidFill>
                  <a:srgbClr val="FFC000"/>
                </a:solidFill>
                <a:effectLst>
                  <a:outerShdw blurRad="38100" dist="38100" dir="2700000" algn="tl">
                    <a:srgbClr val="000000">
                      <a:alpha val="43137"/>
                    </a:srgbClr>
                  </a:outerShdw>
                </a:effectLst>
              </a:rPr>
            </a:br>
            <a:endParaRPr lang="fr-FR" sz="2000" b="1" dirty="0" smtClean="0">
              <a:solidFill>
                <a:srgbClr val="FFC000"/>
              </a:solidFill>
              <a:effectLst>
                <a:outerShdw blurRad="38100" dist="38100" dir="2700000" algn="tl">
                  <a:srgbClr val="000000">
                    <a:alpha val="43137"/>
                  </a:srgbClr>
                </a:outerShdw>
              </a:effectLst>
            </a:endParaRP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60648"/>
            <a:ext cx="8784976" cy="6093976"/>
          </a:xfrm>
          <a:prstGeom prst="rect">
            <a:avLst/>
          </a:prstGeom>
          <a:noFill/>
        </p:spPr>
        <p:txBody>
          <a:bodyPr wrap="square" rtlCol="0">
            <a:spAutoFit/>
          </a:bodyPr>
          <a:lstStyle/>
          <a:p>
            <a:r>
              <a:rPr lang="fr-FR" sz="3000" b="1" dirty="0" smtClean="0">
                <a:solidFill>
                  <a:srgbClr val="FFC000"/>
                </a:solidFill>
              </a:rPr>
              <a:t>Il retourne en Espagne et participe à la Bataille de l'Èbre il est cité à l'ordre de l'Armée. À son retour en France en 1939, il est emprisonné au camp de </a:t>
            </a:r>
            <a:r>
              <a:rPr lang="fr-FR" sz="3000" b="1" dirty="0" err="1" smtClean="0">
                <a:solidFill>
                  <a:srgbClr val="FFC000"/>
                </a:solidFill>
              </a:rPr>
              <a:t>Gurs</a:t>
            </a:r>
            <a:r>
              <a:rPr lang="fr-FR" sz="3000" b="1" dirty="0" smtClean="0">
                <a:solidFill>
                  <a:srgbClr val="FFC000"/>
                </a:solidFill>
              </a:rPr>
              <a:t>, libéré en juillet 1939. Il s'engage dans la Légion étrangère et est fait prisonnier pendant la campagne de 1940. Il est envoyé dans un stalag en Allemagne près de Leipzig d'où il s'évade en décembre 1940 et rejoint la lutte clandestine en France auprès des Francs-tireurs et partisans (FTP).</a:t>
            </a:r>
          </a:p>
          <a:p>
            <a:r>
              <a:rPr lang="fr-FR" sz="3000" b="1" dirty="0" smtClean="0">
                <a:solidFill>
                  <a:srgbClr val="FFC000"/>
                </a:solidFill>
              </a:rPr>
              <a:t>Il instaure, donc, une tactique de guérilla urbaine que mettent en œuvre les Francs-tireurs et partisans - Main-d'œuvre immigrée(FTP-MOI). </a:t>
            </a:r>
            <a:endParaRPr lang="fr-FR" sz="3000" b="1"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139136" cy="1152128"/>
          </a:xfrm>
        </p:spPr>
        <p:txBody>
          <a:bodyPr/>
          <a:lstStyle/>
          <a:p>
            <a:r>
              <a:rPr lang="fr-FR" dirty="0" smtClean="0">
                <a:solidFill>
                  <a:srgbClr val="FFC000"/>
                </a:solidFill>
                <a:latin typeface="Book Antiqua" pitchFamily="18" charset="0"/>
              </a:rPr>
              <a:t>MISSAK MANOUCHIAN</a:t>
            </a:r>
            <a:endParaRPr lang="fr-FR" dirty="0">
              <a:solidFill>
                <a:srgbClr val="FFC000"/>
              </a:solidFill>
              <a:latin typeface="Book Antiqua" pitchFamily="18" charset="0"/>
            </a:endParaRPr>
          </a:p>
        </p:txBody>
      </p:sp>
      <p:sp>
        <p:nvSpPr>
          <p:cNvPr id="4" name="ZoneTexte 3"/>
          <p:cNvSpPr txBox="1"/>
          <p:nvPr/>
        </p:nvSpPr>
        <p:spPr>
          <a:xfrm>
            <a:off x="0" y="980729"/>
            <a:ext cx="7452320" cy="2092881"/>
          </a:xfrm>
          <a:prstGeom prst="rect">
            <a:avLst/>
          </a:prstGeom>
          <a:noFill/>
        </p:spPr>
        <p:txBody>
          <a:bodyPr wrap="square" rtlCol="0">
            <a:spAutoFit/>
          </a:bodyPr>
          <a:lstStyle/>
          <a:p>
            <a:pPr algn="r"/>
            <a:r>
              <a:rPr lang="fr-FR" sz="2800" dirty="0" smtClean="0">
                <a:solidFill>
                  <a:srgbClr val="FFC000"/>
                </a:solidFill>
              </a:rPr>
              <a:t> Né le ler septembre 1906 dans une famille de paysans arméniens du petit village d'Adyaman, en Turquie.</a:t>
            </a:r>
          </a:p>
          <a:p>
            <a:pPr algn="r"/>
            <a:r>
              <a:rPr lang="fr-FR" sz="2800" dirty="0" smtClean="0">
                <a:solidFill>
                  <a:srgbClr val="FFC000"/>
                </a:solidFill>
              </a:rPr>
              <a:t>A huit ans, lorsque son père trouvera la mort</a:t>
            </a:r>
          </a:p>
          <a:p>
            <a:endParaRPr lang="fr-FR" dirty="0"/>
          </a:p>
        </p:txBody>
      </p:sp>
      <p:pic>
        <p:nvPicPr>
          <p:cNvPr id="5" name="Image 4" descr="big_artfichier_729028_1784242_201302171853711.jpg"/>
          <p:cNvPicPr>
            <a:picLocks noChangeAspect="1"/>
          </p:cNvPicPr>
          <p:nvPr/>
        </p:nvPicPr>
        <p:blipFill>
          <a:blip r:embed="rId2" cstate="print"/>
          <a:stretch>
            <a:fillRect/>
          </a:stretch>
        </p:blipFill>
        <p:spPr>
          <a:xfrm>
            <a:off x="7524328" y="908720"/>
            <a:ext cx="1485008" cy="1790092"/>
          </a:xfrm>
          <a:prstGeom prst="rect">
            <a:avLst/>
          </a:prstGeom>
        </p:spPr>
      </p:pic>
      <p:sp>
        <p:nvSpPr>
          <p:cNvPr id="6" name="ZoneTexte 5"/>
          <p:cNvSpPr txBox="1"/>
          <p:nvPr/>
        </p:nvSpPr>
        <p:spPr>
          <a:xfrm>
            <a:off x="251520" y="2852936"/>
            <a:ext cx="8352928" cy="3970318"/>
          </a:xfrm>
          <a:prstGeom prst="rect">
            <a:avLst/>
          </a:prstGeom>
          <a:noFill/>
        </p:spPr>
        <p:txBody>
          <a:bodyPr wrap="square" rtlCol="0">
            <a:spAutoFit/>
          </a:bodyPr>
          <a:lstStyle/>
          <a:p>
            <a:pPr algn="just"/>
            <a:r>
              <a:rPr lang="fr-FR" sz="2800" dirty="0" smtClean="0">
                <a:solidFill>
                  <a:srgbClr val="FFC000"/>
                </a:solidFill>
              </a:rPr>
              <a:t>au cours d'un massacre par des militaires turcs. Sa mère mourra de maladie, aggravée par la famine qui frappait la population arménienne.</a:t>
            </a:r>
          </a:p>
          <a:p>
            <a:pPr algn="just"/>
            <a:r>
              <a:rPr lang="fr-FR" sz="2800" dirty="0" smtClean="0">
                <a:solidFill>
                  <a:srgbClr val="FFC000"/>
                </a:solidFill>
              </a:rPr>
              <a:t> Il est recueilli comme des centaines d'autres orphelins par une institution chrétienne après avoir été hébergé dans une famille kurde.</a:t>
            </a:r>
          </a:p>
          <a:p>
            <a:pPr algn="just"/>
            <a:r>
              <a:rPr lang="fr-FR" sz="2800" b="1" dirty="0" smtClean="0">
                <a:solidFill>
                  <a:srgbClr val="FFC000"/>
                </a:solidFill>
              </a:rPr>
              <a:t>Ouvrier menuisier, poète et intellectuel. </a:t>
            </a:r>
          </a:p>
          <a:p>
            <a:pPr algn="just"/>
            <a:endParaRPr lang="fr-FR" sz="2800" dirty="0" smtClean="0">
              <a:solidFill>
                <a:srgbClr val="FFC000"/>
              </a:solidFill>
            </a:endParaRPr>
          </a:p>
          <a:p>
            <a:pPr algn="just"/>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260648"/>
            <a:ext cx="8856984" cy="800219"/>
          </a:xfrm>
          <a:prstGeom prst="rect">
            <a:avLst/>
          </a:prstGeom>
          <a:noFill/>
        </p:spPr>
        <p:txBody>
          <a:bodyPr wrap="square" rtlCol="0">
            <a:spAutoFit/>
          </a:bodyPr>
          <a:lstStyle/>
          <a:p>
            <a:endParaRPr lang="fr-FR" sz="2800" b="1" dirty="0" smtClean="0">
              <a:solidFill>
                <a:srgbClr val="FFC000"/>
              </a:solidFill>
            </a:endParaRPr>
          </a:p>
          <a:p>
            <a:endParaRPr lang="fr-FR" dirty="0"/>
          </a:p>
        </p:txBody>
      </p:sp>
      <p:sp>
        <p:nvSpPr>
          <p:cNvPr id="3" name="ZoneTexte 2"/>
          <p:cNvSpPr txBox="1"/>
          <p:nvPr/>
        </p:nvSpPr>
        <p:spPr>
          <a:xfrm>
            <a:off x="395536" y="476672"/>
            <a:ext cx="8568952" cy="5970865"/>
          </a:xfrm>
          <a:prstGeom prst="rect">
            <a:avLst/>
          </a:prstGeom>
          <a:noFill/>
        </p:spPr>
        <p:txBody>
          <a:bodyPr wrap="square" rtlCol="0">
            <a:spAutoFit/>
          </a:bodyPr>
          <a:lstStyle/>
          <a:p>
            <a:r>
              <a:rPr lang="fr-FR" sz="2800" b="1" dirty="0" smtClean="0">
                <a:solidFill>
                  <a:srgbClr val="FFC000"/>
                </a:solidFill>
              </a:rPr>
              <a:t>Le sigle MOI, fut d'abord une organisation de type syndical, regroupant, par nationalité, les travailleurs immigrés de la Confédération générale du travail unitaire (CGTU) dans les années 1920. Elle s'appela d'abord MOE : Main d'œuvre étrangère et dépendait de l'Internationale syndicale rouge (ISR). À cause de la vague de xénophobie des années 1930, le Parti communiste français, qui dirige de fait ce secteur syndical, lui préféra le terme de MOI.</a:t>
            </a:r>
          </a:p>
          <a:p>
            <a:r>
              <a:rPr lang="fr-FR" sz="2800" b="1" dirty="0" smtClean="0">
                <a:solidFill>
                  <a:srgbClr val="FFC000"/>
                </a:solidFill>
              </a:rPr>
              <a:t>Dès le début de la Seconde Guerre mondiale l'organisation donne naissance à un groupe armé, les FTP-MOI, dont le dirigeant est Joseph Epstein.</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716016" y="332656"/>
            <a:ext cx="4248472" cy="1938992"/>
          </a:xfrm>
          <a:prstGeom prst="rect">
            <a:avLst/>
          </a:prstGeom>
          <a:noFill/>
        </p:spPr>
        <p:txBody>
          <a:bodyPr wrap="square" rtlCol="0">
            <a:spAutoFit/>
          </a:bodyPr>
          <a:lstStyle/>
          <a:p>
            <a:pPr algn="ctr"/>
            <a:r>
              <a:rPr lang="fr-FR" sz="4000" b="1" dirty="0" smtClean="0">
                <a:solidFill>
                  <a:srgbClr val="FFC000"/>
                </a:solidFill>
                <a:effectLst>
                  <a:outerShdw blurRad="38100" dist="38100" dir="2700000" algn="tl">
                    <a:srgbClr val="000000">
                      <a:alpha val="43137"/>
                    </a:srgbClr>
                  </a:outerShdw>
                </a:effectLst>
              </a:rPr>
              <a:t>LA MAIN-D’ŒUVRE-IMMIGRÉE </a:t>
            </a:r>
            <a:endParaRPr lang="fr-FR" sz="4000" b="1" dirty="0">
              <a:solidFill>
                <a:srgbClr val="FFC000"/>
              </a:solidFill>
              <a:effectLst>
                <a:outerShdw blurRad="38100" dist="38100" dir="2700000" algn="tl">
                  <a:srgbClr val="000000">
                    <a:alpha val="43137"/>
                  </a:srgbClr>
                </a:outerShdw>
              </a:effectLst>
            </a:endParaRPr>
          </a:p>
        </p:txBody>
      </p:sp>
      <p:pic>
        <p:nvPicPr>
          <p:cNvPr id="5" name="Image 4" descr="1580504784.jpg"/>
          <p:cNvPicPr>
            <a:picLocks noChangeAspect="1"/>
          </p:cNvPicPr>
          <p:nvPr/>
        </p:nvPicPr>
        <p:blipFill>
          <a:blip r:embed="rId2" cstate="print"/>
          <a:stretch>
            <a:fillRect/>
          </a:stretch>
        </p:blipFill>
        <p:spPr>
          <a:xfrm>
            <a:off x="467544" y="548680"/>
            <a:ext cx="3965770" cy="5877272"/>
          </a:xfrm>
          <a:prstGeom prst="rect">
            <a:avLst/>
          </a:prstGeom>
        </p:spPr>
      </p:pic>
      <p:cxnSp>
        <p:nvCxnSpPr>
          <p:cNvPr id="7" name="Connecteur droit avec flèche 6"/>
          <p:cNvCxnSpPr/>
          <p:nvPr/>
        </p:nvCxnSpPr>
        <p:spPr>
          <a:xfrm flipV="1">
            <a:off x="4283968" y="5013176"/>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580112" y="4437112"/>
            <a:ext cx="3384376" cy="2246769"/>
          </a:xfrm>
          <a:prstGeom prst="rect">
            <a:avLst/>
          </a:prstGeom>
          <a:noFill/>
        </p:spPr>
        <p:txBody>
          <a:bodyPr wrap="square" rtlCol="0">
            <a:spAutoFit/>
          </a:bodyPr>
          <a:lstStyle/>
          <a:p>
            <a:r>
              <a:rPr lang="fr-FR" sz="2000" b="1" dirty="0" smtClean="0">
                <a:solidFill>
                  <a:srgbClr val="FFC000"/>
                </a:solidFill>
                <a:effectLst>
                  <a:outerShdw blurRad="38100" dist="38100" dir="2700000" algn="tl">
                    <a:srgbClr val="000000">
                      <a:alpha val="43137"/>
                    </a:srgbClr>
                  </a:outerShdw>
                </a:effectLst>
              </a:rPr>
              <a:t>Service des renseignements</a:t>
            </a:r>
          </a:p>
          <a:p>
            <a:endParaRPr lang="fr-FR" sz="2000" b="1" dirty="0" smtClean="0">
              <a:solidFill>
                <a:srgbClr val="FFC000"/>
              </a:solidFill>
              <a:effectLst>
                <a:outerShdw blurRad="38100" dist="38100" dir="2700000" algn="tl">
                  <a:srgbClr val="000000">
                    <a:alpha val="43137"/>
                  </a:srgbClr>
                </a:outerShdw>
              </a:effectLst>
            </a:endParaRPr>
          </a:p>
          <a:p>
            <a:r>
              <a:rPr lang="fr-FR" sz="2000" b="1" dirty="0" smtClean="0">
                <a:solidFill>
                  <a:srgbClr val="FFC000"/>
                </a:solidFill>
                <a:effectLst>
                  <a:outerShdw blurRad="38100" dist="38100" dir="2700000" algn="tl">
                    <a:srgbClr val="000000">
                      <a:alpha val="43137"/>
                    </a:srgbClr>
                  </a:outerShdw>
                </a:effectLst>
              </a:rPr>
              <a:t>Responsable militaire</a:t>
            </a:r>
          </a:p>
          <a:p>
            <a:endParaRPr lang="fr-FR" sz="2000" b="1" dirty="0" smtClean="0">
              <a:solidFill>
                <a:srgbClr val="FFC000"/>
              </a:solidFill>
              <a:effectLst>
                <a:outerShdw blurRad="38100" dist="38100" dir="2700000" algn="tl">
                  <a:srgbClr val="000000">
                    <a:alpha val="43137"/>
                  </a:srgbClr>
                </a:outerShdw>
              </a:effectLst>
            </a:endParaRPr>
          </a:p>
          <a:p>
            <a:r>
              <a:rPr lang="fr-FR" sz="2000" b="1" dirty="0" smtClean="0">
                <a:solidFill>
                  <a:srgbClr val="FFC000"/>
                </a:solidFill>
                <a:effectLst>
                  <a:outerShdw blurRad="38100" dist="38100" dir="2700000" algn="tl">
                    <a:srgbClr val="000000">
                      <a:alpha val="43137"/>
                    </a:srgbClr>
                  </a:outerShdw>
                </a:effectLst>
              </a:rPr>
              <a:t>Responsable deuxième détachement</a:t>
            </a:r>
            <a:endParaRPr lang="fr-FR" sz="2000" b="1" dirty="0">
              <a:solidFill>
                <a:srgbClr val="FFC000"/>
              </a:solidFill>
              <a:effectLst>
                <a:outerShdw blurRad="38100" dist="38100" dir="2700000" algn="tl">
                  <a:srgbClr val="000000">
                    <a:alpha val="43137"/>
                  </a:srgbClr>
                </a:outerShdw>
              </a:effectLst>
            </a:endParaRPr>
          </a:p>
        </p:txBody>
      </p:sp>
      <p:cxnSp>
        <p:nvCxnSpPr>
          <p:cNvPr id="12" name="Connecteur droit avec flèche 11"/>
          <p:cNvCxnSpPr/>
          <p:nvPr/>
        </p:nvCxnSpPr>
        <p:spPr>
          <a:xfrm flipV="1">
            <a:off x="3275856" y="5517232"/>
            <a:ext cx="23042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555776" y="6021288"/>
            <a:ext cx="29523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932040" y="2636912"/>
            <a:ext cx="4104456" cy="1015663"/>
          </a:xfrm>
          <a:prstGeom prst="rect">
            <a:avLst/>
          </a:prstGeom>
          <a:noFill/>
        </p:spPr>
        <p:txBody>
          <a:bodyPr wrap="square" rtlCol="0">
            <a:spAutoFit/>
          </a:bodyPr>
          <a:lstStyle/>
          <a:p>
            <a:r>
              <a:rPr lang="fr-FR" sz="2000" b="1" dirty="0" smtClean="0">
                <a:solidFill>
                  <a:srgbClr val="FFC000"/>
                </a:solidFill>
                <a:effectLst>
                  <a:outerShdw blurRad="38100" dist="38100" dir="2700000" algn="tl">
                    <a:srgbClr val="000000">
                      <a:alpha val="43137"/>
                    </a:srgbClr>
                  </a:outerShdw>
                </a:effectLst>
              </a:rPr>
              <a:t>J. EPSTEIN responsable I.D.F . sous les ordres de</a:t>
            </a:r>
          </a:p>
          <a:p>
            <a:pPr algn="ctr"/>
            <a:r>
              <a:rPr lang="fr-FR" sz="2000" b="1" dirty="0" smtClean="0">
                <a:solidFill>
                  <a:srgbClr val="FFC000"/>
                </a:solidFill>
                <a:effectLst>
                  <a:outerShdw blurRad="38100" dist="38100" dir="2700000" algn="tl">
                    <a:srgbClr val="000000">
                      <a:alpha val="43137"/>
                    </a:srgbClr>
                  </a:outerShdw>
                </a:effectLst>
              </a:rPr>
              <a:t>Charles TILLON</a:t>
            </a:r>
            <a:endParaRPr lang="fr-FR" sz="2000" b="1" dirty="0">
              <a:solidFill>
                <a:srgbClr val="FFC000"/>
              </a:solidFill>
              <a:effectLst>
                <a:outerShdw blurRad="38100" dist="38100" dir="2700000" algn="tl">
                  <a:srgbClr val="000000">
                    <a:alpha val="43137"/>
                  </a:srgbClr>
                </a:outerShdw>
              </a:effectLst>
            </a:endParaRPr>
          </a:p>
        </p:txBody>
      </p:sp>
      <p:cxnSp>
        <p:nvCxnSpPr>
          <p:cNvPr id="18" name="Connecteur droit avec flèche 17"/>
          <p:cNvCxnSpPr>
            <a:endCxn id="16" idx="1"/>
          </p:cNvCxnSpPr>
          <p:nvPr/>
        </p:nvCxnSpPr>
        <p:spPr>
          <a:xfrm flipV="1">
            <a:off x="4211960" y="3144744"/>
            <a:ext cx="720080" cy="140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584775"/>
          </a:xfrm>
          <a:prstGeom prst="rect">
            <a:avLst/>
          </a:prstGeom>
        </p:spPr>
        <p:txBody>
          <a:bodyPr wrap="square">
            <a:spAutoFit/>
          </a:bodyPr>
          <a:lstStyle/>
          <a:p>
            <a:pPr algn="ctr"/>
            <a:r>
              <a:rPr lang="fr-FR" sz="3200" b="1" dirty="0" smtClean="0">
                <a:solidFill>
                  <a:srgbClr val="FFC000"/>
                </a:solidFill>
                <a:effectLst>
                  <a:outerShdw blurRad="38100" dist="38100" dir="2700000" algn="tl">
                    <a:srgbClr val="000000">
                      <a:alpha val="43137"/>
                    </a:srgbClr>
                  </a:outerShdw>
                </a:effectLst>
                <a:latin typeface="Book Antiqua" pitchFamily="18" charset="0"/>
              </a:rPr>
              <a:t>LA M.O.I. et L’Union de la Jeunesse Juive</a:t>
            </a:r>
            <a:endParaRPr lang="fr-FR" sz="3200" dirty="0"/>
          </a:p>
        </p:txBody>
      </p:sp>
      <p:pic>
        <p:nvPicPr>
          <p:cNvPr id="5" name="Image 4" descr="u.j.j.l.jpg"/>
          <p:cNvPicPr>
            <a:picLocks noChangeAspect="1"/>
          </p:cNvPicPr>
          <p:nvPr/>
        </p:nvPicPr>
        <p:blipFill>
          <a:blip r:embed="rId2" cstate="print"/>
          <a:stretch>
            <a:fillRect/>
          </a:stretch>
        </p:blipFill>
        <p:spPr>
          <a:xfrm>
            <a:off x="179512" y="2492896"/>
            <a:ext cx="5490948" cy="4139895"/>
          </a:xfrm>
          <a:prstGeom prst="rect">
            <a:avLst/>
          </a:prstGeom>
        </p:spPr>
      </p:pic>
      <p:pic>
        <p:nvPicPr>
          <p:cNvPr id="6" name="Image 5" descr="img00003-0.jpg"/>
          <p:cNvPicPr>
            <a:picLocks noChangeAspect="1"/>
          </p:cNvPicPr>
          <p:nvPr/>
        </p:nvPicPr>
        <p:blipFill>
          <a:blip r:embed="rId3" cstate="print"/>
          <a:stretch>
            <a:fillRect/>
          </a:stretch>
        </p:blipFill>
        <p:spPr>
          <a:xfrm>
            <a:off x="4572000" y="2204864"/>
            <a:ext cx="1378333" cy="1873771"/>
          </a:xfrm>
          <a:prstGeom prst="rect">
            <a:avLst/>
          </a:prstGeom>
        </p:spPr>
      </p:pic>
      <p:sp>
        <p:nvSpPr>
          <p:cNvPr id="7" name="ZoneTexte 6"/>
          <p:cNvSpPr txBox="1"/>
          <p:nvPr/>
        </p:nvSpPr>
        <p:spPr>
          <a:xfrm>
            <a:off x="0" y="908720"/>
            <a:ext cx="9144000" cy="1200329"/>
          </a:xfrm>
          <a:prstGeom prst="rect">
            <a:avLst/>
          </a:prstGeom>
          <a:noFill/>
        </p:spPr>
        <p:txBody>
          <a:bodyPr wrap="square" rtlCol="0">
            <a:spAutoFit/>
          </a:bodyPr>
          <a:lstStyle/>
          <a:p>
            <a:pPr algn="ctr"/>
            <a:r>
              <a:rPr lang="fr-FR" sz="2400" b="1" dirty="0" smtClean="0">
                <a:solidFill>
                  <a:srgbClr val="FFC000"/>
                </a:solidFill>
                <a:effectLst>
                  <a:outerShdw blurRad="38100" dist="38100" dir="2700000" algn="tl">
                    <a:srgbClr val="000000">
                      <a:alpha val="43137"/>
                    </a:srgbClr>
                  </a:outerShdw>
                </a:effectLst>
              </a:rPr>
              <a:t>L’organisation politique de la jeunesse juive comptait,</a:t>
            </a:r>
          </a:p>
          <a:p>
            <a:pPr algn="ctr"/>
            <a:r>
              <a:rPr lang="fr-FR" sz="2400" b="1" dirty="0" smtClean="0">
                <a:solidFill>
                  <a:srgbClr val="FFC000"/>
                </a:solidFill>
                <a:effectLst>
                  <a:outerShdw blurRad="38100" dist="38100" dir="2700000" algn="tl">
                    <a:srgbClr val="000000">
                      <a:alpha val="43137"/>
                    </a:srgbClr>
                  </a:outerShdw>
                </a:effectLst>
              </a:rPr>
              <a:t>en janvier 1943, 200 membres dans Paris et sa banlieue.</a:t>
            </a:r>
          </a:p>
          <a:p>
            <a:pPr algn="ctr"/>
            <a:r>
              <a:rPr lang="fr-FR" sz="2400" b="1" dirty="0" smtClean="0">
                <a:solidFill>
                  <a:srgbClr val="FFC000"/>
                </a:solidFill>
                <a:effectLst>
                  <a:outerShdw blurRad="38100" dist="38100" dir="2700000" algn="tl">
                    <a:srgbClr val="000000">
                      <a:alpha val="43137"/>
                    </a:srgbClr>
                  </a:outerShdw>
                </a:effectLst>
              </a:rPr>
              <a:t>Le responsable, appelé Bertrand, n’est autre que Henri Krasuki</a:t>
            </a:r>
            <a:endParaRPr lang="fr-FR" sz="2400" b="1" dirty="0">
              <a:solidFill>
                <a:srgbClr val="FFC000"/>
              </a:solidFill>
              <a:effectLst>
                <a:outerShdw blurRad="38100" dist="38100" dir="2700000" algn="tl">
                  <a:srgbClr val="000000">
                    <a:alpha val="43137"/>
                  </a:srgbClr>
                </a:outerShdw>
              </a:effectLst>
            </a:endParaRPr>
          </a:p>
        </p:txBody>
      </p:sp>
      <p:cxnSp>
        <p:nvCxnSpPr>
          <p:cNvPr id="9" name="Connecteur droit avec flèche 8"/>
          <p:cNvCxnSpPr/>
          <p:nvPr/>
        </p:nvCxnSpPr>
        <p:spPr>
          <a:xfrm flipV="1">
            <a:off x="2915816" y="3356992"/>
            <a:ext cx="1872208"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012160" y="2132856"/>
            <a:ext cx="3131840" cy="4524315"/>
          </a:xfrm>
          <a:prstGeom prst="rect">
            <a:avLst/>
          </a:prstGeom>
          <a:noFill/>
        </p:spPr>
        <p:txBody>
          <a:bodyPr wrap="square" rtlCol="0">
            <a:spAutoFit/>
          </a:bodyPr>
          <a:lstStyle/>
          <a:p>
            <a:r>
              <a:rPr lang="fr-FR" sz="2400" b="1" dirty="0" smtClean="0">
                <a:solidFill>
                  <a:srgbClr val="FFC000"/>
                </a:solidFill>
                <a:effectLst>
                  <a:outerShdw blurRad="38100" dist="38100" dir="2700000" algn="tl">
                    <a:srgbClr val="000000">
                      <a:alpha val="43137"/>
                    </a:srgbClr>
                  </a:outerShdw>
                </a:effectLst>
              </a:rPr>
              <a:t>Arrêté le 23 mars 1943 par la BS police française, torturé, battu pendant  3 semaines, Fresnes, Drancy , il est déporté le 22 juin 43 à Auschwitz puis Buchenwal.</a:t>
            </a:r>
          </a:p>
          <a:p>
            <a:r>
              <a:rPr lang="fr-FR" sz="2400" b="1" dirty="0" smtClean="0">
                <a:solidFill>
                  <a:srgbClr val="FFC000"/>
                </a:solidFill>
                <a:effectLst>
                  <a:outerShdw blurRad="38100" dist="38100" dir="2700000" algn="tl">
                    <a:srgbClr val="000000">
                      <a:alpha val="43137"/>
                    </a:srgbClr>
                  </a:outerShdw>
                </a:effectLst>
              </a:rPr>
              <a:t>En 1982 il  devient le secrétaire général de la C.G.T. † en 2003.</a:t>
            </a:r>
            <a:endParaRPr lang="fr-FR" sz="24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036496" cy="5016758"/>
          </a:xfrm>
          <a:prstGeom prst="rect">
            <a:avLst/>
          </a:prstGeom>
        </p:spPr>
        <p:txBody>
          <a:bodyPr wrap="square">
            <a:spAutoFit/>
          </a:bodyPr>
          <a:lstStyle/>
          <a:p>
            <a:pPr algn="ctr"/>
            <a:r>
              <a:rPr lang="fr-FR" sz="8000" b="1" dirty="0" smtClean="0">
                <a:solidFill>
                  <a:srgbClr val="FFC000"/>
                </a:solidFill>
                <a:effectLst>
                  <a:outerShdw blurRad="38100" dist="38100" dir="2700000" algn="tl">
                    <a:srgbClr val="000000">
                      <a:alpha val="43137"/>
                    </a:srgbClr>
                  </a:outerShdw>
                </a:effectLst>
                <a:latin typeface="Book Antiqua" pitchFamily="18" charset="0"/>
              </a:rPr>
              <a:t>Les 		</a:t>
            </a:r>
            <a:br>
              <a:rPr lang="fr-FR" sz="8000" b="1" dirty="0" smtClean="0">
                <a:solidFill>
                  <a:srgbClr val="FFC000"/>
                </a:solidFill>
                <a:effectLst>
                  <a:outerShdw blurRad="38100" dist="38100" dir="2700000" algn="tl">
                    <a:srgbClr val="000000">
                      <a:alpha val="43137"/>
                    </a:srgbClr>
                  </a:outerShdw>
                </a:effectLst>
                <a:latin typeface="Book Antiqua" pitchFamily="18" charset="0"/>
              </a:rPr>
            </a:br>
            <a:r>
              <a:rPr lang="fr-FR" sz="8000" b="1" dirty="0" smtClean="0">
                <a:solidFill>
                  <a:srgbClr val="FFC000"/>
                </a:solidFill>
                <a:effectLst>
                  <a:outerShdw blurRad="38100" dist="38100" dir="2700000" algn="tl">
                    <a:srgbClr val="000000">
                      <a:alpha val="43137"/>
                    </a:srgbClr>
                  </a:outerShdw>
                </a:effectLst>
                <a:latin typeface="Book Antiqua" pitchFamily="18" charset="0"/>
              </a:rPr>
              <a:t>F.T.P.F.		 </a:t>
            </a:r>
            <a:br>
              <a:rPr lang="fr-FR" sz="8000" b="1" dirty="0" smtClean="0">
                <a:solidFill>
                  <a:srgbClr val="FFC000"/>
                </a:solidFill>
                <a:effectLst>
                  <a:outerShdw blurRad="38100" dist="38100" dir="2700000" algn="tl">
                    <a:srgbClr val="000000">
                      <a:alpha val="43137"/>
                    </a:srgbClr>
                  </a:outerShdw>
                </a:effectLst>
                <a:latin typeface="Book Antiqua" pitchFamily="18" charset="0"/>
              </a:rPr>
            </a:br>
            <a:r>
              <a:rPr lang="fr-FR" sz="8000" b="1" dirty="0" smtClean="0">
                <a:solidFill>
                  <a:srgbClr val="FFC000"/>
                </a:solidFill>
                <a:effectLst>
                  <a:outerShdw blurRad="38100" dist="38100" dir="2700000" algn="tl">
                    <a:srgbClr val="000000">
                      <a:alpha val="43137"/>
                    </a:srgbClr>
                  </a:outerShdw>
                </a:effectLst>
                <a:latin typeface="Book Antiqua" pitchFamily="18" charset="0"/>
              </a:rPr>
              <a:t>et les		 </a:t>
            </a:r>
            <a:br>
              <a:rPr lang="fr-FR" sz="8000" b="1" dirty="0" smtClean="0">
                <a:solidFill>
                  <a:srgbClr val="FFC000"/>
                </a:solidFill>
                <a:effectLst>
                  <a:outerShdw blurRad="38100" dist="38100" dir="2700000" algn="tl">
                    <a:srgbClr val="000000">
                      <a:alpha val="43137"/>
                    </a:srgbClr>
                  </a:outerShdw>
                </a:effectLst>
                <a:latin typeface="Book Antiqua" pitchFamily="18" charset="0"/>
              </a:rPr>
            </a:br>
            <a:r>
              <a:rPr lang="fr-FR" sz="8000" b="1" dirty="0" smtClean="0">
                <a:solidFill>
                  <a:srgbClr val="FFC000"/>
                </a:solidFill>
                <a:effectLst>
                  <a:outerShdw blurRad="38100" dist="38100" dir="2700000" algn="tl">
                    <a:srgbClr val="000000">
                      <a:alpha val="43137"/>
                    </a:srgbClr>
                  </a:outerShdw>
                </a:effectLst>
                <a:latin typeface="Book Antiqua" pitchFamily="18" charset="0"/>
              </a:rPr>
              <a:t>F.T.P. - M.O.I.</a:t>
            </a:r>
            <a:endParaRPr lang="fr-FR" sz="8000" dirty="0"/>
          </a:p>
        </p:txBody>
      </p:sp>
      <p:pic>
        <p:nvPicPr>
          <p:cNvPr id="5" name="Image 4" descr="ob_13d585_0743-les-ftpf.jpg"/>
          <p:cNvPicPr>
            <a:picLocks noChangeAspect="1"/>
          </p:cNvPicPr>
          <p:nvPr/>
        </p:nvPicPr>
        <p:blipFill>
          <a:blip r:embed="rId2" cstate="print"/>
          <a:stretch>
            <a:fillRect/>
          </a:stretch>
        </p:blipFill>
        <p:spPr>
          <a:xfrm>
            <a:off x="6516216" y="692696"/>
            <a:ext cx="2009751" cy="2592288"/>
          </a:xfrm>
          <a:prstGeom prst="rect">
            <a:avLst/>
          </a:prstGeom>
        </p:spPr>
      </p:pic>
      <p:pic>
        <p:nvPicPr>
          <p:cNvPr id="6" name="Image 5" descr="bonnet.jpg"/>
          <p:cNvPicPr>
            <a:picLocks noChangeAspect="1"/>
          </p:cNvPicPr>
          <p:nvPr/>
        </p:nvPicPr>
        <p:blipFill>
          <a:blip r:embed="rId3" cstate="print"/>
          <a:stretch>
            <a:fillRect/>
          </a:stretch>
        </p:blipFill>
        <p:spPr>
          <a:xfrm>
            <a:off x="323528" y="764704"/>
            <a:ext cx="1523152" cy="230425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1131</TotalTime>
  <Words>995</Words>
  <Application>Microsoft Office PowerPoint</Application>
  <PresentationFormat>Affichage à l'écran (4:3)</PresentationFormat>
  <Paragraphs>79</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Apex</vt:lpstr>
      <vt:lpstr>à Évry-petit-bourg  Le 16 novembre 1943 étaient arrêté Joseph eptein missak manouchian </vt:lpstr>
      <vt:lpstr>QUI ÉTAIENT CEUX DE L’AFFICHE ROUGE</vt:lpstr>
      <vt:lpstr>JOSEPH EPTEIN</vt:lpstr>
      <vt:lpstr>Diapositive 4</vt:lpstr>
      <vt:lpstr>MISSAK MANOUCHIAN</vt:lpstr>
      <vt:lpstr>Diapositive 6</vt:lpstr>
      <vt:lpstr>Diapositive 7</vt:lpstr>
      <vt:lpstr>Diapositive 8</vt:lpstr>
      <vt:lpstr>Diapositive 9</vt:lpstr>
      <vt:lpstr>Diapositive 10</vt:lpstr>
      <vt:lpstr>En 1942 LE PART COMMUNISTE CLANDESTIN DANS L’UREPOIX</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F.T.P.F.  et les  F.T.P.-M.O.I.</dc:title>
  <dc:creator>THIRY</dc:creator>
  <cp:lastModifiedBy>THIRY</cp:lastModifiedBy>
  <cp:revision>122</cp:revision>
  <dcterms:created xsi:type="dcterms:W3CDTF">2015-09-30T15:32:58Z</dcterms:created>
  <dcterms:modified xsi:type="dcterms:W3CDTF">2016-05-13T17:31:34Z</dcterms:modified>
</cp:coreProperties>
</file>