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71" r:id="rId11"/>
    <p:sldId id="272" r:id="rId12"/>
    <p:sldId id="265" r:id="rId13"/>
    <p:sldId id="267" r:id="rId14"/>
    <p:sldId id="270" r:id="rId15"/>
    <p:sldId id="266" r:id="rId16"/>
    <p:sldId id="268" r:id="rId17"/>
    <p:sldId id="269"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0B28C-1E2F-4C78-AEE7-8586461DD576}" type="datetimeFigureOut">
              <a:rPr lang="fr-FR" smtClean="0"/>
              <a:pPr/>
              <a:t>11/12/2015</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FB8B1-66D8-4384-954F-0B365C2C5CEE}"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bataille scolaire</a:t>
            </a:r>
            <a:endParaRPr lang="fr-FR" dirty="0"/>
          </a:p>
        </p:txBody>
      </p:sp>
      <p:sp>
        <p:nvSpPr>
          <p:cNvPr id="4" name="Espace réservé du numéro de diapositive 3"/>
          <p:cNvSpPr>
            <a:spLocks noGrp="1"/>
          </p:cNvSpPr>
          <p:nvPr>
            <p:ph type="sldNum" sz="quarter" idx="10"/>
          </p:nvPr>
        </p:nvSpPr>
        <p:spPr/>
        <p:txBody>
          <a:bodyPr/>
          <a:lstStyle/>
          <a:p>
            <a:fld id="{718FB8B1-66D8-4384-954F-0B365C2C5CEE}" type="slidenum">
              <a:rPr lang="fr-FR" smtClean="0"/>
              <a:pPr/>
              <a:t>21</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ED504F4-1C50-4BA1-B26B-28F9C27E3346}" type="datetimeFigureOut">
              <a:rPr lang="fr-FR" smtClean="0"/>
              <a:pPr/>
              <a:t>11/12/2015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7548A82-78EC-4BDC-9455-70C6884AEFF2}"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D504F4-1C50-4BA1-B26B-28F9C27E3346}" type="datetimeFigureOut">
              <a:rPr lang="fr-FR" smtClean="0"/>
              <a:pPr/>
              <a:t>11/12/2015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7548A82-78EC-4BDC-9455-70C6884AEFF2}"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D504F4-1C50-4BA1-B26B-28F9C27E3346}" type="datetimeFigureOut">
              <a:rPr lang="fr-FR" smtClean="0"/>
              <a:pPr/>
              <a:t>11/12/2015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7548A82-78EC-4BDC-9455-70C6884AEFF2}"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D504F4-1C50-4BA1-B26B-28F9C27E3346}" type="datetimeFigureOut">
              <a:rPr lang="fr-FR" smtClean="0"/>
              <a:pPr/>
              <a:t>11/12/2015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7548A82-78EC-4BDC-9455-70C6884AEFF2}"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ED504F4-1C50-4BA1-B26B-28F9C27E3346}" type="datetimeFigureOut">
              <a:rPr lang="fr-FR" smtClean="0"/>
              <a:pPr/>
              <a:t>11/12/2015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7548A82-78EC-4BDC-9455-70C6884AEFF2}"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ED504F4-1C50-4BA1-B26B-28F9C27E3346}" type="datetimeFigureOut">
              <a:rPr lang="fr-FR" smtClean="0"/>
              <a:pPr/>
              <a:t>11/12/2015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7548A82-78EC-4BDC-9455-70C6884AEFF2}"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ED504F4-1C50-4BA1-B26B-28F9C27E3346}" type="datetimeFigureOut">
              <a:rPr lang="fr-FR" smtClean="0"/>
              <a:pPr/>
              <a:t>11/12/2015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7548A82-78EC-4BDC-9455-70C6884AEFF2}"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ED504F4-1C50-4BA1-B26B-28F9C27E3346}" type="datetimeFigureOut">
              <a:rPr lang="fr-FR" smtClean="0"/>
              <a:pPr/>
              <a:t>11/12/2015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7548A82-78EC-4BDC-9455-70C6884AEFF2}"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D504F4-1C50-4BA1-B26B-28F9C27E3346}" type="datetimeFigureOut">
              <a:rPr lang="fr-FR" smtClean="0"/>
              <a:pPr/>
              <a:t>11/12/2015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7548A82-78EC-4BDC-9455-70C6884AEFF2}"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D504F4-1C50-4BA1-B26B-28F9C27E3346}" type="datetimeFigureOut">
              <a:rPr lang="fr-FR" smtClean="0"/>
              <a:pPr/>
              <a:t>11/12/2015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7548A82-78EC-4BDC-9455-70C6884AEFF2}"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D504F4-1C50-4BA1-B26B-28F9C27E3346}" type="datetimeFigureOut">
              <a:rPr lang="fr-FR" smtClean="0"/>
              <a:pPr/>
              <a:t>11/12/2015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7548A82-78EC-4BDC-9455-70C6884AEFF2}"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504F4-1C50-4BA1-B26B-28F9C27E3346}" type="datetimeFigureOut">
              <a:rPr lang="fr-FR" smtClean="0"/>
              <a:pPr/>
              <a:t>11/12/2015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48A82-78EC-4BDC-9455-70C6884AEFF2}"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ommons.wikimedia.org/wiki/File:Declaration_of_the_Rights_of_Man_and_of_the_Citizen_in_1789.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wikipedia.org/wiki/Histoire_de_la_la%C3%AFcit%C3%A9_en_Franc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56792"/>
            <a:ext cx="9144000" cy="3384376"/>
          </a:xfrm>
        </p:spPr>
        <p:txBody>
          <a:bodyPr>
            <a:normAutofit fontScale="90000"/>
          </a:bodyPr>
          <a:lstStyle/>
          <a:p>
            <a:pPr algn="l"/>
            <a:r>
              <a:rPr lang="fr-FR" b="1" dirty="0" smtClean="0">
                <a:solidFill>
                  <a:srgbClr val="FFC000"/>
                </a:solidFill>
                <a:latin typeface="Linux Biolinum G" pitchFamily="2" charset="0"/>
                <a:ea typeface="Linux Biolinum G" pitchFamily="2" charset="0"/>
                <a:cs typeface="Linux Biolinum G" pitchFamily="2" charset="0"/>
              </a:rPr>
              <a:t>LE 9 DÉCEMBRE 1905</a:t>
            </a:r>
            <a:br>
              <a:rPr lang="fr-FR" b="1" dirty="0" smtClean="0">
                <a:solidFill>
                  <a:srgbClr val="FFC000"/>
                </a:solidFill>
                <a:latin typeface="Linux Biolinum G" pitchFamily="2" charset="0"/>
                <a:ea typeface="Linux Biolinum G" pitchFamily="2" charset="0"/>
                <a:cs typeface="Linux Biolinum G" pitchFamily="2" charset="0"/>
              </a:rPr>
            </a:br>
            <a:r>
              <a:rPr lang="fr-FR" b="1" dirty="0" smtClean="0">
                <a:solidFill>
                  <a:srgbClr val="FFC000"/>
                </a:solidFill>
                <a:latin typeface="Linux Biolinum G" pitchFamily="2" charset="0"/>
                <a:ea typeface="Linux Biolinum G" pitchFamily="2" charset="0"/>
                <a:cs typeface="Linux Biolinum G" pitchFamily="2" charset="0"/>
              </a:rPr>
              <a:t>	</a:t>
            </a:r>
            <a:br>
              <a:rPr lang="fr-FR" b="1" dirty="0" smtClean="0">
                <a:solidFill>
                  <a:srgbClr val="FFC000"/>
                </a:solidFill>
                <a:latin typeface="Linux Biolinum G" pitchFamily="2" charset="0"/>
                <a:ea typeface="Linux Biolinum G" pitchFamily="2" charset="0"/>
                <a:cs typeface="Linux Biolinum G" pitchFamily="2" charset="0"/>
              </a:rPr>
            </a:br>
            <a:r>
              <a:rPr lang="fr-FR" b="1" dirty="0" smtClean="0">
                <a:solidFill>
                  <a:srgbClr val="FFC000"/>
                </a:solidFill>
                <a:latin typeface="Linux Biolinum G" pitchFamily="2" charset="0"/>
                <a:ea typeface="Linux Biolinum G" pitchFamily="2" charset="0"/>
                <a:cs typeface="Linux Biolinum G" pitchFamily="2" charset="0"/>
              </a:rPr>
              <a:t>	LOI DE SÉPARATION</a:t>
            </a:r>
            <a:br>
              <a:rPr lang="fr-FR" b="1" dirty="0" smtClean="0">
                <a:solidFill>
                  <a:srgbClr val="FFC000"/>
                </a:solidFill>
                <a:latin typeface="Linux Biolinum G" pitchFamily="2" charset="0"/>
                <a:ea typeface="Linux Biolinum G" pitchFamily="2" charset="0"/>
                <a:cs typeface="Linux Biolinum G" pitchFamily="2" charset="0"/>
              </a:rPr>
            </a:br>
            <a:r>
              <a:rPr lang="fr-FR" b="1" dirty="0" smtClean="0">
                <a:solidFill>
                  <a:srgbClr val="FFC000"/>
                </a:solidFill>
                <a:latin typeface="Linux Biolinum G" pitchFamily="2" charset="0"/>
                <a:ea typeface="Linux Biolinum G" pitchFamily="2" charset="0"/>
                <a:cs typeface="Linux Biolinum G" pitchFamily="2" charset="0"/>
              </a:rPr>
              <a:t>		</a:t>
            </a:r>
            <a:br>
              <a:rPr lang="fr-FR" b="1" dirty="0" smtClean="0">
                <a:solidFill>
                  <a:srgbClr val="FFC000"/>
                </a:solidFill>
                <a:latin typeface="Linux Biolinum G" pitchFamily="2" charset="0"/>
                <a:ea typeface="Linux Biolinum G" pitchFamily="2" charset="0"/>
                <a:cs typeface="Linux Biolinum G" pitchFamily="2" charset="0"/>
              </a:rPr>
            </a:br>
            <a:r>
              <a:rPr lang="fr-FR" b="1" dirty="0" smtClean="0">
                <a:solidFill>
                  <a:srgbClr val="FFC000"/>
                </a:solidFill>
                <a:latin typeface="Linux Biolinum G" pitchFamily="2" charset="0"/>
                <a:ea typeface="Linux Biolinum G" pitchFamily="2" charset="0"/>
                <a:cs typeface="Linux Biolinum G" pitchFamily="2" charset="0"/>
              </a:rPr>
              <a:t>		DES L’ÉGLISES ET DE L’ÉTAT</a:t>
            </a:r>
            <a:endParaRPr lang="fr-FR" b="1" dirty="0">
              <a:solidFill>
                <a:srgbClr val="FFC000"/>
              </a:solidFill>
              <a:latin typeface="Linux Biolinum G" pitchFamily="2" charset="0"/>
              <a:ea typeface="Linux Biolinum G" pitchFamily="2" charset="0"/>
              <a:cs typeface="Linux Biolinum G" pitchFamily="2" charset="0"/>
            </a:endParaRPr>
          </a:p>
        </p:txBody>
      </p:sp>
      <p:sp>
        <p:nvSpPr>
          <p:cNvPr id="3" name="Sous-titre 2"/>
          <p:cNvSpPr>
            <a:spLocks noGrp="1"/>
          </p:cNvSpPr>
          <p:nvPr>
            <p:ph type="subTitle" idx="1"/>
          </p:nvPr>
        </p:nvSpPr>
        <p:spPr>
          <a:xfrm>
            <a:off x="0" y="4869160"/>
            <a:ext cx="9144000" cy="1728192"/>
          </a:xfrm>
        </p:spPr>
        <p:txBody>
          <a:bodyPr>
            <a:normAutofit fontScale="25000" lnSpcReduction="20000"/>
          </a:bodyPr>
          <a:lstStyle/>
          <a:p>
            <a:r>
              <a:rPr lang="fr-FR" sz="18500" b="1" dirty="0" smtClean="0">
                <a:solidFill>
                  <a:srgbClr val="FFC000"/>
                </a:solidFill>
                <a:latin typeface="Savoye LET" pitchFamily="2" charset="0"/>
                <a:ea typeface="Linux Biolinum G" pitchFamily="2" charset="0"/>
                <a:cs typeface="Linux Biolinum G" pitchFamily="2" charset="0"/>
              </a:rPr>
              <a:t>ou</a:t>
            </a:r>
          </a:p>
          <a:p>
            <a:r>
              <a:rPr lang="fr-FR" sz="26400" b="1" dirty="0" smtClean="0">
                <a:solidFill>
                  <a:srgbClr val="FFC000"/>
                </a:solidFill>
                <a:effectLst>
                  <a:outerShdw blurRad="38100" dist="38100" dir="2700000" algn="tl">
                    <a:srgbClr val="000000">
                      <a:alpha val="43137"/>
                    </a:srgbClr>
                  </a:outerShdw>
                </a:effectLst>
                <a:latin typeface="Savoye LET" pitchFamily="2" charset="0"/>
                <a:ea typeface="Linux Biolinum G" pitchFamily="2" charset="0"/>
                <a:cs typeface="Linux Biolinum G" pitchFamily="2" charset="0"/>
              </a:rPr>
              <a:t>La  Laïcité</a:t>
            </a:r>
          </a:p>
          <a:p>
            <a:endParaRPr lang="fr-FR" sz="4400" b="1" dirty="0" smtClean="0">
              <a:solidFill>
                <a:srgbClr val="FFC000"/>
              </a:solidFill>
              <a:latin typeface="Linux Biolinum G" pitchFamily="2" charset="0"/>
              <a:ea typeface="Linux Biolinum G" pitchFamily="2" charset="0"/>
              <a:cs typeface="Linux Biolinum G" pitchFamily="2" charset="0"/>
            </a:endParaRPr>
          </a:p>
        </p:txBody>
      </p:sp>
      <p:sp>
        <p:nvSpPr>
          <p:cNvPr id="4" name="ZoneTexte 3"/>
          <p:cNvSpPr txBox="1"/>
          <p:nvPr/>
        </p:nvSpPr>
        <p:spPr>
          <a:xfrm>
            <a:off x="0" y="476672"/>
            <a:ext cx="9144000" cy="923330"/>
          </a:xfrm>
          <a:prstGeom prst="rect">
            <a:avLst/>
          </a:prstGeom>
          <a:noFill/>
        </p:spPr>
        <p:txBody>
          <a:bodyPr wrap="square" rtlCol="0">
            <a:spAutoFit/>
          </a:bodyPr>
          <a:lstStyle/>
          <a:p>
            <a:pPr algn="ctr"/>
            <a:r>
              <a:rPr lang="fr-FR" sz="3600" b="1" dirty="0" smtClean="0">
                <a:solidFill>
                  <a:srgbClr val="FFC000"/>
                </a:solidFill>
                <a:latin typeface="Linux Biolinum G" pitchFamily="2" charset="0"/>
                <a:ea typeface="Linux Biolinum G" pitchFamily="2" charset="0"/>
                <a:cs typeface="Linux Biolinum G" pitchFamily="2" charset="0"/>
              </a:rPr>
              <a:t>LIBERTÉ-ÉGALITÉ-FRATERNITÉ</a:t>
            </a:r>
          </a:p>
          <a:p>
            <a:pPr algn="ctr"/>
            <a:endParaRPr lang="fr-FR" dirty="0"/>
          </a:p>
        </p:txBody>
      </p:sp>
      <p:cxnSp>
        <p:nvCxnSpPr>
          <p:cNvPr id="6" name="Connecteur droit 5"/>
          <p:cNvCxnSpPr/>
          <p:nvPr/>
        </p:nvCxnSpPr>
        <p:spPr>
          <a:xfrm>
            <a:off x="2771800" y="1412776"/>
            <a:ext cx="3528392"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 6" descr="laicite_2.jpg"/>
          <p:cNvPicPr>
            <a:picLocks noChangeAspect="1"/>
          </p:cNvPicPr>
          <p:nvPr/>
        </p:nvPicPr>
        <p:blipFill>
          <a:blip r:embed="rId2" cstate="print"/>
          <a:stretch>
            <a:fillRect/>
          </a:stretch>
        </p:blipFill>
        <p:spPr>
          <a:xfrm>
            <a:off x="6732240" y="1264156"/>
            <a:ext cx="1806247" cy="2767115"/>
          </a:xfrm>
          <a:prstGeom prst="rect">
            <a:avLst/>
          </a:prstGeom>
        </p:spPr>
      </p:pic>
      <p:pic>
        <p:nvPicPr>
          <p:cNvPr id="8" name="Image 7" descr="1523461466.jpg"/>
          <p:cNvPicPr>
            <a:picLocks noChangeAspect="1"/>
          </p:cNvPicPr>
          <p:nvPr/>
        </p:nvPicPr>
        <p:blipFill>
          <a:blip r:embed="rId3" cstate="print"/>
          <a:stretch>
            <a:fillRect/>
          </a:stretch>
        </p:blipFill>
        <p:spPr>
          <a:xfrm>
            <a:off x="323528" y="4869160"/>
            <a:ext cx="2269129" cy="1705688"/>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88640"/>
            <a:ext cx="5256584" cy="2677656"/>
          </a:xfrm>
          <a:prstGeom prst="rect">
            <a:avLst/>
          </a:prstGeom>
          <a:noFill/>
        </p:spPr>
        <p:txBody>
          <a:bodyPr wrap="square" rtlCol="0">
            <a:spAutoFit/>
          </a:bodyPr>
          <a:lstStyle/>
          <a:p>
            <a:pPr algn="just"/>
            <a:r>
              <a:rPr lang="fr-FR" sz="2400" dirty="0" smtClean="0">
                <a:solidFill>
                  <a:srgbClr val="FFC000"/>
                </a:solidFill>
              </a:rPr>
              <a:t>L’Église choyée sous le second empire – 1852-1870. Le clergé dans son immense majorité a approuvé le coup d'État du 2 décembre 1851 qui permet à Louis-Napoléon de rester au pouvoir, et le rétablissement de l’empire un an plus tard donne à Napoléon III un pouvoir</a:t>
            </a:r>
          </a:p>
        </p:txBody>
      </p:sp>
      <p:pic>
        <p:nvPicPr>
          <p:cNvPr id="3" name="Image 2" descr="Beaume_-_Inauguration_du_monument_a_la_memoire_de_Louis_XVI_par_Charles_X.png"/>
          <p:cNvPicPr>
            <a:picLocks noChangeAspect="1"/>
          </p:cNvPicPr>
          <p:nvPr/>
        </p:nvPicPr>
        <p:blipFill>
          <a:blip r:embed="rId2" cstate="print"/>
          <a:stretch>
            <a:fillRect/>
          </a:stretch>
        </p:blipFill>
        <p:spPr>
          <a:xfrm>
            <a:off x="5436096" y="404664"/>
            <a:ext cx="3571503" cy="2329942"/>
          </a:xfrm>
          <a:prstGeom prst="rect">
            <a:avLst/>
          </a:prstGeom>
        </p:spPr>
      </p:pic>
      <p:sp>
        <p:nvSpPr>
          <p:cNvPr id="6" name="Rectangle 5"/>
          <p:cNvSpPr/>
          <p:nvPr/>
        </p:nvSpPr>
        <p:spPr>
          <a:xfrm>
            <a:off x="107504" y="2708920"/>
            <a:ext cx="9036496" cy="4154984"/>
          </a:xfrm>
          <a:prstGeom prst="rect">
            <a:avLst/>
          </a:prstGeom>
        </p:spPr>
        <p:txBody>
          <a:bodyPr wrap="square">
            <a:spAutoFit/>
          </a:bodyPr>
          <a:lstStyle/>
          <a:p>
            <a:pPr algn="just"/>
            <a:r>
              <a:rPr lang="fr-FR" sz="2400" dirty="0" smtClean="0">
                <a:solidFill>
                  <a:srgbClr val="FFC000"/>
                </a:solidFill>
              </a:rPr>
              <a:t>dictatorial. L’empereur témoigna à l'Église sa reconnaissance en la comblant de faveurs au moins jusqu’en 1860 création de nouveaux diocèses, augmentation du nombre de prêtres séculiers, augmentation de leur traitement, caisse de retraite pour les prêtres âgés ou malades.</a:t>
            </a:r>
          </a:p>
          <a:p>
            <a:pPr algn="just"/>
            <a:r>
              <a:rPr lang="fr-FR" sz="2400" dirty="0" smtClean="0">
                <a:solidFill>
                  <a:srgbClr val="FFC000"/>
                </a:solidFill>
              </a:rPr>
              <a:t>Le résultat de cette politique favorable à l'Église fut la multiplication par 8 des religieux (3000 en 1851 plus de 20.000 en 1870). Il en fut de même pour les religieuses dont les effectifs furent multipliés par 4 (34.000 en 1851, plus de 120.000 en 1870). Elles interviennent surtout dans les œuvres de charité, les hospices, les hôpitaux et dans l’enseignement puisque l’enseignement secondaire des filles est entièrement entre leurs mains.</a:t>
            </a:r>
            <a:endParaRPr lang="fr-F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116632"/>
            <a:ext cx="9036496" cy="6278642"/>
          </a:xfrm>
          <a:prstGeom prst="rect">
            <a:avLst/>
          </a:prstGeom>
          <a:noFill/>
        </p:spPr>
        <p:txBody>
          <a:bodyPr wrap="square" rtlCol="0">
            <a:spAutoFit/>
          </a:bodyPr>
          <a:lstStyle/>
          <a:p>
            <a:pPr algn="just"/>
            <a:endParaRPr lang="fr-FR" sz="2400" dirty="0" smtClean="0">
              <a:solidFill>
                <a:srgbClr val="FFC000"/>
              </a:solidFill>
            </a:endParaRPr>
          </a:p>
          <a:p>
            <a:pPr algn="just"/>
            <a:r>
              <a:rPr lang="fr-FR" sz="2400" dirty="0" smtClean="0">
                <a:solidFill>
                  <a:srgbClr val="FFC000"/>
                </a:solidFill>
              </a:rPr>
              <a:t>Au cours de cette période, la fortune immobilière, et en rentes de l'Église augmenta considérablement comme d’ailleurs son influence dans le pays. Un exemple de cette influence est le renvoi de Victor Duruy, ministre de l’Instruction Publique, dont les efforts pour un enseignement public démocratique déplurent aux évêques qui obtinrent sa tête. Duruy (1863-1869), en effet, prit des mesures favorables à la défense de l’Université et créa des milliers d’écoles primaires pour un accès démocratique à l’instruction. Il créa un enseignement secondaire d'État pour les filles et ainsi s’opposa à l’exclusivité qu’avaient les religieuses. Il rétablit les cours de philosophie supprimés en 1852, discipline considérée comme dangereuse pour l’ordre établi, et introduit l’étude de l’histoire contemporaine. Toutes ces mesures ne pouvaient évidemment que déplaire aux évêques pour qui l’influence de l'Église était essentielle comme « élément puissant d’ordre et de stabilité ».</a:t>
            </a:r>
          </a:p>
          <a:p>
            <a:pPr algn="just"/>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0"/>
            <a:ext cx="8712968" cy="7679025"/>
          </a:xfrm>
          <a:prstGeom prst="rect">
            <a:avLst/>
          </a:prstGeom>
          <a:noFill/>
        </p:spPr>
        <p:txBody>
          <a:bodyPr wrap="square" rtlCol="0">
            <a:spAutoFit/>
          </a:bodyPr>
          <a:lstStyle/>
          <a:p>
            <a:pPr algn="just"/>
            <a:endParaRPr lang="fr-FR" sz="2500" dirty="0" smtClean="0">
              <a:solidFill>
                <a:srgbClr val="FFC000"/>
              </a:solidFill>
            </a:endParaRPr>
          </a:p>
          <a:p>
            <a:pPr algn="just"/>
            <a:r>
              <a:rPr lang="fr-FR" sz="2500" dirty="0" smtClean="0">
                <a:solidFill>
                  <a:srgbClr val="FFC000"/>
                </a:solidFill>
              </a:rPr>
              <a:t>La défaite de Sedan, le 2 septembre 1870, entraîne la fin du Second Empire, et ouvre une période d’incertitude, au niveau des institutions, sur les combats que les Républicains devront livrer pour imposer enfin la République. Dans ce cadre il était inévitable que les temps qui s’ouvrent relancent l’affrontement Église-État, la hiérarchie catholique ne cachant pas son hostilité envers la République.</a:t>
            </a:r>
          </a:p>
          <a:p>
            <a:pPr algn="ctr"/>
            <a:r>
              <a:rPr lang="fr-FR" sz="2800" b="1" dirty="0" smtClean="0">
                <a:solidFill>
                  <a:srgbClr val="FFC000"/>
                </a:solidFill>
              </a:rPr>
              <a:t>LA TROISIÈME RÉPUBLIQUE</a:t>
            </a:r>
          </a:p>
          <a:p>
            <a:pPr algn="just"/>
            <a:endParaRPr lang="fr-FR" sz="2500" b="1" dirty="0" smtClean="0">
              <a:solidFill>
                <a:srgbClr val="FFC000"/>
              </a:solidFill>
            </a:endParaRPr>
          </a:p>
          <a:p>
            <a:pPr algn="ctr"/>
            <a:endParaRPr lang="fr-FR" sz="2400" b="1" dirty="0" smtClean="0">
              <a:solidFill>
                <a:srgbClr val="FFC000"/>
              </a:solidFill>
            </a:endParaRPr>
          </a:p>
          <a:p>
            <a:pPr algn="ctr"/>
            <a:endParaRPr lang="fr-FR" sz="2400" b="1" dirty="0" smtClean="0">
              <a:solidFill>
                <a:srgbClr val="FFC000"/>
              </a:solidFill>
            </a:endParaRPr>
          </a:p>
          <a:p>
            <a:pPr algn="ctr"/>
            <a:endParaRPr lang="fr-FR" sz="2400" b="1" dirty="0" smtClean="0">
              <a:solidFill>
                <a:srgbClr val="FFC000"/>
              </a:solidFill>
            </a:endParaRPr>
          </a:p>
          <a:p>
            <a:pPr algn="ctr"/>
            <a:endParaRPr lang="fr-FR" sz="2400" b="1" dirty="0" smtClean="0">
              <a:solidFill>
                <a:srgbClr val="FFC000"/>
              </a:solidFill>
            </a:endParaRPr>
          </a:p>
          <a:p>
            <a:pPr algn="ctr"/>
            <a:endParaRPr lang="fr-FR" sz="2400" b="1" dirty="0" smtClean="0">
              <a:solidFill>
                <a:srgbClr val="FFC000"/>
              </a:solidFill>
            </a:endParaRPr>
          </a:p>
          <a:p>
            <a:pPr algn="ctr"/>
            <a:endParaRPr lang="fr-FR" sz="2400" b="1" dirty="0" smtClean="0">
              <a:solidFill>
                <a:srgbClr val="FFC000"/>
              </a:solidFill>
            </a:endParaRPr>
          </a:p>
          <a:p>
            <a:pPr algn="ctr"/>
            <a:endParaRPr lang="fr-FR" sz="2400" b="1" dirty="0" smtClean="0">
              <a:solidFill>
                <a:srgbClr val="FFC000"/>
              </a:solidFill>
            </a:endParaRPr>
          </a:p>
          <a:p>
            <a:pPr algn="ctr"/>
            <a:endParaRPr lang="fr-FR" sz="2400" b="1" dirty="0" smtClean="0">
              <a:solidFill>
                <a:srgbClr val="FFC000"/>
              </a:solidFill>
            </a:endParaRPr>
          </a:p>
          <a:p>
            <a:pPr algn="ctr"/>
            <a:endParaRPr lang="fr-FR" sz="2400" b="1" dirty="0" smtClean="0">
              <a:solidFill>
                <a:srgbClr val="FFC000"/>
              </a:solidFill>
            </a:endParaRPr>
          </a:p>
          <a:p>
            <a:pPr algn="ctr"/>
            <a:endParaRPr lang="fr-FR" sz="2400" b="1" dirty="0" smtClean="0">
              <a:solidFill>
                <a:srgbClr val="FFC000"/>
              </a:solidFill>
            </a:endParaRPr>
          </a:p>
        </p:txBody>
      </p:sp>
      <p:pic>
        <p:nvPicPr>
          <p:cNvPr id="3" name="Image 2" descr="Proclamation_de_la_IIIe_République.jpg"/>
          <p:cNvPicPr>
            <a:picLocks noChangeAspect="1"/>
          </p:cNvPicPr>
          <p:nvPr/>
        </p:nvPicPr>
        <p:blipFill>
          <a:blip r:embed="rId2" cstate="print"/>
          <a:stretch>
            <a:fillRect/>
          </a:stretch>
        </p:blipFill>
        <p:spPr>
          <a:xfrm>
            <a:off x="6300192" y="3284984"/>
            <a:ext cx="2731021" cy="3403214"/>
          </a:xfrm>
          <a:prstGeom prst="rect">
            <a:avLst/>
          </a:prstGeom>
        </p:spPr>
      </p:pic>
      <p:sp>
        <p:nvSpPr>
          <p:cNvPr id="5" name="ZoneTexte 4"/>
          <p:cNvSpPr txBox="1"/>
          <p:nvPr/>
        </p:nvSpPr>
        <p:spPr>
          <a:xfrm>
            <a:off x="251520" y="3717032"/>
            <a:ext cx="5904656" cy="3447098"/>
          </a:xfrm>
          <a:prstGeom prst="rect">
            <a:avLst/>
          </a:prstGeom>
          <a:noFill/>
        </p:spPr>
        <p:txBody>
          <a:bodyPr wrap="square" rtlCol="0">
            <a:spAutoFit/>
          </a:bodyPr>
          <a:lstStyle/>
          <a:p>
            <a:pPr algn="just"/>
            <a:r>
              <a:rPr lang="fr-FR" sz="2500" dirty="0" smtClean="0">
                <a:solidFill>
                  <a:srgbClr val="FFC000"/>
                </a:solidFill>
              </a:rPr>
              <a:t>Proclamée à Paris( à1 voix de majorité), le 4 septembre 1870, la Troisième République a des débuts difficiles. Il faut signer la paix avec l'Allemagne et résoudre le mouvement de révolte du peuple de Paris, la Commune.</a:t>
            </a:r>
            <a:endParaRPr lang="fr-FR" sz="2800" dirty="0" smtClean="0">
              <a:solidFill>
                <a:srgbClr val="FFC000"/>
              </a:solidFill>
            </a:endParaRPr>
          </a:p>
          <a:p>
            <a:pPr algn="just"/>
            <a:r>
              <a:rPr lang="fr-FR" sz="2500" dirty="0" smtClean="0">
                <a:solidFill>
                  <a:srgbClr val="FFC000"/>
                </a:solidFill>
              </a:rPr>
              <a:t>La IIIe République, héritière des idées de la Révolution en matière scolaire</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425932"/>
            <a:ext cx="648072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400" dirty="0" smtClean="0">
                <a:solidFill>
                  <a:srgbClr val="FFC000"/>
                </a:solidFill>
                <a:latin typeface="+mj-lt"/>
              </a:rPr>
              <a:t>de la Seconde République ou du Second Empire comme Rouher, a mis en œuvre un programme destiné à réaliser une scolarisation de masse. Cela a exigé un effort absolument phénoménal.</a:t>
            </a:r>
            <a:r>
              <a:rPr kumimoji="0" lang="fr-FR" sz="2400" b="0" i="0" u="none" strike="noStrike" cap="none" normalizeH="0" baseline="0" dirty="0" smtClean="0">
                <a:ln>
                  <a:noFill/>
                </a:ln>
                <a:solidFill>
                  <a:srgbClr val="FFC000"/>
                </a:solidFill>
                <a:effectLst/>
                <a:latin typeface="+mj-lt"/>
                <a:ea typeface="Times New Roman" pitchFamily="18" charset="0"/>
                <a:cs typeface="Times New Roman" pitchFamily="18" charset="0"/>
              </a:rPr>
              <a:t> En ce dernier quart du XIX</a:t>
            </a:r>
            <a:r>
              <a:rPr kumimoji="0" lang="fr-FR" sz="2400" b="0" i="0" u="none" strike="noStrike" cap="none" normalizeH="0" baseline="30000" dirty="0" smtClean="0">
                <a:ln>
                  <a:noFill/>
                </a:ln>
                <a:solidFill>
                  <a:srgbClr val="FFC000"/>
                </a:solidFill>
                <a:effectLst/>
                <a:latin typeface="+mj-lt"/>
                <a:ea typeface="Times New Roman" pitchFamily="18" charset="0"/>
                <a:cs typeface="Times New Roman" pitchFamily="18" charset="0"/>
              </a:rPr>
              <a:t>e</a:t>
            </a:r>
            <a:r>
              <a:rPr kumimoji="0" lang="fr-FR" sz="2400" b="0" i="0" u="none" strike="noStrike" cap="none" normalizeH="0" baseline="0" dirty="0" smtClean="0">
                <a:ln>
                  <a:noFill/>
                </a:ln>
                <a:solidFill>
                  <a:srgbClr val="FFC000"/>
                </a:solidFill>
                <a:effectLst/>
                <a:latin typeface="+mj-lt"/>
                <a:ea typeface="Times New Roman" pitchFamily="18" charset="0"/>
                <a:cs typeface="Times New Roman" pitchFamily="18" charset="0"/>
              </a:rPr>
              <a:t> siècle, la France est déjà honorablement alphabétisée (72 % des nouveaux mariés peuvent signer le registre de mariage). Mais, encore marqués par la défaite de 1870, les dirigeants de la Troisième République veulent aller plus loin en donnant à l’école la tâche de former de bons républicains et de bons patriotes. </a:t>
            </a:r>
            <a:endParaRPr kumimoji="0" lang="fr-FR" sz="2400" b="0" i="0" u="none" strike="noStrike" cap="none" normalizeH="0" baseline="0" dirty="0" smtClean="0">
              <a:ln>
                <a:noFill/>
              </a:ln>
              <a:solidFill>
                <a:srgbClr val="FFC000"/>
              </a:solidFill>
              <a:effectLst/>
              <a:latin typeface="+mj-lt"/>
              <a:cs typeface="Arial" pitchFamily="34" charset="0"/>
            </a:endParaRPr>
          </a:p>
        </p:txBody>
      </p:sp>
      <p:pic>
        <p:nvPicPr>
          <p:cNvPr id="6" name="Image 5" descr="220px-Julesferry.jpg"/>
          <p:cNvPicPr>
            <a:picLocks noChangeAspect="1"/>
          </p:cNvPicPr>
          <p:nvPr/>
        </p:nvPicPr>
        <p:blipFill>
          <a:blip r:embed="rId2" cstate="print"/>
          <a:stretch>
            <a:fillRect/>
          </a:stretch>
        </p:blipFill>
        <p:spPr>
          <a:xfrm>
            <a:off x="6804248" y="476672"/>
            <a:ext cx="2077592" cy="2797487"/>
          </a:xfrm>
          <a:prstGeom prst="rect">
            <a:avLst/>
          </a:prstGeom>
        </p:spPr>
      </p:pic>
      <p:sp>
        <p:nvSpPr>
          <p:cNvPr id="7" name="ZoneTexte 6"/>
          <p:cNvSpPr txBox="1"/>
          <p:nvPr/>
        </p:nvSpPr>
        <p:spPr>
          <a:xfrm>
            <a:off x="179512" y="4509121"/>
            <a:ext cx="8856984" cy="2015936"/>
          </a:xfrm>
          <a:prstGeom prst="rect">
            <a:avLst/>
          </a:prstGeom>
          <a:noFill/>
        </p:spPr>
        <p:txBody>
          <a:bodyPr wrap="square" rtlCol="0">
            <a:spAutoFit/>
          </a:bodyPr>
          <a:lstStyle/>
          <a:p>
            <a:pPr lvl="0" algn="just" fontAlgn="base">
              <a:spcBef>
                <a:spcPct val="0"/>
              </a:spcBef>
              <a:spcAft>
                <a:spcPct val="0"/>
              </a:spcAft>
            </a:pPr>
            <a:r>
              <a:rPr lang="fr-FR" sz="2500" dirty="0" smtClean="0">
                <a:solidFill>
                  <a:srgbClr val="FFC000"/>
                </a:solidFill>
              </a:rPr>
              <a:t>Il faut le préciser, des ministres de la Monarchie de juillet comme Guizot (1833),</a:t>
            </a:r>
            <a:r>
              <a:rPr lang="fr-FR" sz="2500" dirty="0" smtClean="0">
                <a:solidFill>
                  <a:srgbClr val="FFC000"/>
                </a:solidFill>
                <a:ea typeface="Times New Roman" pitchFamily="18" charset="0"/>
                <a:cs typeface="Times New Roman" pitchFamily="18" charset="0"/>
              </a:rPr>
              <a:t> Jules Ferry, réformera alors profondément l’organisation scolaire de la Troisième République, ce qui fera de lui une figure emblématique de la laïcité française.</a:t>
            </a:r>
            <a:endParaRPr lang="fr-FR" sz="2500" dirty="0" smtClean="0">
              <a:solidFill>
                <a:srgbClr val="FFC000"/>
              </a:solidFill>
              <a:cs typeface="Arial" pitchFamily="34" charset="0"/>
            </a:endParaRPr>
          </a:p>
          <a:p>
            <a:pPr lvl="0" algn="just" eaLnBrk="0" fontAlgn="base" hangingPunct="0">
              <a:spcBef>
                <a:spcPct val="0"/>
              </a:spcBef>
              <a:spcAft>
                <a:spcPct val="0"/>
              </a:spcAft>
            </a:pPr>
            <a:r>
              <a:rPr lang="fr-FR" sz="2500" dirty="0" smtClean="0">
                <a:solidFill>
                  <a:srgbClr val="FFC000"/>
                </a:solidFill>
                <a:ea typeface="Times New Roman" pitchFamily="18" charset="0"/>
                <a:cs typeface="Times New Roman" pitchFamily="18" charset="0"/>
              </a:rPr>
              <a:t>Loi du 28 mars 1882 sur l'instruction publique obligatoire</a:t>
            </a:r>
            <a:endParaRPr lang="fr-FR" sz="2500" dirty="0" smtClean="0">
              <a:solidFill>
                <a:srgbClr val="FFC000"/>
              </a:solidFill>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88640"/>
            <a:ext cx="8784976" cy="2677656"/>
          </a:xfrm>
          <a:prstGeom prst="rect">
            <a:avLst/>
          </a:prstGeom>
          <a:noFill/>
        </p:spPr>
        <p:txBody>
          <a:bodyPr wrap="square" rtlCol="0">
            <a:spAutoFit/>
          </a:bodyPr>
          <a:lstStyle/>
          <a:p>
            <a:pPr algn="just"/>
            <a:r>
              <a:rPr lang="fr-FR" sz="2800" dirty="0" smtClean="0">
                <a:solidFill>
                  <a:srgbClr val="FFC000"/>
                </a:solidFill>
              </a:rPr>
              <a:t>Paul Bert est, avec Jules Ferry, le père fondateur de l’école gratuite, laïque et obligatoire. Sa loi du 9 août 1879 impose l’existence de deux écoles normales par département : une de garçons, et une de filles, pour les élèves institutrices. Les jeunes maîtres et maîtresses sortant de ces établissements seront appelés les hussards noirs.</a:t>
            </a:r>
          </a:p>
        </p:txBody>
      </p:sp>
      <p:pic>
        <p:nvPicPr>
          <p:cNvPr id="6" name="Image 5" descr="ancienne école.jpg"/>
          <p:cNvPicPr>
            <a:picLocks noChangeAspect="1"/>
          </p:cNvPicPr>
          <p:nvPr/>
        </p:nvPicPr>
        <p:blipFill>
          <a:blip r:embed="rId2" cstate="print"/>
          <a:stretch>
            <a:fillRect/>
          </a:stretch>
        </p:blipFill>
        <p:spPr>
          <a:xfrm>
            <a:off x="251520" y="3140968"/>
            <a:ext cx="4372872" cy="2808312"/>
          </a:xfrm>
          <a:prstGeom prst="rect">
            <a:avLst/>
          </a:prstGeom>
        </p:spPr>
      </p:pic>
      <p:pic>
        <p:nvPicPr>
          <p:cNvPr id="7" name="Image 6" descr="separation.jpg"/>
          <p:cNvPicPr>
            <a:picLocks noChangeAspect="1"/>
          </p:cNvPicPr>
          <p:nvPr/>
        </p:nvPicPr>
        <p:blipFill>
          <a:blip r:embed="rId3" cstate="print"/>
          <a:stretch>
            <a:fillRect/>
          </a:stretch>
        </p:blipFill>
        <p:spPr>
          <a:xfrm>
            <a:off x="4788024" y="3573016"/>
            <a:ext cx="4149534" cy="28803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60648"/>
            <a:ext cx="6336704" cy="3170099"/>
          </a:xfrm>
          <a:prstGeom prst="rect">
            <a:avLst/>
          </a:prstGeom>
          <a:noFill/>
        </p:spPr>
        <p:txBody>
          <a:bodyPr wrap="square" rtlCol="0">
            <a:spAutoFit/>
          </a:bodyPr>
          <a:lstStyle/>
          <a:p>
            <a:pPr algn="just"/>
            <a:r>
              <a:rPr lang="fr-FR" sz="2500" dirty="0" smtClean="0">
                <a:solidFill>
                  <a:srgbClr val="FFC000"/>
                </a:solidFill>
              </a:rPr>
              <a:t>A l’orée du siècle, les relations de la France avec le Saint-Siège s’enveniment du fait de la politique anticléricale menée par Emile Combes et de l’intransigeance du nouveau pape Pie X. Le 29 juillet 1904, le gouvernement décide de rompre les relations diplomatiques avec le Vatican. Dès lors, la voie est ouverte à la séparation de l’Eglise et de l’Etat.</a:t>
            </a:r>
          </a:p>
        </p:txBody>
      </p:sp>
      <p:pic>
        <p:nvPicPr>
          <p:cNvPr id="5" name="Image 4" descr="loi-1905.jpg"/>
          <p:cNvPicPr>
            <a:picLocks noChangeAspect="1"/>
          </p:cNvPicPr>
          <p:nvPr/>
        </p:nvPicPr>
        <p:blipFill>
          <a:blip r:embed="rId2" cstate="print"/>
          <a:stretch>
            <a:fillRect/>
          </a:stretch>
        </p:blipFill>
        <p:spPr>
          <a:xfrm>
            <a:off x="6588224" y="260648"/>
            <a:ext cx="2249904" cy="3348072"/>
          </a:xfrm>
          <a:prstGeom prst="rect">
            <a:avLst/>
          </a:prstGeom>
        </p:spPr>
      </p:pic>
      <p:sp>
        <p:nvSpPr>
          <p:cNvPr id="6" name="ZoneTexte 5"/>
          <p:cNvSpPr txBox="1"/>
          <p:nvPr/>
        </p:nvSpPr>
        <p:spPr>
          <a:xfrm>
            <a:off x="179512" y="3645024"/>
            <a:ext cx="8640960" cy="2785378"/>
          </a:xfrm>
          <a:prstGeom prst="rect">
            <a:avLst/>
          </a:prstGeom>
          <a:noFill/>
        </p:spPr>
        <p:txBody>
          <a:bodyPr wrap="square" rtlCol="0">
            <a:spAutoFit/>
          </a:bodyPr>
          <a:lstStyle/>
          <a:p>
            <a:pPr algn="just"/>
            <a:r>
              <a:rPr lang="fr-FR" sz="2500" dirty="0" smtClean="0">
                <a:solidFill>
                  <a:srgbClr val="FFC000"/>
                </a:solidFill>
              </a:rPr>
              <a:t>Il s’agit en fait d’une revendication ancienne (et essentielle) des républicains dont l’anticléricalisme s’apparentait à une " foi laïque ", rationaliste et positiviste, en partie issue des Lumières. Le progrès, la science, l’éducation devaient faire reculer l’ignorance, l’obscurantisme et la superstition. Le pouvoir civil devait soumettre le pouvoir religieux et l’exclure de la vie politique et de la société</a:t>
            </a:r>
            <a:r>
              <a:rPr lang="fr-FR" sz="2500" dirty="0" smtClean="0"/>
              <a:t>.</a:t>
            </a:r>
            <a:endParaRPr lang="fr-FR" sz="2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60648"/>
            <a:ext cx="9144000" cy="523220"/>
          </a:xfrm>
          <a:prstGeom prst="rect">
            <a:avLst/>
          </a:prstGeom>
          <a:noFill/>
        </p:spPr>
        <p:txBody>
          <a:bodyPr wrap="square" rtlCol="0">
            <a:spAutoFit/>
          </a:bodyPr>
          <a:lstStyle/>
          <a:p>
            <a:pPr algn="ctr"/>
            <a:r>
              <a:rPr lang="fr-FR" sz="2800" dirty="0" smtClean="0">
                <a:solidFill>
                  <a:srgbClr val="FFC000"/>
                </a:solidFill>
              </a:rPr>
              <a:t>UNE LUTTE INTENSE SE DÉVELOPPE</a:t>
            </a:r>
            <a:endParaRPr lang="fr-FR" sz="2800" dirty="0">
              <a:solidFill>
                <a:srgbClr val="FFC000"/>
              </a:solidFill>
            </a:endParaRPr>
          </a:p>
        </p:txBody>
      </p:sp>
      <p:pic>
        <p:nvPicPr>
          <p:cNvPr id="5" name="Image 4" descr="dou01_ennemi_001f.jpg"/>
          <p:cNvPicPr>
            <a:picLocks noChangeAspect="1"/>
          </p:cNvPicPr>
          <p:nvPr/>
        </p:nvPicPr>
        <p:blipFill>
          <a:blip r:embed="rId2" cstate="print"/>
          <a:stretch>
            <a:fillRect/>
          </a:stretch>
        </p:blipFill>
        <p:spPr>
          <a:xfrm>
            <a:off x="107504" y="908720"/>
            <a:ext cx="2110120" cy="3024335"/>
          </a:xfrm>
          <a:prstGeom prst="rect">
            <a:avLst/>
          </a:prstGeom>
        </p:spPr>
      </p:pic>
      <p:pic>
        <p:nvPicPr>
          <p:cNvPr id="6" name="Image 5" descr="affiche_3_lpbis-96895.jpg"/>
          <p:cNvPicPr>
            <a:picLocks noChangeAspect="1"/>
          </p:cNvPicPr>
          <p:nvPr/>
        </p:nvPicPr>
        <p:blipFill>
          <a:blip r:embed="rId3" cstate="print"/>
          <a:stretch>
            <a:fillRect/>
          </a:stretch>
        </p:blipFill>
        <p:spPr>
          <a:xfrm>
            <a:off x="2339752" y="908720"/>
            <a:ext cx="2203713" cy="3384376"/>
          </a:xfrm>
          <a:prstGeom prst="rect">
            <a:avLst/>
          </a:prstGeom>
        </p:spPr>
      </p:pic>
      <p:pic>
        <p:nvPicPr>
          <p:cNvPr id="7" name="Image 6" descr="republique_et_eglise2-e2854.jpg"/>
          <p:cNvPicPr>
            <a:picLocks noChangeAspect="1"/>
          </p:cNvPicPr>
          <p:nvPr/>
        </p:nvPicPr>
        <p:blipFill>
          <a:blip r:embed="rId4" cstate="print"/>
          <a:stretch>
            <a:fillRect/>
          </a:stretch>
        </p:blipFill>
        <p:spPr>
          <a:xfrm>
            <a:off x="6948264" y="908720"/>
            <a:ext cx="2044942" cy="2880320"/>
          </a:xfrm>
          <a:prstGeom prst="rect">
            <a:avLst/>
          </a:prstGeom>
        </p:spPr>
      </p:pic>
      <p:pic>
        <p:nvPicPr>
          <p:cNvPr id="8" name="Image 7" descr="La_Calotte_(Marseille).jpg"/>
          <p:cNvPicPr>
            <a:picLocks noChangeAspect="1"/>
          </p:cNvPicPr>
          <p:nvPr/>
        </p:nvPicPr>
        <p:blipFill>
          <a:blip r:embed="rId5" cstate="print"/>
          <a:stretch>
            <a:fillRect/>
          </a:stretch>
        </p:blipFill>
        <p:spPr>
          <a:xfrm>
            <a:off x="251520" y="4797152"/>
            <a:ext cx="3923287" cy="1879337"/>
          </a:xfrm>
          <a:prstGeom prst="rect">
            <a:avLst/>
          </a:prstGeom>
        </p:spPr>
      </p:pic>
      <p:pic>
        <p:nvPicPr>
          <p:cNvPr id="9" name="Image 8" descr="290px-Les_Corbeaux_2.jpg"/>
          <p:cNvPicPr>
            <a:picLocks noChangeAspect="1"/>
          </p:cNvPicPr>
          <p:nvPr/>
        </p:nvPicPr>
        <p:blipFill>
          <a:blip r:embed="rId6" cstate="print"/>
          <a:stretch>
            <a:fillRect/>
          </a:stretch>
        </p:blipFill>
        <p:spPr>
          <a:xfrm>
            <a:off x="6876256" y="3935472"/>
            <a:ext cx="2047051" cy="2706504"/>
          </a:xfrm>
          <a:prstGeom prst="rect">
            <a:avLst/>
          </a:prstGeom>
        </p:spPr>
      </p:pic>
      <p:pic>
        <p:nvPicPr>
          <p:cNvPr id="12" name="Image 11" descr="enseignemen_tliberte_roubille-1.jpg"/>
          <p:cNvPicPr>
            <a:picLocks noChangeAspect="1"/>
          </p:cNvPicPr>
          <p:nvPr/>
        </p:nvPicPr>
        <p:blipFill>
          <a:blip r:embed="rId7" cstate="print"/>
          <a:stretch>
            <a:fillRect/>
          </a:stretch>
        </p:blipFill>
        <p:spPr>
          <a:xfrm>
            <a:off x="4572000" y="908720"/>
            <a:ext cx="2278411" cy="2958976"/>
          </a:xfrm>
          <a:prstGeom prst="rect">
            <a:avLst/>
          </a:prstGeom>
        </p:spPr>
      </p:pic>
      <p:pic>
        <p:nvPicPr>
          <p:cNvPr id="13" name="Image 12" descr="0_0.jpg"/>
          <p:cNvPicPr>
            <a:picLocks noChangeAspect="1"/>
          </p:cNvPicPr>
          <p:nvPr/>
        </p:nvPicPr>
        <p:blipFill>
          <a:blip r:embed="rId8" cstate="print"/>
          <a:stretch>
            <a:fillRect/>
          </a:stretch>
        </p:blipFill>
        <p:spPr>
          <a:xfrm>
            <a:off x="4788024" y="4077072"/>
            <a:ext cx="1896205" cy="249034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16632"/>
            <a:ext cx="9144000" cy="1754326"/>
          </a:xfrm>
          <a:prstGeom prst="rect">
            <a:avLst/>
          </a:prstGeom>
          <a:noFill/>
        </p:spPr>
        <p:txBody>
          <a:bodyPr wrap="square" rtlCol="0">
            <a:spAutoFit/>
          </a:bodyPr>
          <a:lstStyle/>
          <a:p>
            <a:pPr algn="ctr"/>
            <a:r>
              <a:rPr lang="fr-FR" sz="3600" dirty="0" smtClean="0">
                <a:solidFill>
                  <a:srgbClr val="FFC000"/>
                </a:solidFill>
              </a:rPr>
              <a:t>LA LAÏCITÉ INSTITUÉE</a:t>
            </a:r>
          </a:p>
          <a:p>
            <a:pPr algn="ctr"/>
            <a:r>
              <a:rPr lang="fr-FR" sz="3600" dirty="0" smtClean="0">
                <a:solidFill>
                  <a:srgbClr val="FFC000"/>
                </a:solidFill>
              </a:rPr>
              <a:t>AVEC LA LOI DU 9 DÉCEMBRE 1905</a:t>
            </a:r>
          </a:p>
          <a:p>
            <a:pPr algn="ctr"/>
            <a:r>
              <a:rPr lang="fr-FR" sz="3600" dirty="0" smtClean="0">
                <a:solidFill>
                  <a:srgbClr val="FFC000"/>
                </a:solidFill>
              </a:rPr>
              <a:t>DE SÉPARATION </a:t>
            </a:r>
            <a:r>
              <a:rPr lang="fr-FR" sz="3600" dirty="0" smtClean="0">
                <a:solidFill>
                  <a:srgbClr val="FFC000"/>
                </a:solidFill>
              </a:rPr>
              <a:t>DES L’ÉGLISES </a:t>
            </a:r>
            <a:r>
              <a:rPr lang="fr-FR" sz="3600" dirty="0" smtClean="0">
                <a:solidFill>
                  <a:srgbClr val="FFC000"/>
                </a:solidFill>
              </a:rPr>
              <a:t>ET DE L’ÉTAT</a:t>
            </a:r>
            <a:endParaRPr lang="fr-FR" sz="3600" dirty="0">
              <a:solidFill>
                <a:srgbClr val="FFC000"/>
              </a:solidFill>
            </a:endParaRPr>
          </a:p>
        </p:txBody>
      </p:sp>
      <p:sp>
        <p:nvSpPr>
          <p:cNvPr id="7" name="ZoneTexte 6"/>
          <p:cNvSpPr txBox="1"/>
          <p:nvPr/>
        </p:nvSpPr>
        <p:spPr>
          <a:xfrm>
            <a:off x="395536" y="2132856"/>
            <a:ext cx="4824536" cy="4708981"/>
          </a:xfrm>
          <a:prstGeom prst="rect">
            <a:avLst/>
          </a:prstGeom>
          <a:noFill/>
        </p:spPr>
        <p:txBody>
          <a:bodyPr wrap="square" rtlCol="0">
            <a:spAutoFit/>
          </a:bodyPr>
          <a:lstStyle/>
          <a:p>
            <a:pPr algn="just"/>
            <a:r>
              <a:rPr lang="fr-FR" sz="2500" dirty="0" smtClean="0">
                <a:solidFill>
                  <a:srgbClr val="FFC000"/>
                </a:solidFill>
              </a:rPr>
              <a:t>La loi du 5 juillet 1904 interdit aux congrégations religieuses le droit d'enseigner.</a:t>
            </a:r>
          </a:p>
          <a:p>
            <a:pPr algn="just"/>
            <a:r>
              <a:rPr lang="fr-FR" sz="2500" dirty="0" smtClean="0">
                <a:solidFill>
                  <a:srgbClr val="FFC000"/>
                </a:solidFill>
              </a:rPr>
              <a:t>Au cours de l’été 1904, une série de mesures visant à combattre l’influence de l’Église sont prises : débaptisassions des rues portant un nom de </a:t>
            </a:r>
            <a:r>
              <a:rPr lang="fr-FR" sz="2500" i="1" dirty="0" smtClean="0">
                <a:solidFill>
                  <a:srgbClr val="FFC000"/>
                </a:solidFill>
              </a:rPr>
              <a:t>saint</a:t>
            </a:r>
            <a:r>
              <a:rPr lang="fr-FR" sz="2500" dirty="0" smtClean="0">
                <a:solidFill>
                  <a:srgbClr val="FFC000"/>
                </a:solidFill>
              </a:rPr>
              <a:t>, fermeture de 2 500 écoles religieuses, promotion systématique des fonctionnaires anticléricaux et révocation des catholiques. Le 30 juillet</a:t>
            </a:r>
            <a:endParaRPr lang="fr-FR" sz="2500" dirty="0">
              <a:solidFill>
                <a:srgbClr val="FFC000"/>
              </a:solidFill>
            </a:endParaRPr>
          </a:p>
        </p:txBody>
      </p:sp>
      <p:pic>
        <p:nvPicPr>
          <p:cNvPr id="4" name="Image 3" descr="Hussard_noir_001.jpg"/>
          <p:cNvPicPr>
            <a:picLocks noChangeAspect="1"/>
          </p:cNvPicPr>
          <p:nvPr/>
        </p:nvPicPr>
        <p:blipFill>
          <a:blip r:embed="rId2" cstate="print"/>
          <a:stretch>
            <a:fillRect/>
          </a:stretch>
        </p:blipFill>
        <p:spPr>
          <a:xfrm>
            <a:off x="5364088" y="1844824"/>
            <a:ext cx="3537237" cy="2435344"/>
          </a:xfrm>
          <a:prstGeom prst="rect">
            <a:avLst/>
          </a:prstGeom>
        </p:spPr>
      </p:pic>
      <p:sp>
        <p:nvSpPr>
          <p:cNvPr id="5" name="ZoneTexte 4"/>
          <p:cNvSpPr txBox="1"/>
          <p:nvPr/>
        </p:nvSpPr>
        <p:spPr>
          <a:xfrm>
            <a:off x="5292080" y="4509121"/>
            <a:ext cx="3744416" cy="1938992"/>
          </a:xfrm>
          <a:prstGeom prst="rect">
            <a:avLst/>
          </a:prstGeom>
          <a:solidFill>
            <a:schemeClr val="accent2">
              <a:lumMod val="40000"/>
              <a:lumOff val="60000"/>
            </a:schemeClr>
          </a:solidFill>
        </p:spPr>
        <p:txBody>
          <a:bodyPr wrap="square" rtlCol="0">
            <a:spAutoFit/>
          </a:bodyPr>
          <a:lstStyle/>
          <a:p>
            <a:pPr algn="r"/>
            <a:r>
              <a:rPr lang="fr-FR" sz="2400" dirty="0" smtClean="0">
                <a:solidFill>
                  <a:schemeClr val="bg1">
                    <a:lumMod val="95000"/>
                    <a:lumOff val="5000"/>
                  </a:schemeClr>
                </a:solidFill>
              </a:rPr>
              <a:t>À partir de 1913, « hussards noirs » devient le surnom donné aux instituteurs publics depuis les lois scolaires de Jules Ferry</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6912768" cy="1569660"/>
          </a:xfrm>
          <a:prstGeom prst="rect">
            <a:avLst/>
          </a:prstGeom>
          <a:noFill/>
        </p:spPr>
        <p:txBody>
          <a:bodyPr wrap="square" rtlCol="0">
            <a:spAutoFit/>
          </a:bodyPr>
          <a:lstStyle/>
          <a:p>
            <a:pPr algn="r">
              <a:buFontTx/>
              <a:buChar char="-"/>
            </a:pPr>
            <a:r>
              <a:rPr lang="fr-FR" sz="2400" dirty="0" smtClean="0">
                <a:solidFill>
                  <a:srgbClr val="FFC000"/>
                </a:solidFill>
              </a:rPr>
              <a:t>En 1901, la loi sur les associations</a:t>
            </a:r>
            <a:r>
              <a:rPr lang="fr-FR" sz="2400" baseline="30000" dirty="0" smtClean="0">
                <a:solidFill>
                  <a:srgbClr val="FFC000"/>
                </a:solidFill>
              </a:rPr>
              <a:t> </a:t>
            </a:r>
            <a:r>
              <a:rPr lang="fr-FR" sz="2400" dirty="0" smtClean="0">
                <a:solidFill>
                  <a:srgbClr val="FFC000"/>
                </a:solidFill>
              </a:rPr>
              <a:t>(loi Waldeck Rousseau) autorise la création rapide de toutes sortes d’associations, sous réserve qu’elles ne soient pas confessionnelles.</a:t>
            </a:r>
          </a:p>
        </p:txBody>
      </p:sp>
      <p:pic>
        <p:nvPicPr>
          <p:cNvPr id="3" name="Image 2" descr="W. Rousseau.jpg"/>
          <p:cNvPicPr>
            <a:picLocks noChangeAspect="1"/>
          </p:cNvPicPr>
          <p:nvPr/>
        </p:nvPicPr>
        <p:blipFill>
          <a:blip r:embed="rId2" cstate="print"/>
          <a:stretch>
            <a:fillRect/>
          </a:stretch>
        </p:blipFill>
        <p:spPr>
          <a:xfrm>
            <a:off x="7515011" y="332657"/>
            <a:ext cx="1328528" cy="1584176"/>
          </a:xfrm>
          <a:prstGeom prst="rect">
            <a:avLst/>
          </a:prstGeom>
        </p:spPr>
      </p:pic>
      <p:pic>
        <p:nvPicPr>
          <p:cNvPr id="4" name="Image 3" descr="220px-Émile_Combes.jpg"/>
          <p:cNvPicPr>
            <a:picLocks noChangeAspect="1"/>
          </p:cNvPicPr>
          <p:nvPr/>
        </p:nvPicPr>
        <p:blipFill>
          <a:blip r:embed="rId3" cstate="print"/>
          <a:stretch>
            <a:fillRect/>
          </a:stretch>
        </p:blipFill>
        <p:spPr>
          <a:xfrm>
            <a:off x="395536" y="1556792"/>
            <a:ext cx="1296144" cy="1543525"/>
          </a:xfrm>
          <a:prstGeom prst="rect">
            <a:avLst/>
          </a:prstGeom>
        </p:spPr>
      </p:pic>
      <p:sp>
        <p:nvSpPr>
          <p:cNvPr id="5" name="ZoneTexte 4"/>
          <p:cNvSpPr txBox="1"/>
          <p:nvPr/>
        </p:nvSpPr>
        <p:spPr>
          <a:xfrm>
            <a:off x="1763688" y="1988840"/>
            <a:ext cx="7056784" cy="1200329"/>
          </a:xfrm>
          <a:prstGeom prst="rect">
            <a:avLst/>
          </a:prstGeom>
          <a:noFill/>
        </p:spPr>
        <p:txBody>
          <a:bodyPr wrap="square" rtlCol="0">
            <a:spAutoFit/>
          </a:bodyPr>
          <a:lstStyle/>
          <a:p>
            <a:r>
              <a:rPr lang="fr-FR" sz="2400" dirty="0" smtClean="0">
                <a:solidFill>
                  <a:srgbClr val="FFC000"/>
                </a:solidFill>
              </a:rPr>
              <a:t>- En mai 1902, avec la nomination d’Émile Combes à la présidence du Conseil, le gouvernement prend une coloration fortement anticléricale.  </a:t>
            </a:r>
          </a:p>
        </p:txBody>
      </p:sp>
      <p:sp>
        <p:nvSpPr>
          <p:cNvPr id="6" name="ZoneTexte 5"/>
          <p:cNvSpPr txBox="1"/>
          <p:nvPr/>
        </p:nvSpPr>
        <p:spPr>
          <a:xfrm>
            <a:off x="179512" y="3212976"/>
            <a:ext cx="8964488" cy="3293209"/>
          </a:xfrm>
          <a:prstGeom prst="rect">
            <a:avLst/>
          </a:prstGeom>
          <a:noFill/>
        </p:spPr>
        <p:txBody>
          <a:bodyPr wrap="square" rtlCol="0">
            <a:spAutoFit/>
          </a:bodyPr>
          <a:lstStyle/>
          <a:p>
            <a:pPr algn="just"/>
            <a:r>
              <a:rPr lang="fr-FR" sz="2400" dirty="0" smtClean="0">
                <a:solidFill>
                  <a:srgbClr val="FFC000"/>
                </a:solidFill>
              </a:rPr>
              <a:t>Après d'âpres batailles entre cléricaux et anticléricaux, la loi annonce :</a:t>
            </a:r>
            <a:br>
              <a:rPr lang="fr-FR" sz="2400" dirty="0" smtClean="0">
                <a:solidFill>
                  <a:srgbClr val="FFC000"/>
                </a:solidFill>
              </a:rPr>
            </a:br>
            <a:r>
              <a:rPr lang="fr-FR" sz="2300" i="1" dirty="0" smtClean="0">
                <a:solidFill>
                  <a:srgbClr val="FF0000"/>
                </a:solidFill>
              </a:rPr>
              <a:t>La République ne reconnaît, ne salarie ni ne subventionne aucun culte. En conséquence, à partir du 1er janvier qui suivra la promulgation de la présente loi, seront supprimées des budgets de l’État, des départements et des communes, toutes dépenses relatives à l'exercice des cultes.</a:t>
            </a:r>
            <a:br>
              <a:rPr lang="fr-FR" sz="2300" i="1" dirty="0" smtClean="0">
                <a:solidFill>
                  <a:srgbClr val="FF0000"/>
                </a:solidFill>
              </a:rPr>
            </a:br>
            <a:r>
              <a:rPr lang="fr-FR" sz="2300" i="1" dirty="0" smtClean="0">
                <a:solidFill>
                  <a:srgbClr val="FF0000"/>
                </a:solidFill>
              </a:rPr>
              <a:t>Pourront toutefois être inscrites auxdits budgets les dépenses relatives à des services d'aumônerie et destinées à assurer le libre exercice des cultes dans les établissements publics tels que lycées, collèges, écoles, hospices, asiles et prisons</a:t>
            </a:r>
            <a:r>
              <a:rPr lang="fr-FR" sz="2300" i="1" dirty="0" smtClean="0">
                <a:solidFill>
                  <a:srgbClr val="FFC000"/>
                </a:solidFill>
              </a:rPr>
              <a:t>.</a:t>
            </a:r>
            <a:endParaRPr lang="fr-FR" sz="2300" dirty="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332656"/>
            <a:ext cx="5040560" cy="6001643"/>
          </a:xfrm>
          <a:prstGeom prst="rect">
            <a:avLst/>
          </a:prstGeom>
          <a:noFill/>
        </p:spPr>
        <p:txBody>
          <a:bodyPr wrap="square" rtlCol="0">
            <a:spAutoFit/>
          </a:bodyPr>
          <a:lstStyle/>
          <a:p>
            <a:pPr algn="just"/>
            <a:r>
              <a:rPr lang="fr-FR" sz="2400" dirty="0" smtClean="0">
                <a:solidFill>
                  <a:srgbClr val="FFC000"/>
                </a:solidFill>
              </a:rPr>
              <a:t>La </a:t>
            </a:r>
            <a:r>
              <a:rPr lang="fr-FR" sz="2400" b="1" dirty="0" smtClean="0">
                <a:solidFill>
                  <a:srgbClr val="FFC000"/>
                </a:solidFill>
              </a:rPr>
              <a:t>Querelle des inventaires</a:t>
            </a:r>
            <a:r>
              <a:rPr lang="fr-FR" sz="2400" dirty="0" smtClean="0">
                <a:solidFill>
                  <a:srgbClr val="FFC000"/>
                </a:solidFill>
              </a:rPr>
              <a:t> est un ensemble de troubles survenus en de multiples régions de France, consécutif à la loi de séparation des églises et de l’État de 1905 et au décret du 29 décembre 1905, prévoyant l'inventaire des biens des églises, notamment de l‘Église catholique, afin de préparer la dévolution de ces biens aux associations cultuelles définies dans l'article 4 de la loi. La mise en œuvre de cet inventaire suscita des conflits dans certaines régions de France, essentiellement les régions fortement catholiques (l'Ouest et une partie du Massif central).</a:t>
            </a:r>
            <a:endParaRPr lang="fr-FR" sz="2400" dirty="0">
              <a:solidFill>
                <a:srgbClr val="FFC000"/>
              </a:solidFill>
            </a:endParaRPr>
          </a:p>
        </p:txBody>
      </p:sp>
      <p:pic>
        <p:nvPicPr>
          <p:cNvPr id="3" name="Image 2" descr="histoire-de-la-loi-1905.jpg"/>
          <p:cNvPicPr>
            <a:picLocks noChangeAspect="1"/>
          </p:cNvPicPr>
          <p:nvPr/>
        </p:nvPicPr>
        <p:blipFill>
          <a:blip r:embed="rId2" cstate="print"/>
          <a:stretch>
            <a:fillRect/>
          </a:stretch>
        </p:blipFill>
        <p:spPr>
          <a:xfrm>
            <a:off x="5724128" y="116632"/>
            <a:ext cx="2631017" cy="3636632"/>
          </a:xfrm>
          <a:prstGeom prst="rect">
            <a:avLst/>
          </a:prstGeom>
        </p:spPr>
      </p:pic>
      <p:pic>
        <p:nvPicPr>
          <p:cNvPr id="6" name="Image 5" descr="220px-1904_-_Séparation_Eglise_Etat.jpg"/>
          <p:cNvPicPr>
            <a:picLocks noChangeAspect="1"/>
          </p:cNvPicPr>
          <p:nvPr/>
        </p:nvPicPr>
        <p:blipFill>
          <a:blip r:embed="rId3" cstate="print"/>
          <a:stretch>
            <a:fillRect/>
          </a:stretch>
        </p:blipFill>
        <p:spPr>
          <a:xfrm>
            <a:off x="5436096" y="3861048"/>
            <a:ext cx="3510389" cy="28091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76672"/>
            <a:ext cx="8784976" cy="6294031"/>
          </a:xfrm>
          <a:prstGeom prst="rect">
            <a:avLst/>
          </a:prstGeom>
          <a:noFill/>
        </p:spPr>
        <p:txBody>
          <a:bodyPr wrap="square" rtlCol="0">
            <a:spAutoFit/>
          </a:bodyPr>
          <a:lstStyle/>
          <a:p>
            <a:pPr algn="just"/>
            <a:r>
              <a:rPr lang="fr-FR" sz="2500" dirty="0" smtClean="0">
                <a:solidFill>
                  <a:srgbClr val="FFC000"/>
                </a:solidFill>
              </a:rPr>
              <a:t> La laïcité en France est un principe</a:t>
            </a:r>
            <a:r>
              <a:rPr lang="fr-FR" sz="2500" baseline="30000" dirty="0" smtClean="0">
                <a:solidFill>
                  <a:srgbClr val="FFC000"/>
                </a:solidFill>
              </a:rPr>
              <a:t> </a:t>
            </a:r>
            <a:r>
              <a:rPr lang="fr-FR" sz="2500" dirty="0" smtClean="0">
                <a:solidFill>
                  <a:srgbClr val="FFC000"/>
                </a:solidFill>
              </a:rPr>
              <a:t>qui distingue le pouvoir politique des organisations religieuses – l’État devant rester neutre – et garantit la liberté de culte (les manifestations religieuses devant respecter l’ordre public) ; il affirme parallèlement la liberté de conscience et ne place aucune opinion au-dessus des autres (religion, athéisme, agnosticisme ou libre pensée), construisant ainsi l’égalité républicaine.</a:t>
            </a:r>
          </a:p>
          <a:p>
            <a:pPr algn="just"/>
            <a:r>
              <a:rPr lang="fr-FR" sz="2500" dirty="0" smtClean="0">
                <a:solidFill>
                  <a:srgbClr val="FFC000"/>
                </a:solidFill>
              </a:rPr>
              <a:t> La laïcité ne consiste pas à combattre les religions, mais à empêcher leur influence dans l’exercice du pouvoir politique et administratif, et à renvoyer parallèlement les idées spirituelles et philosophiques au domaine exclusif de la conscience individuelle et à la liberté d’opinion. Ce principe a modifié en profondeur la société française ; la transformation est toujours à l’œuvre aujourd'hui dans l’adaptation du droit et des institutions nationales aux évolutions de la société française</a:t>
            </a:r>
            <a:r>
              <a:rPr lang="fr-FR" sz="2500" dirty="0" smtClean="0"/>
              <a:t>.</a:t>
            </a:r>
          </a:p>
          <a:p>
            <a:pPr algn="just"/>
            <a:endParaRPr lang="fr-FR" sz="2800" dirty="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188640"/>
            <a:ext cx="4968552" cy="6278642"/>
          </a:xfrm>
          <a:prstGeom prst="rect">
            <a:avLst/>
          </a:prstGeom>
          <a:noFill/>
        </p:spPr>
        <p:txBody>
          <a:bodyPr wrap="square" rtlCol="0">
            <a:spAutoFit/>
          </a:bodyPr>
          <a:lstStyle/>
          <a:p>
            <a:pPr algn="just"/>
            <a:r>
              <a:rPr lang="fr-FR" sz="2400" dirty="0" smtClean="0">
                <a:solidFill>
                  <a:srgbClr val="FFC000"/>
                </a:solidFill>
              </a:rPr>
              <a:t>la laïcité participe à la lutte contre tous les racismes et toutes les formes de ségrégations économiques, sociales ou culturelles. Elle est au cœur d’une indispensable volonté de donner plus de sens aux notions de fraternité et de solidarité.</a:t>
            </a:r>
          </a:p>
          <a:p>
            <a:pPr algn="just"/>
            <a:r>
              <a:rPr lang="fr-FR" sz="2400" dirty="0" smtClean="0">
                <a:solidFill>
                  <a:srgbClr val="FFC000"/>
                </a:solidFill>
              </a:rPr>
              <a:t>Elle n’est donc pas, comme veulent le faire croire certains de ses détracteurs, synonyme d’interdits et de restrictions liberticides. Bien au contraire elle permet, s’appuyant sur la raison, l’émancipation de l’individu, y compris par rapport à sa communauté d’origine. Elle est un art du vivre-ensemble.</a:t>
            </a:r>
          </a:p>
          <a:p>
            <a:endParaRPr lang="fr-FR" dirty="0"/>
          </a:p>
        </p:txBody>
      </p:sp>
      <p:pic>
        <p:nvPicPr>
          <p:cNvPr id="3" name="Image 2" descr="ob_ebc2ca_abc-de-la-laicite-kaldi005.jpg"/>
          <p:cNvPicPr>
            <a:picLocks noChangeAspect="1"/>
          </p:cNvPicPr>
          <p:nvPr/>
        </p:nvPicPr>
        <p:blipFill>
          <a:blip r:embed="rId2" cstate="print"/>
          <a:stretch>
            <a:fillRect/>
          </a:stretch>
        </p:blipFill>
        <p:spPr>
          <a:xfrm>
            <a:off x="5580112" y="260648"/>
            <a:ext cx="3046983" cy="3310476"/>
          </a:xfrm>
          <a:prstGeom prst="rect">
            <a:avLst/>
          </a:prstGeom>
        </p:spPr>
      </p:pic>
      <p:pic>
        <p:nvPicPr>
          <p:cNvPr id="5" name="Image 4" descr="f-imbert-lac3afcitc3a9-c3a0-lc3a9cole.jpg"/>
          <p:cNvPicPr>
            <a:picLocks noChangeAspect="1"/>
          </p:cNvPicPr>
          <p:nvPr/>
        </p:nvPicPr>
        <p:blipFill>
          <a:blip r:embed="rId3" cstate="print"/>
          <a:stretch>
            <a:fillRect/>
          </a:stretch>
        </p:blipFill>
        <p:spPr>
          <a:xfrm>
            <a:off x="5087808" y="3861048"/>
            <a:ext cx="3876680" cy="25202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8496944" cy="6278642"/>
          </a:xfrm>
          <a:prstGeom prst="rect">
            <a:avLst/>
          </a:prstGeom>
          <a:noFill/>
        </p:spPr>
        <p:txBody>
          <a:bodyPr wrap="square" rtlCol="0">
            <a:spAutoFit/>
          </a:bodyPr>
          <a:lstStyle/>
          <a:p>
            <a:pPr algn="ctr"/>
            <a:r>
              <a:rPr lang="fr-FR" sz="2400" dirty="0" smtClean="0">
                <a:solidFill>
                  <a:srgbClr val="FFC000"/>
                </a:solidFill>
              </a:rPr>
              <a:t>LA BATAILLE SCOLAIRE</a:t>
            </a:r>
          </a:p>
          <a:p>
            <a:pPr algn="just"/>
            <a:r>
              <a:rPr lang="fr-FR" dirty="0" smtClean="0"/>
              <a:t/>
            </a:r>
            <a:br>
              <a:rPr lang="fr-FR" dirty="0" smtClean="0"/>
            </a:br>
            <a:r>
              <a:rPr lang="fr-FR" sz="2400" dirty="0" smtClean="0">
                <a:solidFill>
                  <a:srgbClr val="FFC000"/>
                </a:solidFill>
              </a:rPr>
              <a:t>En 1948 le décret Schumann Poinso met le feu aux  poudres en accordant aux écoles publiques et confessionnelles un droit égal aux subventions publiques.</a:t>
            </a:r>
          </a:p>
          <a:p>
            <a:pPr algn="just"/>
            <a:r>
              <a:rPr lang="fr-FR" sz="2400" u="sng" dirty="0" smtClean="0">
                <a:solidFill>
                  <a:srgbClr val="FFC000"/>
                </a:solidFill>
              </a:rPr>
              <a:t>A PARTIR DE 1950 LA LUTTE S’INTENSIFIE</a:t>
            </a:r>
          </a:p>
          <a:p>
            <a:pPr algn="just"/>
            <a:r>
              <a:rPr lang="fr-FR" sz="2400" dirty="0" smtClean="0">
                <a:solidFill>
                  <a:srgbClr val="FFC000"/>
                </a:solidFill>
              </a:rPr>
              <a:t>- </a:t>
            </a:r>
            <a:r>
              <a:rPr lang="fr-FR" sz="2400" dirty="0" smtClean="0">
                <a:solidFill>
                  <a:srgbClr val="FFC000"/>
                </a:solidFill>
              </a:rPr>
              <a:t>Le gouvernement Pleven prend la responsabilité le </a:t>
            </a:r>
            <a:r>
              <a:rPr lang="fr-FR" sz="2400" dirty="0" smtClean="0">
                <a:solidFill>
                  <a:srgbClr val="FFC000"/>
                </a:solidFill>
              </a:rPr>
              <a:t> 21 </a:t>
            </a:r>
            <a:r>
              <a:rPr lang="fr-FR" sz="2400" dirty="0" smtClean="0">
                <a:solidFill>
                  <a:srgbClr val="FFC000"/>
                </a:solidFill>
              </a:rPr>
              <a:t>septembre </a:t>
            </a:r>
            <a:r>
              <a:rPr lang="fr-FR" sz="2400" dirty="0" smtClean="0">
                <a:solidFill>
                  <a:srgbClr val="FFC000"/>
                </a:solidFill>
              </a:rPr>
              <a:t>1951 de </a:t>
            </a:r>
            <a:r>
              <a:rPr lang="fr-FR" sz="2400" dirty="0" smtClean="0">
                <a:solidFill>
                  <a:srgbClr val="FFC000"/>
                </a:solidFill>
              </a:rPr>
              <a:t>faire voter la loi Marie qui accorde une aide indirecte aux collèges privés libres : les  élèves peuvent désormais obtenir des bourses d’Etat. </a:t>
            </a:r>
          </a:p>
          <a:p>
            <a:pPr algn="just"/>
            <a:r>
              <a:rPr lang="fr-FR" sz="2400" dirty="0" smtClean="0">
                <a:solidFill>
                  <a:srgbClr val="FFC000"/>
                </a:solidFill>
              </a:rPr>
              <a:t>- La loi Barangé vient la compléter pour l’enseignement  primaire en octroyant une allocation de 1 000 F par enfant versée au Conseil général si l’école est publique, à l’association des parents si l’école est privée.</a:t>
            </a:r>
          </a:p>
          <a:p>
            <a:pPr algn="just"/>
            <a:r>
              <a:rPr lang="fr-FR" sz="2400" dirty="0" smtClean="0">
                <a:solidFill>
                  <a:srgbClr val="FFC000"/>
                </a:solidFill>
              </a:rPr>
              <a:t> - 1959 : loi Debré instituant les contrats simples (les enseignants sont payés par l’état) ou d’association avec les établissements privés (subventions et contrôle des programmes en plus</a:t>
            </a:r>
            <a:r>
              <a:rPr lang="fr-FR" sz="2400" dirty="0" smtClean="0">
                <a:solidFill>
                  <a:srgbClr val="FFC000"/>
                </a:solidFill>
              </a:rPr>
              <a:t>).</a:t>
            </a:r>
            <a:endParaRPr lang="fr-FR" sz="2400" dirty="0" smtClean="0">
              <a:solidFill>
                <a:srgbClr val="FFC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412776"/>
            <a:ext cx="4932040" cy="3416320"/>
          </a:xfrm>
          <a:prstGeom prst="rect">
            <a:avLst/>
          </a:prstGeom>
          <a:noFill/>
        </p:spPr>
        <p:txBody>
          <a:bodyPr wrap="square" rtlCol="0">
            <a:spAutoFit/>
          </a:bodyPr>
          <a:lstStyle/>
          <a:p>
            <a:pPr algn="r"/>
            <a:r>
              <a:rPr lang="fr-FR" sz="2400" dirty="0" smtClean="0">
                <a:solidFill>
                  <a:srgbClr val="FFC000"/>
                </a:solidFill>
              </a:rPr>
              <a:t>choix des enseignants selon leurs compétences par le patronat.</a:t>
            </a:r>
          </a:p>
          <a:p>
            <a:pPr algn="r"/>
            <a:r>
              <a:rPr lang="fr-FR" sz="2400" dirty="0" smtClean="0">
                <a:solidFill>
                  <a:srgbClr val="FFC000"/>
                </a:solidFill>
              </a:rPr>
              <a:t>- 1977 : loi Guermeur : les établissements privés gardent leur caractère propre, c'est-à-dire leur spécificité religieuse ; les dépenses de fonctionnement du privé sont prises en charge selon les mêmes critères que celles du public.</a:t>
            </a:r>
          </a:p>
        </p:txBody>
      </p:sp>
      <p:sp>
        <p:nvSpPr>
          <p:cNvPr id="5" name="ZoneTexte 4"/>
          <p:cNvSpPr txBox="1"/>
          <p:nvPr/>
        </p:nvSpPr>
        <p:spPr>
          <a:xfrm>
            <a:off x="107504" y="4725144"/>
            <a:ext cx="8928992" cy="1938992"/>
          </a:xfrm>
          <a:prstGeom prst="rect">
            <a:avLst/>
          </a:prstGeom>
          <a:noFill/>
        </p:spPr>
        <p:txBody>
          <a:bodyPr wrap="square" rtlCol="0">
            <a:spAutoFit/>
          </a:bodyPr>
          <a:lstStyle/>
          <a:p>
            <a:pPr algn="just"/>
            <a:r>
              <a:rPr lang="fr-FR" sz="2400" dirty="0" smtClean="0">
                <a:solidFill>
                  <a:srgbClr val="FFC000"/>
                </a:solidFill>
              </a:rPr>
              <a:t>Toutes ces aides n’empêchent pas l’enseignement privé de faire participer financièrement les familles ni de continuer à trier ses élèves. </a:t>
            </a:r>
          </a:p>
          <a:p>
            <a:pPr algn="just"/>
            <a:r>
              <a:rPr lang="fr-FR" sz="2400" dirty="0" smtClean="0">
                <a:solidFill>
                  <a:srgbClr val="FFC000"/>
                </a:solidFill>
              </a:rPr>
              <a:t>Ces concessions faites à l’enseignement privé ne sont pas un signe d’ " ouverture " (on a parlé de laïcité ouverte), mais au contraire, un retour au passé avec l’enseignement congrégationiste.</a:t>
            </a:r>
          </a:p>
        </p:txBody>
      </p:sp>
      <p:pic>
        <p:nvPicPr>
          <p:cNvPr id="6" name="Image 5" descr="2a7874b40572f3b4e45d429b11e341d2.jpg"/>
          <p:cNvPicPr>
            <a:picLocks noChangeAspect="1"/>
          </p:cNvPicPr>
          <p:nvPr/>
        </p:nvPicPr>
        <p:blipFill>
          <a:blip r:embed="rId2" cstate="print"/>
          <a:stretch>
            <a:fillRect/>
          </a:stretch>
        </p:blipFill>
        <p:spPr>
          <a:xfrm>
            <a:off x="4907748" y="1268760"/>
            <a:ext cx="4131568" cy="3096344"/>
          </a:xfrm>
          <a:prstGeom prst="rect">
            <a:avLst/>
          </a:prstGeom>
        </p:spPr>
      </p:pic>
      <p:sp>
        <p:nvSpPr>
          <p:cNvPr id="7" name="ZoneTexte 6"/>
          <p:cNvSpPr txBox="1"/>
          <p:nvPr/>
        </p:nvSpPr>
        <p:spPr>
          <a:xfrm>
            <a:off x="107504" y="188640"/>
            <a:ext cx="8784976" cy="1200329"/>
          </a:xfrm>
          <a:prstGeom prst="rect">
            <a:avLst/>
          </a:prstGeom>
          <a:noFill/>
        </p:spPr>
        <p:txBody>
          <a:bodyPr wrap="square" rtlCol="0">
            <a:spAutoFit/>
          </a:bodyPr>
          <a:lstStyle/>
          <a:p>
            <a:pPr algn="just"/>
            <a:r>
              <a:rPr lang="fr-FR" dirty="0" smtClean="0">
                <a:solidFill>
                  <a:srgbClr val="FFC000"/>
                </a:solidFill>
              </a:rPr>
              <a:t> </a:t>
            </a:r>
            <a:r>
              <a:rPr lang="fr-FR" sz="2400" dirty="0" smtClean="0">
                <a:solidFill>
                  <a:srgbClr val="FFC000"/>
                </a:solidFill>
              </a:rPr>
              <a:t>- 1966 : loi d’orientation sur la formation professionnelle : convention entreprise-école </a:t>
            </a:r>
          </a:p>
          <a:p>
            <a:pPr algn="just"/>
            <a:r>
              <a:rPr lang="fr-FR" sz="2400" dirty="0" smtClean="0">
                <a:solidFill>
                  <a:srgbClr val="FFC000"/>
                </a:solidFill>
              </a:rPr>
              <a:t>- 1967 : Fouchet : création des IUT et </a:t>
            </a:r>
            <a:endParaRPr lang="fr-F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16632"/>
            <a:ext cx="8856984" cy="4585871"/>
          </a:xfrm>
          <a:prstGeom prst="rect">
            <a:avLst/>
          </a:prstGeom>
          <a:noFill/>
        </p:spPr>
        <p:txBody>
          <a:bodyPr wrap="square" rtlCol="0">
            <a:spAutoFit/>
          </a:bodyPr>
          <a:lstStyle/>
          <a:p>
            <a:pPr algn="ctr"/>
            <a:r>
              <a:rPr lang="fr-FR" sz="2400" dirty="0" smtClean="0">
                <a:solidFill>
                  <a:srgbClr val="FFC000"/>
                </a:solidFill>
              </a:rPr>
              <a:t>Depuis le début,</a:t>
            </a:r>
          </a:p>
          <a:p>
            <a:pPr algn="ctr"/>
            <a:r>
              <a:rPr lang="fr-FR" sz="2400" dirty="0" smtClean="0">
                <a:solidFill>
                  <a:srgbClr val="FFC000"/>
                </a:solidFill>
              </a:rPr>
              <a:t>la loi de séparation des églises et de l’état à été combattu. </a:t>
            </a:r>
            <a:endParaRPr lang="fr-FR" sz="2400" dirty="0" smtClean="0"/>
          </a:p>
          <a:p>
            <a:pPr algn="ctr"/>
            <a:r>
              <a:rPr lang="fr-FR" sz="2400" dirty="0" smtClean="0">
                <a:solidFill>
                  <a:srgbClr val="FFC000"/>
                </a:solidFill>
              </a:rPr>
              <a:t>Aujourd’hui</a:t>
            </a:r>
          </a:p>
          <a:p>
            <a:pPr algn="just"/>
            <a:r>
              <a:rPr lang="fr-FR" sz="2200" dirty="0" smtClean="0">
                <a:solidFill>
                  <a:srgbClr val="FFC000"/>
                </a:solidFill>
              </a:rPr>
              <a:t>La France n’a jamais connu autant de tensions et de revendications identitaires qu’aujourd’hui et par conséquent, elle n’a jamais eu autant besoin de la laïcité. Une laïcité qui ne prétend pas résoudre toutes les questions économiques, d’intégration, de sécurité, de logement et de santé qui participent de la fracture sociale. Mais une laïcité, consubstantielle à la République, qui doit permettre à tous les citoyens, quels que soient leurs origines, leur couleur, leur sexe, leurs appartenances philosophiques ou religieuses, de vivre ensemble en garantissant leur liberté de conscience et l’égalité des droits.</a:t>
            </a:r>
          </a:p>
          <a:p>
            <a:pPr algn="just"/>
            <a:endParaRPr lang="fr-FR" sz="2200" dirty="0">
              <a:solidFill>
                <a:srgbClr val="FFC000"/>
              </a:solidFill>
            </a:endParaRPr>
          </a:p>
        </p:txBody>
      </p:sp>
      <p:pic>
        <p:nvPicPr>
          <p:cNvPr id="5" name="Image 4" descr="Affiche-GAR-mieux-que-la-république3.jpg"/>
          <p:cNvPicPr>
            <a:picLocks noChangeAspect="1"/>
          </p:cNvPicPr>
          <p:nvPr/>
        </p:nvPicPr>
        <p:blipFill>
          <a:blip r:embed="rId2" cstate="print"/>
          <a:stretch>
            <a:fillRect/>
          </a:stretch>
        </p:blipFill>
        <p:spPr>
          <a:xfrm>
            <a:off x="107504" y="4437112"/>
            <a:ext cx="3157226" cy="2232247"/>
          </a:xfrm>
          <a:prstGeom prst="rect">
            <a:avLst/>
          </a:prstGeom>
        </p:spPr>
      </p:pic>
      <p:pic>
        <p:nvPicPr>
          <p:cNvPr id="6" name="Image 5" descr="1814472785.jpg"/>
          <p:cNvPicPr>
            <a:picLocks noChangeAspect="1"/>
          </p:cNvPicPr>
          <p:nvPr/>
        </p:nvPicPr>
        <p:blipFill>
          <a:blip r:embed="rId3" cstate="print"/>
          <a:stretch>
            <a:fillRect/>
          </a:stretch>
        </p:blipFill>
        <p:spPr>
          <a:xfrm>
            <a:off x="3347864" y="4094541"/>
            <a:ext cx="2088232" cy="2763459"/>
          </a:xfrm>
          <a:prstGeom prst="rect">
            <a:avLst/>
          </a:prstGeom>
        </p:spPr>
      </p:pic>
      <p:pic>
        <p:nvPicPr>
          <p:cNvPr id="7" name="Image 6" descr="Ils marchent contre la loi de 1905.jpg"/>
          <p:cNvPicPr>
            <a:picLocks noChangeAspect="1"/>
          </p:cNvPicPr>
          <p:nvPr/>
        </p:nvPicPr>
        <p:blipFill>
          <a:blip r:embed="rId4" cstate="print"/>
          <a:stretch>
            <a:fillRect/>
          </a:stretch>
        </p:blipFill>
        <p:spPr>
          <a:xfrm>
            <a:off x="5528579" y="4293096"/>
            <a:ext cx="3615421" cy="2274562"/>
          </a:xfrm>
          <a:prstGeom prst="rect">
            <a:avLst/>
          </a:prstGeom>
        </p:spPr>
      </p:pic>
      <p:sp>
        <p:nvSpPr>
          <p:cNvPr id="8" name="ZoneTexte 7"/>
          <p:cNvSpPr txBox="1"/>
          <p:nvPr/>
        </p:nvSpPr>
        <p:spPr>
          <a:xfrm>
            <a:off x="5292080" y="6416908"/>
            <a:ext cx="3744416" cy="369332"/>
          </a:xfrm>
          <a:prstGeom prst="rect">
            <a:avLst/>
          </a:prstGeom>
          <a:noFill/>
        </p:spPr>
        <p:txBody>
          <a:bodyPr wrap="square" rtlCol="0">
            <a:spAutoFit/>
          </a:bodyPr>
          <a:lstStyle/>
          <a:p>
            <a:r>
              <a:rPr lang="fr-FR" dirty="0" smtClean="0">
                <a:solidFill>
                  <a:srgbClr val="FFC000"/>
                </a:solidFill>
              </a:rPr>
              <a:t>Manifestation anti-mariage pour tous</a:t>
            </a:r>
            <a:endParaRPr lang="fr-FR" dirty="0">
              <a:solidFill>
                <a:srgbClr val="FFC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2" y="332656"/>
            <a:ext cx="6912768" cy="461665"/>
          </a:xfrm>
          <a:prstGeom prst="rect">
            <a:avLst/>
          </a:prstGeom>
          <a:noFill/>
        </p:spPr>
        <p:txBody>
          <a:bodyPr wrap="square" rtlCol="0">
            <a:spAutoFit/>
          </a:bodyPr>
          <a:lstStyle/>
          <a:p>
            <a:pPr algn="ctr"/>
            <a:r>
              <a:rPr lang="fr-FR" sz="2400" b="1" dirty="0" smtClean="0">
                <a:solidFill>
                  <a:srgbClr val="FFC000"/>
                </a:solidFill>
              </a:rPr>
              <a:t>ATTAQUÉ DE TOUS BORDS</a:t>
            </a:r>
            <a:endParaRPr lang="fr-FR" sz="2400" b="1" dirty="0">
              <a:solidFill>
                <a:srgbClr val="FFC000"/>
              </a:solidFill>
            </a:endParaRPr>
          </a:p>
        </p:txBody>
      </p:sp>
      <p:pic>
        <p:nvPicPr>
          <p:cNvPr id="6" name="Image 5" descr="homepage-default.png.jpg"/>
          <p:cNvPicPr>
            <a:picLocks noChangeAspect="1"/>
          </p:cNvPicPr>
          <p:nvPr/>
        </p:nvPicPr>
        <p:blipFill>
          <a:blip r:embed="rId2" cstate="print"/>
          <a:stretch>
            <a:fillRect/>
          </a:stretch>
        </p:blipFill>
        <p:spPr>
          <a:xfrm>
            <a:off x="395536" y="980728"/>
            <a:ext cx="5399532" cy="2496312"/>
          </a:xfrm>
          <a:prstGeom prst="rect">
            <a:avLst/>
          </a:prstGeom>
        </p:spPr>
      </p:pic>
      <p:pic>
        <p:nvPicPr>
          <p:cNvPr id="7" name="Image 6" descr="Thomas-Guenole.png"/>
          <p:cNvPicPr>
            <a:picLocks noChangeAspect="1"/>
          </p:cNvPicPr>
          <p:nvPr/>
        </p:nvPicPr>
        <p:blipFill>
          <a:blip r:embed="rId3" cstate="print"/>
          <a:stretch>
            <a:fillRect/>
          </a:stretch>
        </p:blipFill>
        <p:spPr>
          <a:xfrm>
            <a:off x="467544" y="3955573"/>
            <a:ext cx="5184576" cy="2902427"/>
          </a:xfrm>
          <a:prstGeom prst="rect">
            <a:avLst/>
          </a:prstGeom>
        </p:spPr>
      </p:pic>
      <p:sp>
        <p:nvSpPr>
          <p:cNvPr id="8" name="ZoneTexte 7"/>
          <p:cNvSpPr txBox="1"/>
          <p:nvPr/>
        </p:nvSpPr>
        <p:spPr>
          <a:xfrm>
            <a:off x="2555776" y="2852936"/>
            <a:ext cx="6336704" cy="1077218"/>
          </a:xfrm>
          <a:prstGeom prst="rect">
            <a:avLst/>
          </a:prstGeom>
          <a:noFill/>
        </p:spPr>
        <p:txBody>
          <a:bodyPr wrap="square" rtlCol="0">
            <a:spAutoFit/>
          </a:bodyPr>
          <a:lstStyle/>
          <a:p>
            <a:pPr algn="ctr"/>
            <a:r>
              <a:rPr lang="fr-FR" sz="3200" b="1" dirty="0" smtClean="0">
                <a:solidFill>
                  <a:srgbClr val="FF0000"/>
                </a:solidFill>
              </a:rPr>
              <a:t>CONTRE LA DIVISION DES FRANÇAIS</a:t>
            </a:r>
          </a:p>
          <a:p>
            <a:pPr algn="ctr"/>
            <a:r>
              <a:rPr lang="fr-FR" sz="3200" b="1" dirty="0" smtClean="0">
                <a:solidFill>
                  <a:srgbClr val="FF0000"/>
                </a:solidFill>
              </a:rPr>
              <a:t>PAS TOUCHE À CETTE LOI</a:t>
            </a:r>
            <a:endParaRPr lang="fr-FR" sz="3200" b="1" dirty="0">
              <a:solidFill>
                <a:srgbClr val="FF0000"/>
              </a:solidFill>
            </a:endParaRPr>
          </a:p>
        </p:txBody>
      </p:sp>
      <p:sp>
        <p:nvSpPr>
          <p:cNvPr id="9" name="ZoneTexte 8"/>
          <p:cNvSpPr txBox="1"/>
          <p:nvPr/>
        </p:nvSpPr>
        <p:spPr>
          <a:xfrm>
            <a:off x="6660232" y="6453336"/>
            <a:ext cx="1368152" cy="369332"/>
          </a:xfrm>
          <a:prstGeom prst="rect">
            <a:avLst/>
          </a:prstGeom>
          <a:noFill/>
        </p:spPr>
        <p:txBody>
          <a:bodyPr wrap="square" rtlCol="0">
            <a:spAutoFit/>
          </a:bodyPr>
          <a:lstStyle/>
          <a:p>
            <a:r>
              <a:rPr lang="fr-FR" dirty="0" smtClean="0"/>
              <a:t>Albert THIRY</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692696"/>
            <a:ext cx="8640960" cy="5755422"/>
          </a:xfrm>
          <a:prstGeom prst="rect">
            <a:avLst/>
          </a:prstGeom>
          <a:noFill/>
        </p:spPr>
        <p:txBody>
          <a:bodyPr wrap="square" rtlCol="0">
            <a:spAutoFit/>
          </a:bodyPr>
          <a:lstStyle/>
          <a:p>
            <a:pPr algn="just"/>
            <a:r>
              <a:rPr lang="fr-FR" sz="2500" dirty="0" smtClean="0">
                <a:solidFill>
                  <a:srgbClr val="FFC000"/>
                </a:solidFill>
              </a:rPr>
              <a:t>« La Nation garantit l’égal accès de l’enfant et de l’adulte à l’instruction, à la culture et à la formation professionnelle. L’organisation de l’enseignement public gratuit et laïc à tous les degrés est un devoir de l’État. »</a:t>
            </a:r>
          </a:p>
          <a:p>
            <a:pPr algn="ctr"/>
            <a:r>
              <a:rPr lang="fr-FR" sz="2500" dirty="0" smtClean="0">
                <a:solidFill>
                  <a:srgbClr val="FFC000"/>
                </a:solidFill>
              </a:rPr>
              <a:t>Exceptions en Alsace-Moselle et outre-mer</a:t>
            </a:r>
          </a:p>
          <a:p>
            <a:pPr algn="just"/>
            <a:r>
              <a:rPr lang="fr-FR" sz="2500" dirty="0" smtClean="0">
                <a:solidFill>
                  <a:srgbClr val="FFC000"/>
                </a:solidFill>
              </a:rPr>
              <a:t>L‘Alsace-Moselle était un territoire allemand lorsque la loi de 1905 sur la  séparation des églises et de l’état fut promulguée. Lorsque, après la Première Guerre mondiale, ce territoire redevint français, le régime concordataire qui organisait les cultes catholique, luthérien, réformé et israélite y fut maintenu, puis entériné par la loi du 1</a:t>
            </a:r>
            <a:r>
              <a:rPr lang="fr-FR" sz="2500" baseline="30000" dirty="0" smtClean="0">
                <a:solidFill>
                  <a:srgbClr val="FFC000"/>
                </a:solidFill>
              </a:rPr>
              <a:t>er</a:t>
            </a:r>
            <a:r>
              <a:rPr lang="fr-FR" sz="2500" dirty="0" smtClean="0">
                <a:solidFill>
                  <a:srgbClr val="FFC000"/>
                </a:solidFill>
              </a:rPr>
              <a:t> juin 1924.</a:t>
            </a:r>
          </a:p>
          <a:p>
            <a:pPr algn="just"/>
            <a:endParaRPr lang="fr-FR" sz="2500" dirty="0" smtClean="0">
              <a:solidFill>
                <a:srgbClr val="FFC000"/>
              </a:solidFill>
            </a:endParaRPr>
          </a:p>
          <a:p>
            <a:pPr algn="ctr"/>
            <a:r>
              <a:rPr lang="fr-FR" sz="2500" dirty="0" smtClean="0">
                <a:solidFill>
                  <a:srgbClr val="FF0000"/>
                </a:solidFill>
              </a:rPr>
              <a:t>LA </a:t>
            </a:r>
            <a:r>
              <a:rPr lang="fr-FR" sz="2500" smtClean="0">
                <a:solidFill>
                  <a:srgbClr val="FF0000"/>
                </a:solidFill>
              </a:rPr>
              <a:t>CONSTITUTION  FRANÇAISE  EST  LA  SEULE  CONSTITUTION QUI  NE  FAIT  PAS  RÉFÉRENCE  À  UNE  RELIGION</a:t>
            </a:r>
            <a:r>
              <a:rPr lang="fr-FR" sz="2500" dirty="0" smtClean="0">
                <a:solidFill>
                  <a:srgbClr val="FF0000"/>
                </a:solidFill>
              </a:rPr>
              <a:t>.</a:t>
            </a:r>
          </a:p>
          <a:p>
            <a:pPr algn="just"/>
            <a:endParaRPr lang="fr-FR"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332656"/>
            <a:ext cx="8352928" cy="1077218"/>
          </a:xfrm>
          <a:prstGeom prst="rect">
            <a:avLst/>
          </a:prstGeom>
          <a:noFill/>
        </p:spPr>
        <p:txBody>
          <a:bodyPr wrap="square" rtlCol="0">
            <a:spAutoFit/>
          </a:bodyPr>
          <a:lstStyle/>
          <a:p>
            <a:pPr algn="ctr"/>
            <a:r>
              <a:rPr lang="fr-FR" sz="3200" b="1" dirty="0" smtClean="0">
                <a:solidFill>
                  <a:srgbClr val="FFC000"/>
                </a:solidFill>
                <a:effectLst>
                  <a:outerShdw blurRad="38100" dist="38100" dir="2700000" algn="tl">
                    <a:srgbClr val="000000">
                      <a:alpha val="43137"/>
                    </a:srgbClr>
                  </a:outerShdw>
                </a:effectLst>
              </a:rPr>
              <a:t>L’ÉMERGENCE DE LA LAÏCITÉ</a:t>
            </a:r>
          </a:p>
          <a:p>
            <a:pPr algn="ctr"/>
            <a:r>
              <a:rPr lang="fr-FR" sz="3200" b="1" dirty="0" smtClean="0">
                <a:solidFill>
                  <a:srgbClr val="FFC000"/>
                </a:solidFill>
                <a:effectLst>
                  <a:outerShdw blurRad="38100" dist="38100" dir="2700000" algn="tl">
                    <a:srgbClr val="000000">
                      <a:alpha val="43137"/>
                    </a:srgbClr>
                  </a:outerShdw>
                </a:effectLst>
              </a:rPr>
              <a:t>UN LONG CHEMIN</a:t>
            </a:r>
            <a:endParaRPr lang="fr-FR" sz="3200" b="1" dirty="0">
              <a:solidFill>
                <a:srgbClr val="FFC000"/>
              </a:solidFill>
              <a:effectLst>
                <a:outerShdw blurRad="38100" dist="38100" dir="2700000" algn="tl">
                  <a:srgbClr val="000000">
                    <a:alpha val="43137"/>
                  </a:srgbClr>
                </a:outerShdw>
              </a:effectLst>
            </a:endParaRPr>
          </a:p>
        </p:txBody>
      </p:sp>
      <p:sp>
        <p:nvSpPr>
          <p:cNvPr id="1026" name="Rectangle 2"/>
          <p:cNvSpPr>
            <a:spLocks noChangeArrowheads="1"/>
          </p:cNvSpPr>
          <p:nvPr/>
        </p:nvSpPr>
        <p:spPr bwMode="auto">
          <a:xfrm>
            <a:off x="0" y="2100898"/>
            <a:ext cx="9144000" cy="487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500" i="0" u="none" strike="noStrike" cap="none" normalizeH="0" baseline="0" dirty="0" smtClean="0">
                <a:ln>
                  <a:noFill/>
                </a:ln>
                <a:solidFill>
                  <a:srgbClr val="FFC000"/>
                </a:solidFill>
                <a:effectLst>
                  <a:outerShdw blurRad="38100" dist="38100" dir="2700000" algn="tl">
                    <a:srgbClr val="000000">
                      <a:alpha val="43137"/>
                    </a:srgbClr>
                  </a:outerShdw>
                </a:effectLst>
                <a:latin typeface="+mj-lt"/>
                <a:ea typeface="Times New Roman" pitchFamily="18" charset="0"/>
                <a:cs typeface="Times New Roman" pitchFamily="18" charset="0"/>
              </a:rPr>
              <a:t>LA FIN DE LA ROYAUTÉ DE DROIT DIVIN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500" i="0" u="none" strike="noStrike" cap="none" normalizeH="0" baseline="0" dirty="0" smtClean="0">
              <a:ln>
                <a:noFill/>
              </a:ln>
              <a:solidFill>
                <a:srgbClr val="FFC000"/>
              </a:solidFill>
              <a:effectLst>
                <a:outerShdw blurRad="38100" dist="38100" dir="2700000" algn="tl">
                  <a:srgbClr val="000000">
                    <a:alpha val="43137"/>
                  </a:srgbClr>
                </a:outerShdw>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500" b="0" i="0" u="none" strike="noStrike" cap="none" normalizeH="0" baseline="0" dirty="0" smtClean="0">
                <a:ln>
                  <a:noFill/>
                </a:ln>
                <a:solidFill>
                  <a:srgbClr val="FFC000"/>
                </a:solidFill>
                <a:effectLst/>
                <a:latin typeface="+mj-lt"/>
                <a:ea typeface="Times New Roman" pitchFamily="18" charset="0"/>
                <a:cs typeface="Times New Roman" pitchFamily="18" charset="0"/>
              </a:rPr>
              <a:t>  La Révolution française pose les principes de la laïcité :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500" b="0" i="0" u="none" strike="noStrike" cap="none" normalizeH="0" baseline="0" dirty="0" smtClean="0">
                <a:ln>
                  <a:noFill/>
                </a:ln>
                <a:solidFill>
                  <a:srgbClr val="FFC000"/>
                </a:solidFill>
                <a:effectLst/>
                <a:latin typeface="+mj-lt"/>
                <a:ea typeface="Times New Roman" pitchFamily="18" charset="0"/>
                <a:cs typeface="Times New Roman" pitchFamily="18" charset="0"/>
              </a:rPr>
              <a:t>séparation de l’État et des cultes, sécularisation,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500" b="0" i="0" u="none" strike="noStrike" cap="none" normalizeH="0" baseline="0" dirty="0" smtClean="0">
                <a:ln>
                  <a:noFill/>
                </a:ln>
                <a:solidFill>
                  <a:srgbClr val="FFC000"/>
                </a:solidFill>
                <a:effectLst/>
                <a:latin typeface="+mj-lt"/>
                <a:ea typeface="Times New Roman" pitchFamily="18" charset="0"/>
                <a:cs typeface="Times New Roman" pitchFamily="18" charset="0"/>
              </a:rPr>
              <a:t>égalité des cultes, liberté</a:t>
            </a:r>
            <a:r>
              <a:rPr kumimoji="0" lang="fr-FR" sz="2500" b="0" i="0" u="none" strike="noStrike" cap="none" normalizeH="0" dirty="0" smtClean="0">
                <a:ln>
                  <a:noFill/>
                </a:ln>
                <a:solidFill>
                  <a:srgbClr val="FFC000"/>
                </a:solidFill>
                <a:effectLst/>
                <a:latin typeface="+mj-lt"/>
                <a:ea typeface="Times New Roman" pitchFamily="18" charset="0"/>
                <a:cs typeface="Times New Roman" pitchFamily="18" charset="0"/>
              </a:rPr>
              <a:t> de conscience</a:t>
            </a:r>
            <a:r>
              <a:rPr kumimoji="0" lang="fr-FR" sz="2500" b="0" i="0" u="none" strike="noStrike" cap="none" normalizeH="0" baseline="0" dirty="0" smtClean="0">
                <a:ln>
                  <a:noFill/>
                </a:ln>
                <a:solidFill>
                  <a:srgbClr val="FFC000"/>
                </a:solidFill>
                <a:effectLst/>
                <a:latin typeface="+mj-lt"/>
                <a:ea typeface="Times New Roman" pitchFamily="18" charset="0"/>
                <a:cs typeface="Times New Roman" pitchFamily="18" charset="0"/>
              </a:rPr>
              <a:t>, etc.</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500" b="0" i="0" u="none" strike="noStrike" cap="none" normalizeH="0" baseline="0" dirty="0" smtClean="0">
                <a:ln>
                  <a:noFill/>
                </a:ln>
                <a:solidFill>
                  <a:srgbClr val="FFC000"/>
                </a:solidFill>
                <a:effectLst/>
                <a:latin typeface="+mj-lt"/>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500" b="0" i="0" u="none" strike="noStrike" cap="none" normalizeH="0" baseline="0" dirty="0" smtClean="0">
                <a:ln>
                  <a:noFill/>
                </a:ln>
                <a:solidFill>
                  <a:srgbClr val="FFC000"/>
                </a:solidFill>
                <a:effectLst/>
                <a:latin typeface="+mj-lt"/>
                <a:ea typeface="Times New Roman" pitchFamily="18" charset="0"/>
                <a:cs typeface="Times New Roman" pitchFamily="18" charset="0"/>
              </a:rPr>
              <a:t>Ces principes seront partiellement annulés avec</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500" b="0" i="0" u="none" strike="noStrike" cap="none" normalizeH="0" baseline="0" dirty="0" smtClean="0">
                <a:ln>
                  <a:noFill/>
                </a:ln>
                <a:solidFill>
                  <a:srgbClr val="FFC000"/>
                </a:solidFill>
                <a:effectLst/>
                <a:latin typeface="+mj-lt"/>
                <a:ea typeface="Times New Roman" pitchFamily="18" charset="0"/>
                <a:cs typeface="Times New Roman" pitchFamily="18" charset="0"/>
              </a:rPr>
              <a:t> le concordat.</a:t>
            </a:r>
            <a:endParaRPr lang="fr-FR" sz="2500" dirty="0" smtClean="0">
              <a:solidFill>
                <a:srgbClr val="FFC000"/>
              </a:solidFill>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5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b="1" dirty="0" smtClean="0">
              <a:latin typeface="+mj-lt"/>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500" b="1" i="0" u="none" strike="noStrike" cap="none" normalizeH="0" baseline="0" dirty="0" smtClean="0">
                <a:ln>
                  <a:noFill/>
                </a:ln>
                <a:solidFill>
                  <a:srgbClr val="FFC000"/>
                </a:solidFill>
                <a:effectLst/>
                <a:latin typeface="+mj-lt"/>
                <a:ea typeface="Times New Roman" pitchFamily="18" charset="0"/>
                <a:cs typeface="Times New Roman" pitchFamily="18" charset="0"/>
              </a:rPr>
              <a:t>Déclaration des droits de l’homme et du citoyen de 1789</a:t>
            </a:r>
            <a:endParaRPr kumimoji="0" lang="fr-FR" sz="2500" b="0" i="0" u="none" strike="noStrike" cap="none" normalizeH="0" baseline="0" dirty="0" smtClean="0">
              <a:ln>
                <a:noFill/>
              </a:ln>
              <a:solidFill>
                <a:srgbClr val="FFC00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500" b="0" i="0" u="none" strike="noStrike" cap="none" normalizeH="0" baseline="0" dirty="0" smtClean="0">
              <a:ln>
                <a:noFill/>
              </a:ln>
              <a:solidFill>
                <a:schemeClr val="tx1"/>
              </a:solidFill>
              <a:effectLst/>
              <a:latin typeface="+mj-lt"/>
              <a:cs typeface="Arial" pitchFamily="34" charset="0"/>
            </a:endParaRPr>
          </a:p>
        </p:txBody>
      </p:sp>
      <p:pic>
        <p:nvPicPr>
          <p:cNvPr id="1025" name="Image 6" descr="https://upload.wikimedia.org/wikipedia/commons/thumb/6/6c/Declaration_of_the_Rights_of_Man_and_of_the_Citizen_in_1789.jpg/220px-Declaration_of_the_Rights_of_Man_and_of_the_Citizen_in_1789.jpg">
            <a:hlinkClick r:id="rId2"/>
          </p:cNvPr>
          <p:cNvPicPr>
            <a:picLocks noChangeAspect="1" noChangeArrowheads="1"/>
          </p:cNvPicPr>
          <p:nvPr/>
        </p:nvPicPr>
        <p:blipFill>
          <a:blip r:embed="rId3" cstate="print"/>
          <a:srcRect/>
          <a:stretch>
            <a:fillRect/>
          </a:stretch>
        </p:blipFill>
        <p:spPr bwMode="auto">
          <a:xfrm>
            <a:off x="6732240" y="3356992"/>
            <a:ext cx="2085975" cy="27527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492896"/>
            <a:ext cx="8712968" cy="4011548"/>
          </a:xfrm>
          <a:prstGeom prst="rect">
            <a:avLst/>
          </a:prstGeom>
          <a:noFill/>
        </p:spPr>
        <p:txBody>
          <a:bodyPr wrap="square" rtlCol="0">
            <a:spAutoFit/>
          </a:bodyPr>
          <a:lstStyle/>
          <a:p>
            <a:pPr algn="just"/>
            <a:r>
              <a:rPr lang="fr-FR" sz="2500" dirty="0" smtClean="0">
                <a:solidFill>
                  <a:srgbClr val="FFC000"/>
                </a:solidFill>
              </a:rPr>
              <a:t>essentiellement une source de morale publique, et non plus le fondement de la politique. Cette démarche est liée à la désacralisation du pouvoir royal, qui n'est plus considéré comme étant « de droit divin ». En tant que religion nationale, l'Église de France remodelée par la Constitution civile du clergé voit son gallicanisme s'accentuer, et est bouleversée dans son organisation temporelle : les diocèses sont remaniés selon le découpage départemental, les évêques sont élus, les curés également. La hiérarchie est calquée sur le fonctionnement politique et l'autorité temporelle du pape est très nettement affaiblie.</a:t>
            </a:r>
            <a:endParaRPr lang="fr-FR" sz="2500" dirty="0">
              <a:solidFill>
                <a:srgbClr val="FFC000"/>
              </a:solidFill>
            </a:endParaRPr>
          </a:p>
        </p:txBody>
      </p:sp>
      <p:sp>
        <p:nvSpPr>
          <p:cNvPr id="6" name="ZoneTexte 5"/>
          <p:cNvSpPr txBox="1"/>
          <p:nvPr/>
        </p:nvSpPr>
        <p:spPr>
          <a:xfrm>
            <a:off x="179512" y="188641"/>
            <a:ext cx="6048672" cy="2400657"/>
          </a:xfrm>
          <a:prstGeom prst="rect">
            <a:avLst/>
          </a:prstGeom>
          <a:noFill/>
        </p:spPr>
        <p:txBody>
          <a:bodyPr wrap="square" rtlCol="0">
            <a:spAutoFit/>
          </a:bodyPr>
          <a:lstStyle/>
          <a:p>
            <a:pPr algn="just"/>
            <a:r>
              <a:rPr lang="fr-FR" dirty="0" smtClean="0">
                <a:solidFill>
                  <a:srgbClr val="FFC000"/>
                </a:solidFill>
              </a:rPr>
              <a:t> </a:t>
            </a:r>
            <a:r>
              <a:rPr lang="fr-FR" sz="2500" dirty="0" smtClean="0">
                <a:solidFill>
                  <a:srgbClr val="FFC000"/>
                </a:solidFill>
              </a:rPr>
              <a:t>La constitution civile du clergé a pour but d'organiser une religion « nationale » dans une France qui s'ouvre à la liberté religieuse. Tout en rappelant l'importance de la religion dans la vie de la Cité, l'Assemblée veut organiser l'Église nationale pour en faire</a:t>
            </a:r>
            <a:endParaRPr lang="fr-FR" sz="2500" dirty="0"/>
          </a:p>
        </p:txBody>
      </p:sp>
      <p:pic>
        <p:nvPicPr>
          <p:cNvPr id="1026" name="Picture 2" descr="C:\Users\THIRY\Desktop\loi de 1905\Progression de la Laïcité\91002203.jpg"/>
          <p:cNvPicPr>
            <a:picLocks noChangeAspect="1" noChangeArrowheads="1"/>
          </p:cNvPicPr>
          <p:nvPr/>
        </p:nvPicPr>
        <p:blipFill>
          <a:blip r:embed="rId2" cstate="print"/>
          <a:srcRect/>
          <a:stretch>
            <a:fillRect/>
          </a:stretch>
        </p:blipFill>
        <p:spPr bwMode="auto">
          <a:xfrm>
            <a:off x="6300192" y="188640"/>
            <a:ext cx="2634324" cy="237626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5805264"/>
            <a:ext cx="4752528" cy="707886"/>
          </a:xfrm>
          <a:prstGeom prst="rect">
            <a:avLst/>
          </a:prstGeom>
          <a:noFill/>
        </p:spPr>
        <p:txBody>
          <a:bodyPr wrap="square" rtlCol="0">
            <a:spAutoFit/>
          </a:bodyPr>
          <a:lstStyle/>
          <a:p>
            <a:pPr algn="just"/>
            <a:r>
              <a:rPr lang="fr-FR" sz="2000" dirty="0" smtClean="0">
                <a:solidFill>
                  <a:srgbClr val="FFC000"/>
                </a:solidFill>
              </a:rPr>
              <a:t>  Les princes de l’Église prêtant le serment civil exigé par le concordat — 1801</a:t>
            </a:r>
          </a:p>
        </p:txBody>
      </p:sp>
      <p:pic>
        <p:nvPicPr>
          <p:cNvPr id="5" name="Image 4" descr="220px-FrenchChurchOathConcordat.jpg"/>
          <p:cNvPicPr>
            <a:picLocks noChangeAspect="1"/>
          </p:cNvPicPr>
          <p:nvPr/>
        </p:nvPicPr>
        <p:blipFill>
          <a:blip r:embed="rId2" cstate="print"/>
          <a:stretch>
            <a:fillRect/>
          </a:stretch>
        </p:blipFill>
        <p:spPr>
          <a:xfrm>
            <a:off x="5177279" y="3645024"/>
            <a:ext cx="3736803" cy="2952328"/>
          </a:xfrm>
          <a:prstGeom prst="rect">
            <a:avLst/>
          </a:prstGeom>
        </p:spPr>
      </p:pic>
      <p:sp>
        <p:nvSpPr>
          <p:cNvPr id="6" name="ZoneTexte 5"/>
          <p:cNvSpPr txBox="1"/>
          <p:nvPr/>
        </p:nvSpPr>
        <p:spPr>
          <a:xfrm>
            <a:off x="251520" y="260648"/>
            <a:ext cx="4752528" cy="5478423"/>
          </a:xfrm>
          <a:prstGeom prst="rect">
            <a:avLst/>
          </a:prstGeom>
          <a:noFill/>
        </p:spPr>
        <p:txBody>
          <a:bodyPr wrap="square" rtlCol="0">
            <a:spAutoFit/>
          </a:bodyPr>
          <a:lstStyle/>
          <a:p>
            <a:pPr algn="ctr"/>
            <a:r>
              <a:rPr lang="fr-FR" sz="2500" dirty="0" smtClean="0">
                <a:solidFill>
                  <a:srgbClr val="FFC000"/>
                </a:solidFill>
              </a:rPr>
              <a:t>LE CONCORDAT</a:t>
            </a:r>
          </a:p>
          <a:p>
            <a:pPr algn="ctr"/>
            <a:endParaRPr lang="fr-FR" sz="2500" dirty="0" smtClean="0">
              <a:solidFill>
                <a:srgbClr val="FFC000"/>
              </a:solidFill>
            </a:endParaRPr>
          </a:p>
          <a:p>
            <a:pPr algn="just"/>
            <a:r>
              <a:rPr lang="fr-FR" sz="2500" dirty="0" smtClean="0">
                <a:solidFill>
                  <a:srgbClr val="FFC000"/>
                </a:solidFill>
              </a:rPr>
              <a:t>La Constitution civile du clergé mise en place par la Constituante en 1790, qui subordonnait l'Eglise à l'Etat, provoqua un schisme au sein du clergé. Le Concordat, signé par le consul Bonaparte et le Saint-Siège, y mit fin en 1801. Ce </a:t>
            </a:r>
            <a:r>
              <a:rPr lang="fr-FR" sz="2500" b="1" dirty="0" smtClean="0">
                <a:solidFill>
                  <a:srgbClr val="FFC000"/>
                </a:solidFill>
              </a:rPr>
              <a:t>régime concordataire</a:t>
            </a:r>
            <a:r>
              <a:rPr lang="fr-FR" sz="2500" dirty="0" smtClean="0">
                <a:solidFill>
                  <a:srgbClr val="FFC000"/>
                </a:solidFill>
              </a:rPr>
              <a:t> reconnaît l'Eglise catholique comme la religion de la "grande majorité des français" et prévoit notamment la nomination des évêques par le chef de l'Etat.</a:t>
            </a:r>
            <a:endParaRPr lang="fr-FR" sz="2500" dirty="0">
              <a:solidFill>
                <a:srgbClr val="FFC000"/>
              </a:solidFill>
            </a:endParaRPr>
          </a:p>
        </p:txBody>
      </p:sp>
      <p:pic>
        <p:nvPicPr>
          <p:cNvPr id="7" name="Image 6" descr="2138855728.JPG"/>
          <p:cNvPicPr>
            <a:picLocks noChangeAspect="1"/>
          </p:cNvPicPr>
          <p:nvPr/>
        </p:nvPicPr>
        <p:blipFill>
          <a:blip r:embed="rId3" cstate="print"/>
          <a:stretch>
            <a:fillRect/>
          </a:stretch>
        </p:blipFill>
        <p:spPr>
          <a:xfrm>
            <a:off x="5148064" y="332656"/>
            <a:ext cx="3780648" cy="28418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3528" y="188641"/>
            <a:ext cx="8640960" cy="5032147"/>
          </a:xfrm>
          <a:prstGeom prst="rect">
            <a:avLst/>
          </a:prstGeom>
          <a:noFill/>
        </p:spPr>
        <p:txBody>
          <a:bodyPr wrap="square" rtlCol="0">
            <a:spAutoFit/>
          </a:bodyPr>
          <a:lstStyle/>
          <a:p>
            <a:pPr algn="ctr"/>
            <a:r>
              <a:rPr lang="fr-FR" sz="2400" dirty="0" smtClean="0">
                <a:solidFill>
                  <a:srgbClr val="FFC000"/>
                </a:solidFill>
              </a:rPr>
              <a:t>LA RESTAURATION</a:t>
            </a:r>
          </a:p>
          <a:p>
            <a:pPr algn="just"/>
            <a:r>
              <a:rPr lang="fr-FR" sz="2500" dirty="0" smtClean="0">
                <a:solidFill>
                  <a:srgbClr val="FFC000"/>
                </a:solidFill>
              </a:rPr>
              <a:t>À la chute de Napoléon, le pape possède un prestige très fort auprès des catholiques français. Sur le plan politique, c’est l’avènement de la Restauration monarchique et religieuse, dernier épisode de l’alliance entre l’Église cath</a:t>
            </a:r>
            <a:r>
              <a:rPr lang="fr-FR" sz="2400" dirty="0" smtClean="0">
                <a:solidFill>
                  <a:srgbClr val="FFC000"/>
                </a:solidFill>
              </a:rPr>
              <a:t>olique et l’État français.</a:t>
            </a:r>
          </a:p>
          <a:p>
            <a:pPr algn="just"/>
            <a:r>
              <a:rPr lang="fr-FR" sz="2500" dirty="0" smtClean="0">
                <a:solidFill>
                  <a:srgbClr val="FFC000"/>
                </a:solidFill>
              </a:rPr>
              <a:t>Le clergé reprend la main : il impose des processions, proscrit les bals du dimanche et parfois, refuse de donner les sacrements aux propriétaires de biens nationaux. Dès le début de la Restauration, l'Église catholique se voit accorder plus de moyens tandis que son influence sur l'éducation grandit. </a:t>
            </a:r>
          </a:p>
          <a:p>
            <a:endParaRPr lang="fr-FR" sz="2400" dirty="0" smtClean="0">
              <a:solidFill>
                <a:srgbClr val="FFC000"/>
              </a:solidFill>
            </a:endParaRPr>
          </a:p>
          <a:p>
            <a:endParaRPr lang="fr-FR" sz="2400" dirty="0">
              <a:solidFill>
                <a:srgbClr val="FFC000"/>
              </a:solidFill>
            </a:endParaRPr>
          </a:p>
        </p:txBody>
      </p:sp>
      <p:pic>
        <p:nvPicPr>
          <p:cNvPr id="6" name="Image 5" descr="Beaume_-_Inauguration_du_monument_a_la_memoire_de_Louis_XVI_par_Charles_X.png"/>
          <p:cNvPicPr>
            <a:picLocks noChangeAspect="1"/>
          </p:cNvPicPr>
          <p:nvPr/>
        </p:nvPicPr>
        <p:blipFill>
          <a:blip r:embed="rId2" cstate="print"/>
          <a:stretch>
            <a:fillRect/>
          </a:stretch>
        </p:blipFill>
        <p:spPr>
          <a:xfrm>
            <a:off x="4860032" y="4077072"/>
            <a:ext cx="4027720" cy="2627564"/>
          </a:xfrm>
          <a:prstGeom prst="rect">
            <a:avLst/>
          </a:prstGeom>
        </p:spPr>
      </p:pic>
      <p:sp>
        <p:nvSpPr>
          <p:cNvPr id="7" name="ZoneTexte 6"/>
          <p:cNvSpPr txBox="1"/>
          <p:nvPr/>
        </p:nvSpPr>
        <p:spPr>
          <a:xfrm>
            <a:off x="323528" y="4365104"/>
            <a:ext cx="4464496" cy="2400657"/>
          </a:xfrm>
          <a:prstGeom prst="rect">
            <a:avLst/>
          </a:prstGeom>
          <a:noFill/>
        </p:spPr>
        <p:txBody>
          <a:bodyPr wrap="square" rtlCol="0">
            <a:spAutoFit/>
          </a:bodyPr>
          <a:lstStyle/>
          <a:p>
            <a:pPr algn="just"/>
            <a:r>
              <a:rPr lang="fr-FR" sz="2500" dirty="0" smtClean="0">
                <a:solidFill>
                  <a:srgbClr val="FFC000"/>
                </a:solidFill>
              </a:rPr>
              <a:t>Le 8 mai 1816 le divorce, considéré comme « un poison révolutionnaire », est aboli.</a:t>
            </a:r>
            <a:br>
              <a:rPr lang="fr-FR" sz="2500" dirty="0" smtClean="0">
                <a:solidFill>
                  <a:srgbClr val="FFC000"/>
                </a:solidFill>
              </a:rPr>
            </a:br>
            <a:r>
              <a:rPr lang="fr-FR" sz="2500" dirty="0" smtClean="0">
                <a:solidFill>
                  <a:srgbClr val="FFC000"/>
                </a:solidFill>
              </a:rPr>
              <a:t> Sous Charles X, en 1825, la loi Villèle punit de mort le sacrilège et la profanation religieuse</a:t>
            </a:r>
            <a:r>
              <a:rPr lang="fr-FR" sz="2500" u="sng" baseline="30000" dirty="0" smtClean="0">
                <a:solidFill>
                  <a:srgbClr val="FFC000"/>
                </a:solidFill>
              </a:rPr>
              <a:t>.</a:t>
            </a:r>
            <a:r>
              <a:rPr lang="fr-FR" sz="2500" u="sng" baseline="30000" dirty="0" smtClean="0">
                <a:solidFill>
                  <a:srgbClr val="FFC000"/>
                </a:solidFill>
                <a:hlinkClick r:id="rId3"/>
              </a:rPr>
              <a:t>1</a:t>
            </a:r>
            <a:endParaRPr lang="fr-FR"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2492896"/>
            <a:ext cx="9036496" cy="4601260"/>
          </a:xfrm>
          <a:prstGeom prst="rect">
            <a:avLst/>
          </a:prstGeom>
          <a:noFill/>
        </p:spPr>
        <p:txBody>
          <a:bodyPr wrap="square" rtlCol="0">
            <a:spAutoFit/>
          </a:bodyPr>
          <a:lstStyle/>
          <a:p>
            <a:r>
              <a:rPr lang="fr-FR" sz="2500" dirty="0" smtClean="0">
                <a:solidFill>
                  <a:srgbClr val="FFC000"/>
                </a:solidFill>
              </a:rPr>
              <a:t>		            républicains au nom de la concorde universelle.</a:t>
            </a:r>
          </a:p>
          <a:p>
            <a:pPr algn="just"/>
            <a:r>
              <a:rPr lang="fr-FR" sz="2500" dirty="0" smtClean="0">
                <a:solidFill>
                  <a:srgbClr val="FFC000"/>
                </a:solidFill>
              </a:rPr>
              <a:t>  Après les émeutes de juin 1848, un gouvernement conservateur prend le pouvoir. La séparation des Églises et le l’État, acquise en 1795, supprimée par le Concordat de 1801 est rejetée. Afin de conforter l’électorat conservateur et catholique, le ministre de l’Instruction publique, le comte Alfred Falloux, projette de réorganiser complètement le système d’enseignement sous des prétextes de « liberté », pour le placer en réalité sous le contrôle de l’Église catholique. Ses intentions sont vivement dénoncées par Victor Hugo devant l’Assemblée législative, dans un discours aux accents laïques qui fera date :</a:t>
            </a:r>
          </a:p>
          <a:p>
            <a:endParaRPr lang="fr-FR" dirty="0"/>
          </a:p>
        </p:txBody>
      </p:sp>
      <p:pic>
        <p:nvPicPr>
          <p:cNvPr id="6" name="Image 5" descr="1024px-Eugène_Delacroix_-_La_liberté_guidant_le_peuple.jpg"/>
          <p:cNvPicPr>
            <a:picLocks noChangeAspect="1"/>
          </p:cNvPicPr>
          <p:nvPr/>
        </p:nvPicPr>
        <p:blipFill>
          <a:blip r:embed="rId2" cstate="print"/>
          <a:stretch>
            <a:fillRect/>
          </a:stretch>
        </p:blipFill>
        <p:spPr>
          <a:xfrm>
            <a:off x="6208574" y="188640"/>
            <a:ext cx="2935426" cy="2325811"/>
          </a:xfrm>
          <a:prstGeom prst="rect">
            <a:avLst/>
          </a:prstGeom>
        </p:spPr>
      </p:pic>
      <p:sp>
        <p:nvSpPr>
          <p:cNvPr id="7" name="ZoneTexte 6"/>
          <p:cNvSpPr txBox="1"/>
          <p:nvPr/>
        </p:nvSpPr>
        <p:spPr>
          <a:xfrm>
            <a:off x="107504" y="548680"/>
            <a:ext cx="6048672" cy="2015936"/>
          </a:xfrm>
          <a:prstGeom prst="rect">
            <a:avLst/>
          </a:prstGeom>
          <a:noFill/>
        </p:spPr>
        <p:txBody>
          <a:bodyPr wrap="square" rtlCol="0">
            <a:spAutoFit/>
          </a:bodyPr>
          <a:lstStyle/>
          <a:p>
            <a:pPr algn="just"/>
            <a:r>
              <a:rPr lang="fr-FR" sz="2500" dirty="0" smtClean="0">
                <a:solidFill>
                  <a:srgbClr val="FFC000"/>
                </a:solidFill>
              </a:rPr>
              <a:t>La révolution de février 1848 signe la fin de la monarchie de juillet et la naissance de la Deuxième République ; un vent de fraternité souffle sur la France et il semble alors possible de réconcilier chrétiens et</a:t>
            </a:r>
          </a:p>
        </p:txBody>
      </p:sp>
      <p:sp>
        <p:nvSpPr>
          <p:cNvPr id="8" name="ZoneTexte 7"/>
          <p:cNvSpPr txBox="1"/>
          <p:nvPr/>
        </p:nvSpPr>
        <p:spPr>
          <a:xfrm>
            <a:off x="251520" y="188640"/>
            <a:ext cx="5184576" cy="477054"/>
          </a:xfrm>
          <a:prstGeom prst="rect">
            <a:avLst/>
          </a:prstGeom>
          <a:noFill/>
        </p:spPr>
        <p:txBody>
          <a:bodyPr wrap="square" rtlCol="0">
            <a:spAutoFit/>
          </a:bodyPr>
          <a:lstStyle/>
          <a:p>
            <a:pPr algn="ctr"/>
            <a:r>
              <a:rPr lang="fr-FR" sz="2500" dirty="0" smtClean="0">
                <a:solidFill>
                  <a:srgbClr val="FFC000"/>
                </a:solidFill>
              </a:rPr>
              <a:t>SOUS LA DEUXIÈME RÉPUBLIQUE</a:t>
            </a:r>
            <a:endParaRPr lang="fr-FR" sz="2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88640"/>
            <a:ext cx="6264696" cy="3939540"/>
          </a:xfrm>
          <a:prstGeom prst="rect">
            <a:avLst/>
          </a:prstGeom>
          <a:noFill/>
        </p:spPr>
        <p:txBody>
          <a:bodyPr wrap="square" rtlCol="0">
            <a:spAutoFit/>
          </a:bodyPr>
          <a:lstStyle/>
          <a:p>
            <a:pPr algn="just"/>
            <a:r>
              <a:rPr lang="fr-FR" sz="2500" dirty="0" smtClean="0">
                <a:solidFill>
                  <a:srgbClr val="FFC000"/>
                </a:solidFill>
              </a:rPr>
              <a:t>En 1850, la loi Falloux permet finalement aux congrégations religieuses d’assurer près de la moitié de l’enseignement primaire public. Elle oblige également les instituteurs à enseigner le catéchisme et à conduire les élèves à la messe. Les évêques siègent de droit aux conseils d’académie, l’école est surveillée par le curé conjointement avec le maire. Un simple rapport du maire ou du curé peut permettre à l’évêque de muter un instituteur à sa guise.</a:t>
            </a:r>
          </a:p>
        </p:txBody>
      </p:sp>
      <p:pic>
        <p:nvPicPr>
          <p:cNvPr id="5" name="Image 4" descr="Le Syllabus.jpg"/>
          <p:cNvPicPr>
            <a:picLocks noChangeAspect="1"/>
          </p:cNvPicPr>
          <p:nvPr/>
        </p:nvPicPr>
        <p:blipFill>
          <a:blip r:embed="rId2" cstate="print"/>
          <a:stretch>
            <a:fillRect/>
          </a:stretch>
        </p:blipFill>
        <p:spPr>
          <a:xfrm>
            <a:off x="6588224" y="188640"/>
            <a:ext cx="2397514" cy="3420608"/>
          </a:xfrm>
          <a:prstGeom prst="rect">
            <a:avLst/>
          </a:prstGeom>
        </p:spPr>
      </p:pic>
      <p:sp>
        <p:nvSpPr>
          <p:cNvPr id="6" name="ZoneTexte 5"/>
          <p:cNvSpPr txBox="1"/>
          <p:nvPr/>
        </p:nvSpPr>
        <p:spPr>
          <a:xfrm>
            <a:off x="251520" y="4005064"/>
            <a:ext cx="8892480" cy="2903552"/>
          </a:xfrm>
          <a:prstGeom prst="rect">
            <a:avLst/>
          </a:prstGeom>
          <a:noFill/>
        </p:spPr>
        <p:txBody>
          <a:bodyPr wrap="square" rtlCol="0">
            <a:spAutoFit/>
          </a:bodyPr>
          <a:lstStyle/>
          <a:p>
            <a:pPr algn="ctr"/>
            <a:r>
              <a:rPr lang="fr-FR" sz="2800" dirty="0" smtClean="0">
                <a:solidFill>
                  <a:srgbClr val="FFC000"/>
                </a:solidFill>
              </a:rPr>
              <a:t>Second Empire</a:t>
            </a:r>
            <a:endParaRPr lang="fr-FR" sz="2500" dirty="0" smtClean="0">
              <a:solidFill>
                <a:srgbClr val="FFC000"/>
              </a:solidFill>
            </a:endParaRPr>
          </a:p>
          <a:p>
            <a:r>
              <a:rPr lang="fr-FR" sz="2500" dirty="0" smtClean="0">
                <a:solidFill>
                  <a:srgbClr val="FFC000"/>
                </a:solidFill>
              </a:rPr>
              <a:t>Le ministère Roland marque une période de libéralisme relatif : le nouveau ministre s'applique à réparer en partie le mal qu'avait fait à l'enseignement l'administration de son prédécesseur. Néanmoins, l'Eglise reste toute-puissante : « Les cardinaux et les évêques, font et défont les préfets ; quant aux instituteurs laïques, contraints de servir plusieurs maîtres à la fois, ils ne pèsent rien ». </a:t>
            </a:r>
            <a:endParaRPr lang="fr-FR" sz="2500" dirty="0">
              <a:solidFill>
                <a:srgbClr val="FFC000"/>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974</TotalTime>
  <Words>1440</Words>
  <Application>Microsoft Office PowerPoint</Application>
  <PresentationFormat>Affichage à l'écran (4:3)</PresentationFormat>
  <Paragraphs>103</Paragraphs>
  <Slides>24</Slides>
  <Notes>1</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LE 9 DÉCEMBRE 1905    LOI DE SÉPARATION      DES L’ÉGLISES ET DE L’ÉTAT</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9 DÉCEMBRE 1905  LOI DE SÉPARATION   DE L’ÉGLISE ET DE L’ÉTAT</dc:title>
  <dc:creator>THIRY</dc:creator>
  <cp:lastModifiedBy>THIRY</cp:lastModifiedBy>
  <cp:revision>100</cp:revision>
  <dcterms:created xsi:type="dcterms:W3CDTF">2015-12-02T10:11:16Z</dcterms:created>
  <dcterms:modified xsi:type="dcterms:W3CDTF">2015-12-11T09:55:54Z</dcterms:modified>
</cp:coreProperties>
</file>