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394" r:id="rId4"/>
    <p:sldId id="304" r:id="rId5"/>
    <p:sldId id="386" r:id="rId6"/>
    <p:sldId id="288" r:id="rId7"/>
    <p:sldId id="377" r:id="rId8"/>
    <p:sldId id="387" r:id="rId9"/>
    <p:sldId id="362" r:id="rId10"/>
    <p:sldId id="286" r:id="rId11"/>
    <p:sldId id="373" r:id="rId12"/>
    <p:sldId id="393" r:id="rId13"/>
    <p:sldId id="347" r:id="rId14"/>
    <p:sldId id="380" r:id="rId15"/>
    <p:sldId id="263" r:id="rId16"/>
    <p:sldId id="381" r:id="rId17"/>
    <p:sldId id="287" r:id="rId18"/>
    <p:sldId id="289" r:id="rId19"/>
    <p:sldId id="294" r:id="rId20"/>
    <p:sldId id="372" r:id="rId21"/>
    <p:sldId id="39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583CA-3F5B-4521-9CA5-40D9FE8F337F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48176-07DE-4CD3-9783-791AB9E21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5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Rolle </a:t>
            </a:r>
            <a:r>
              <a:rPr lang="fr-FR" dirty="0" err="1" smtClean="0"/>
              <a:t>Mandray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48176-07DE-4CD3-9783-791AB9E2135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75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Fraize 1706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48176-07DE-4CD3-9783-791AB9E2135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35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Mandray</a:t>
            </a:r>
            <a:r>
              <a:rPr lang="fr-FR" smtClean="0"/>
              <a:t> 1665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48176-07DE-4CD3-9783-791AB9E2135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8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37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7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00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5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26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99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32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00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22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5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C8FA-EE63-4543-96EB-C2651D0B7E01}" type="datetimeFigureOut">
              <a:rPr lang="fr-FR" smtClean="0"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D5B4-7528-448F-B956-3230A3519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2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vie des vosgiens ruraux au 17</a:t>
            </a:r>
            <a:r>
              <a:rPr lang="fr-FR" baseline="30000" dirty="0" smtClean="0"/>
              <a:t>ème</a:t>
            </a:r>
            <a:r>
              <a:rPr lang="fr-FR" dirty="0" smtClean="0"/>
              <a:t> siècle.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Michel STELLY</a:t>
            </a:r>
          </a:p>
          <a:p>
            <a:r>
              <a:rPr lang="fr-FR" dirty="0" smtClean="0"/>
              <a:t>20 janvier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9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Aide de Saint-Rémy.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fr-FR" sz="4000" dirty="0" smtClean="0"/>
              <a:t>Tient lieu de taille ou subvention en Lorraine (jusqu’en 1670). Pour le souverain.</a:t>
            </a:r>
          </a:p>
          <a:p>
            <a:pPr marL="0" indent="0">
              <a:buNone/>
            </a:pPr>
            <a:endParaRPr lang="fr-FR" sz="4000" dirty="0" smtClean="0"/>
          </a:p>
          <a:p>
            <a:r>
              <a:rPr lang="fr-FR" sz="4000" dirty="0" smtClean="0"/>
              <a:t>Taxe les biens des personnes et l’industrie.</a:t>
            </a:r>
          </a:p>
          <a:p>
            <a:pPr marL="0" indent="0">
              <a:buNone/>
            </a:pPr>
            <a:endParaRPr lang="fr-FR" sz="4000" dirty="0" smtClean="0"/>
          </a:p>
          <a:p>
            <a:r>
              <a:rPr lang="fr-FR" sz="4000" dirty="0" smtClean="0"/>
              <a:t>9 classes:</a:t>
            </a:r>
          </a:p>
          <a:p>
            <a:pPr lvl="1"/>
            <a:r>
              <a:rPr lang="fr-FR" sz="4000" dirty="0"/>
              <a:t>E</a:t>
            </a:r>
            <a:r>
              <a:rPr lang="fr-FR" sz="4000" dirty="0" smtClean="0"/>
              <a:t>cclésiastiques, nobles…</a:t>
            </a:r>
            <a:r>
              <a:rPr lang="fr-FR" sz="4000" dirty="0"/>
              <a:t> </a:t>
            </a:r>
            <a:r>
              <a:rPr lang="fr-FR" sz="4000" dirty="0" smtClean="0"/>
              <a:t>Exempts.</a:t>
            </a:r>
          </a:p>
          <a:p>
            <a:pPr lvl="1"/>
            <a:r>
              <a:rPr lang="fr-FR" sz="4000" dirty="0" smtClean="0"/>
              <a:t>5</a:t>
            </a:r>
            <a:r>
              <a:rPr lang="fr-FR" sz="4000" baseline="30000" dirty="0" smtClean="0"/>
              <a:t>ème</a:t>
            </a:r>
            <a:r>
              <a:rPr lang="fr-FR" sz="4000" dirty="0" smtClean="0"/>
              <a:t>: laboureurs.</a:t>
            </a:r>
          </a:p>
          <a:p>
            <a:pPr lvl="1"/>
            <a:r>
              <a:rPr lang="fr-FR" sz="4000" dirty="0" smtClean="0"/>
              <a:t>6</a:t>
            </a:r>
            <a:r>
              <a:rPr lang="fr-FR" sz="4000" baseline="30000" dirty="0" smtClean="0"/>
              <a:t>ème</a:t>
            </a:r>
            <a:r>
              <a:rPr lang="fr-FR" sz="4000" dirty="0" smtClean="0"/>
              <a:t>: manœuvres.</a:t>
            </a:r>
          </a:p>
          <a:p>
            <a:pPr lvl="1"/>
            <a:r>
              <a:rPr lang="fr-FR" sz="4000" dirty="0" smtClean="0"/>
              <a:t>7</a:t>
            </a:r>
            <a:r>
              <a:rPr lang="fr-FR" sz="4000" baseline="30000" dirty="0" smtClean="0"/>
              <a:t>ème</a:t>
            </a:r>
            <a:r>
              <a:rPr lang="fr-FR" sz="4000" dirty="0" smtClean="0"/>
              <a:t>: veufs et veuves.</a:t>
            </a:r>
          </a:p>
          <a:p>
            <a:pPr lvl="1"/>
            <a:r>
              <a:rPr lang="fr-FR" sz="4000" dirty="0" smtClean="0"/>
              <a:t>8</a:t>
            </a:r>
            <a:r>
              <a:rPr lang="fr-FR" sz="4000" baseline="30000" dirty="0" smtClean="0"/>
              <a:t>ème</a:t>
            </a:r>
            <a:r>
              <a:rPr lang="fr-FR" sz="4000" dirty="0" smtClean="0"/>
              <a:t>: garçons et filles majeurs tenant ménage séparé.</a:t>
            </a:r>
          </a:p>
          <a:p>
            <a:pPr lvl="1"/>
            <a:r>
              <a:rPr lang="fr-FR" sz="4000" dirty="0" smtClean="0"/>
              <a:t>9</a:t>
            </a:r>
            <a:r>
              <a:rPr lang="fr-FR" sz="4000" baseline="30000" dirty="0" smtClean="0"/>
              <a:t>ème</a:t>
            </a:r>
            <a:r>
              <a:rPr lang="fr-FR" sz="4000" dirty="0" smtClean="0"/>
              <a:t>: mendiants.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05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14" y="188640"/>
            <a:ext cx="5178826" cy="660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49384" cy="358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5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Rôle des habitants de Fraize en 1665.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Répartition de l’aide faite par Fleurent CAQUEL, Blaise PERROTEI le Vieil, Blaise BARTHELEMY et Gérard GERARD.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Eulx</a:t>
            </a:r>
            <a:r>
              <a:rPr lang="fr-FR" dirty="0" smtClean="0"/>
              <a:t> quatre </a:t>
            </a:r>
            <a:r>
              <a:rPr lang="fr-FR" dirty="0" err="1" smtClean="0"/>
              <a:t>esleuz</a:t>
            </a:r>
            <a:r>
              <a:rPr lang="fr-FR" dirty="0" smtClean="0"/>
              <a:t> et </a:t>
            </a:r>
            <a:r>
              <a:rPr lang="fr-FR" dirty="0" err="1" smtClean="0"/>
              <a:t>tireyrs</a:t>
            </a:r>
            <a:r>
              <a:rPr lang="fr-FR" dirty="0" smtClean="0"/>
              <a:t> du ban de </a:t>
            </a:r>
            <a:r>
              <a:rPr lang="fr-FR" dirty="0" err="1" smtClean="0"/>
              <a:t>Fraisse</a:t>
            </a:r>
            <a:r>
              <a:rPr lang="fr-FR" dirty="0" smtClean="0"/>
              <a:t>, qui ont preste serment en tel cas requis, entre les mains d’</a:t>
            </a:r>
            <a:r>
              <a:rPr lang="fr-FR" dirty="0" err="1" smtClean="0"/>
              <a:t>honneste</a:t>
            </a:r>
            <a:r>
              <a:rPr lang="fr-FR" dirty="0" smtClean="0"/>
              <a:t> Dieudonné BIETRIX, doyen au </a:t>
            </a:r>
            <a:r>
              <a:rPr lang="fr-FR" dirty="0" err="1" smtClean="0"/>
              <a:t>dict</a:t>
            </a:r>
            <a:r>
              <a:rPr lang="fr-FR" dirty="0" smtClean="0"/>
              <a:t> ban et Barthélémy St. DIZIER </a:t>
            </a:r>
            <a:r>
              <a:rPr lang="fr-FR" dirty="0" err="1" smtClean="0"/>
              <a:t>eschevin</a:t>
            </a:r>
            <a:r>
              <a:rPr lang="fr-FR" dirty="0" smtClean="0"/>
              <a:t> au </a:t>
            </a:r>
            <a:r>
              <a:rPr lang="fr-FR" dirty="0" err="1" smtClean="0"/>
              <a:t>dict</a:t>
            </a:r>
            <a:r>
              <a:rPr lang="fr-FR" dirty="0" smtClean="0"/>
              <a:t> lieu, rédigé en </a:t>
            </a:r>
            <a:r>
              <a:rPr lang="fr-FR" dirty="0" err="1" smtClean="0"/>
              <a:t>escript</a:t>
            </a:r>
            <a:r>
              <a:rPr lang="fr-FR" dirty="0" smtClean="0"/>
              <a:t> par le </a:t>
            </a:r>
            <a:r>
              <a:rPr lang="fr-FR" dirty="0" err="1" smtClean="0"/>
              <a:t>soubscript</a:t>
            </a:r>
            <a:r>
              <a:rPr lang="fr-FR" dirty="0" smtClean="0"/>
              <a:t>, greffier du </a:t>
            </a:r>
            <a:r>
              <a:rPr lang="fr-FR" dirty="0" err="1" smtClean="0"/>
              <a:t>dict</a:t>
            </a:r>
            <a:r>
              <a:rPr lang="fr-FR" dirty="0" smtClean="0"/>
              <a:t> lieu…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9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2" y="1196752"/>
            <a:ext cx="8800048" cy="31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Rôle des habitants de Fraize en 1665.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124744"/>
            <a:ext cx="8229600" cy="5256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/>
              <a:t> </a:t>
            </a:r>
          </a:p>
          <a:p>
            <a:r>
              <a:rPr lang="fr-FR" dirty="0" smtClean="0"/>
              <a:t>Dieudonné </a:t>
            </a:r>
            <a:r>
              <a:rPr lang="fr-FR" dirty="0" err="1" smtClean="0"/>
              <a:t>Biétrix</a:t>
            </a:r>
            <a:r>
              <a:rPr lang="fr-FR" dirty="0" smtClean="0"/>
              <a:t>, doyen franc à cause de son office, qui lève tous deniers de contributions du </a:t>
            </a:r>
            <a:r>
              <a:rPr lang="fr-FR" dirty="0" err="1" smtClean="0"/>
              <a:t>dict</a:t>
            </a:r>
            <a:r>
              <a:rPr lang="fr-FR" dirty="0" smtClean="0"/>
              <a:t> ban, comme </a:t>
            </a:r>
            <a:r>
              <a:rPr lang="fr-FR" dirty="0" err="1" smtClean="0"/>
              <a:t>aussy</a:t>
            </a:r>
            <a:r>
              <a:rPr lang="fr-FR" dirty="0" smtClean="0"/>
              <a:t> les rentes des seigneurs du </a:t>
            </a:r>
            <a:r>
              <a:rPr lang="fr-FR" dirty="0" err="1" smtClean="0"/>
              <a:t>dict</a:t>
            </a:r>
            <a:r>
              <a:rPr lang="fr-FR" dirty="0" smtClean="0"/>
              <a:t> lieu.</a:t>
            </a:r>
          </a:p>
          <a:p>
            <a:r>
              <a:rPr lang="fr-FR" dirty="0" smtClean="0"/>
              <a:t>Barthelemy S</a:t>
            </a:r>
            <a:r>
              <a:rPr lang="fr-FR" baseline="30000" dirty="0" smtClean="0"/>
              <a:t>t</a:t>
            </a:r>
            <a:r>
              <a:rPr lang="fr-FR" dirty="0" smtClean="0"/>
              <a:t>. </a:t>
            </a:r>
            <a:r>
              <a:rPr lang="fr-FR" dirty="0" err="1" smtClean="0"/>
              <a:t>Dizier</a:t>
            </a:r>
            <a:r>
              <a:rPr lang="fr-FR" dirty="0" smtClean="0"/>
              <a:t>, </a:t>
            </a:r>
            <a:r>
              <a:rPr lang="fr-FR" dirty="0" err="1" smtClean="0"/>
              <a:t>eschevin</a:t>
            </a:r>
            <a:r>
              <a:rPr lang="fr-FR" dirty="0" smtClean="0"/>
              <a:t> franc à cause de son office.</a:t>
            </a:r>
          </a:p>
          <a:p>
            <a:r>
              <a:rPr lang="fr-FR" dirty="0" smtClean="0"/>
              <a:t>Maistre </a:t>
            </a:r>
            <a:r>
              <a:rPr lang="fr-FR" dirty="0" err="1" smtClean="0"/>
              <a:t>Anthoine</a:t>
            </a:r>
            <a:r>
              <a:rPr lang="fr-FR" dirty="0" smtClean="0"/>
              <a:t> </a:t>
            </a:r>
            <a:r>
              <a:rPr lang="fr-FR" dirty="0" err="1" smtClean="0"/>
              <a:t>Tacquenaire</a:t>
            </a:r>
            <a:r>
              <a:rPr lang="fr-FR" dirty="0" smtClean="0"/>
              <a:t>, tabellion franc à cause de son office et à cause de pauvreté.</a:t>
            </a:r>
          </a:p>
          <a:p>
            <a:r>
              <a:rPr lang="fr-FR" dirty="0" smtClean="0"/>
              <a:t>Sébastien </a:t>
            </a:r>
            <a:r>
              <a:rPr lang="fr-FR" dirty="0" err="1" smtClean="0"/>
              <a:t>Larminach</a:t>
            </a:r>
            <a:r>
              <a:rPr lang="fr-FR" dirty="0" smtClean="0"/>
              <a:t>, régent d'</a:t>
            </a:r>
            <a:r>
              <a:rPr lang="fr-FR" dirty="0" err="1" smtClean="0"/>
              <a:t>escolle</a:t>
            </a:r>
            <a:r>
              <a:rPr lang="fr-FR" dirty="0" smtClean="0"/>
              <a:t> au </a:t>
            </a:r>
            <a:r>
              <a:rPr lang="fr-FR" dirty="0" err="1" smtClean="0"/>
              <a:t>dict</a:t>
            </a:r>
            <a:r>
              <a:rPr lang="fr-FR" dirty="0" smtClean="0"/>
              <a:t> ban, franc à cause de son office.</a:t>
            </a:r>
          </a:p>
          <a:p>
            <a:r>
              <a:rPr lang="fr-FR" dirty="0" smtClean="0"/>
              <a:t>Maistre Michel, chirurgien et </a:t>
            </a:r>
            <a:r>
              <a:rPr lang="fr-FR" dirty="0" err="1" smtClean="0"/>
              <a:t>aussy</a:t>
            </a:r>
            <a:r>
              <a:rPr lang="fr-FR" dirty="0" smtClean="0"/>
              <a:t> </a:t>
            </a:r>
            <a:r>
              <a:rPr lang="fr-FR" dirty="0" err="1" smtClean="0"/>
              <a:t>maistre</a:t>
            </a:r>
            <a:r>
              <a:rPr lang="fr-FR" dirty="0" smtClean="0"/>
              <a:t> d'</a:t>
            </a:r>
            <a:r>
              <a:rPr lang="fr-FR" dirty="0" err="1" smtClean="0"/>
              <a:t>escolle</a:t>
            </a:r>
            <a:r>
              <a:rPr lang="fr-FR" dirty="0" smtClean="0"/>
              <a:t>, </a:t>
            </a:r>
            <a:r>
              <a:rPr lang="fr-FR" dirty="0" err="1" smtClean="0"/>
              <a:t>aussy</a:t>
            </a:r>
            <a:r>
              <a:rPr lang="fr-FR" dirty="0" smtClean="0"/>
              <a:t> franc à cause de son office.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3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122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Rolle (2).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Claude Fleurent, laboureur pour sa famille, cinq francs six gros,</a:t>
            </a:r>
          </a:p>
          <a:p>
            <a:r>
              <a:rPr lang="fr-FR" dirty="0"/>
              <a:t>Thomas </a:t>
            </a:r>
            <a:r>
              <a:rPr lang="fr-FR" dirty="0" err="1"/>
              <a:t>Andreu</a:t>
            </a:r>
            <a:r>
              <a:rPr lang="fr-FR" dirty="0"/>
              <a:t>, maçon, trois francs deux gros deux </a:t>
            </a:r>
            <a:r>
              <a:rPr lang="fr-FR" dirty="0" err="1"/>
              <a:t>blans</a:t>
            </a:r>
            <a:r>
              <a:rPr lang="fr-FR" dirty="0"/>
              <a:t>,</a:t>
            </a:r>
          </a:p>
          <a:p>
            <a:r>
              <a:rPr lang="fr-FR" dirty="0"/>
              <a:t>Jean Léonard, recouvreur de toit, deux francs neuf gros</a:t>
            </a:r>
          </a:p>
          <a:p>
            <a:r>
              <a:rPr lang="fr-FR" dirty="0"/>
              <a:t>Blaise Jean Simon, </a:t>
            </a:r>
            <a:r>
              <a:rPr lang="fr-FR" dirty="0" err="1"/>
              <a:t>barlé</a:t>
            </a:r>
            <a:r>
              <a:rPr lang="fr-FR" dirty="0"/>
              <a:t> (?) qui tient de louage des biens de Jean </a:t>
            </a:r>
            <a:r>
              <a:rPr lang="fr-FR" dirty="0" err="1"/>
              <a:t>Louy</a:t>
            </a:r>
            <a:r>
              <a:rPr lang="fr-FR" dirty="0"/>
              <a:t> de Sainte-Marie-aux-Mines pour quatorze francs,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8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Professions agricoles.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23 laboureurs (possesseurs d’une charrue).</a:t>
            </a:r>
          </a:p>
          <a:p>
            <a:pPr lvl="0"/>
            <a:r>
              <a:rPr lang="fr-FR" dirty="0"/>
              <a:t>19 fermiers.</a:t>
            </a:r>
          </a:p>
          <a:p>
            <a:pPr lvl="0"/>
            <a:r>
              <a:rPr lang="fr-FR" dirty="0"/>
              <a:t>7 </a:t>
            </a:r>
            <a:r>
              <a:rPr lang="fr-FR" dirty="0" err="1"/>
              <a:t>moutriers</a:t>
            </a:r>
            <a:r>
              <a:rPr lang="fr-FR" dirty="0"/>
              <a:t> (métayers partageant la récolte avec leur propriétaire).</a:t>
            </a:r>
          </a:p>
          <a:p>
            <a:pPr lvl="0"/>
            <a:r>
              <a:rPr lang="fr-FR" dirty="0"/>
              <a:t>10 </a:t>
            </a:r>
            <a:r>
              <a:rPr lang="fr-FR" dirty="0" err="1"/>
              <a:t>barlés</a:t>
            </a:r>
            <a:r>
              <a:rPr lang="fr-FR" dirty="0"/>
              <a:t> (ou </a:t>
            </a:r>
            <a:r>
              <a:rPr lang="fr-FR" dirty="0" err="1"/>
              <a:t>carlés</a:t>
            </a:r>
            <a:r>
              <a:rPr lang="fr-FR" dirty="0"/>
              <a:t>) exploitant pour le compte d’autrui.</a:t>
            </a:r>
          </a:p>
          <a:p>
            <a:pPr lvl="0"/>
            <a:r>
              <a:rPr lang="fr-FR" dirty="0"/>
              <a:t>5 </a:t>
            </a:r>
            <a:r>
              <a:rPr lang="fr-FR" dirty="0" err="1"/>
              <a:t>botteliers</a:t>
            </a:r>
            <a:r>
              <a:rPr lang="fr-FR" dirty="0"/>
              <a:t> (hommes de journée pour le battage des céréales).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1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Professions (2).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847727"/>
              </p:ext>
            </p:extLst>
          </p:nvPr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FR" sz="2400" dirty="0" smtClean="0"/>
                        <a:t>1 boulanger.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400" dirty="0" smtClean="0"/>
                        <a:t>1 maréchal.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21 artisans.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400" dirty="0" smtClean="0"/>
                        <a:t>1 tisserand.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FR" sz="2400" dirty="0" smtClean="0"/>
                        <a:t>3 maçons.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1 tailleur d’habits.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1 couvreur de toit.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Un </a:t>
                      </a:r>
                      <a:r>
                        <a:rPr lang="fr-FR" sz="2400" dirty="0" err="1" smtClean="0"/>
                        <a:t>thavernier</a:t>
                      </a:r>
                      <a:r>
                        <a:rPr lang="fr-FR" sz="2400" dirty="0" smtClean="0"/>
                        <a:t> (aubergiste) en même temps fermier des impôts.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1 faiseur de gy (gypse).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2 gruyers </a:t>
                      </a:r>
                      <a:r>
                        <a:rPr lang="fr-FR" sz="2400" i="1" dirty="0" smtClean="0"/>
                        <a:t>(gardiens des forêts).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1 serrurier.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3 chasseurs.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1 mercier.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2 </a:t>
                      </a:r>
                      <a:r>
                        <a:rPr lang="fr-FR" sz="2400" dirty="0" err="1" smtClean="0"/>
                        <a:t>sagaires</a:t>
                      </a:r>
                      <a:r>
                        <a:rPr lang="fr-FR" sz="2400" dirty="0" smtClean="0"/>
                        <a:t> (sagards). </a:t>
                      </a:r>
                      <a:r>
                        <a:rPr lang="fr-FR" sz="2400" i="1" dirty="0" smtClean="0"/>
                        <a:t>(Scieur débitant des planches).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2 cordonniers.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1 pâtre de chèvres.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vie de mes </a:t>
            </a:r>
            <a:r>
              <a:rPr lang="fr-FR" smtClean="0"/>
              <a:t>ancêtres vosgiens au </a:t>
            </a:r>
            <a:r>
              <a:rPr lang="fr-FR" dirty="0" smtClean="0"/>
              <a:t>XVII</a:t>
            </a:r>
            <a:r>
              <a:rPr lang="fr-FR" baseline="30000" dirty="0" smtClean="0"/>
              <a:t>ème </a:t>
            </a:r>
            <a:r>
              <a:rPr lang="fr-FR" dirty="0" smtClean="0"/>
              <a:t>siècle.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Essayer de trouver des informations permettant d’imaginer le cadre de vie de villageois: société, travail, impositions, croyances, langage, éducation, maladies et remèdes…</a:t>
            </a:r>
          </a:p>
          <a:p>
            <a:r>
              <a:rPr lang="fr-FR" dirty="0" smtClean="0"/>
              <a:t>Pas les évènements politiques: régimes,  guerres…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6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Propriétaires extérieurs.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Jean Thibault PISTORIUS bailli et conseiller des Comtes Palatins du Rhin (Rhingrave) à Morhange </a:t>
            </a:r>
            <a:r>
              <a:rPr lang="fr-FR" i="1" dirty="0" smtClean="0"/>
              <a:t>(Moselle)</a:t>
            </a:r>
            <a:r>
              <a:rPr lang="fr-FR" dirty="0" smtClean="0"/>
              <a:t>.</a:t>
            </a:r>
          </a:p>
          <a:p>
            <a:r>
              <a:rPr lang="fr-FR" dirty="0" smtClean="0"/>
              <a:t>Claude THIRIET avocat au parlement de Metz, échevin de la ville de Vic </a:t>
            </a:r>
            <a:r>
              <a:rPr lang="fr-FR" i="1" smtClean="0"/>
              <a:t>(Moselle)</a:t>
            </a:r>
            <a:r>
              <a:rPr lang="fr-FR" smtClean="0"/>
              <a:t>.</a:t>
            </a:r>
            <a:endParaRPr lang="fr-FR" dirty="0" smtClean="0"/>
          </a:p>
          <a:p>
            <a:r>
              <a:rPr lang="fr-FR" dirty="0" smtClean="0"/>
              <a:t>Marie Anne PESCHEUR (1636-) fille de Philippe anobli en 1645 et épouse de Claude RAULIN conseiller en la Chambre des Comptes de Lorraine, Commissaire de l’armée du Duc de Lorraine.</a:t>
            </a:r>
          </a:p>
          <a:p>
            <a:r>
              <a:rPr lang="fr-FR" dirty="0" smtClean="0"/>
              <a:t>Jean LOUIS (1630-1692)juré de justice à Ste Marie-aux-Mines </a:t>
            </a:r>
            <a:r>
              <a:rPr lang="fr-FR" i="1" dirty="0" smtClean="0"/>
              <a:t>(Haut-Rhin)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4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aspects.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Conséquences des guerres.</a:t>
            </a:r>
          </a:p>
          <a:p>
            <a:r>
              <a:rPr lang="fr-FR" dirty="0" smtClean="0"/>
              <a:t>Evolution de la population.</a:t>
            </a:r>
          </a:p>
          <a:p>
            <a:r>
              <a:rPr lang="fr-FR" dirty="0" smtClean="0"/>
              <a:t>Les choix des conjoints.</a:t>
            </a:r>
          </a:p>
          <a:p>
            <a:r>
              <a:rPr lang="fr-FR" dirty="0" smtClean="0"/>
              <a:t>Les métiers. </a:t>
            </a:r>
          </a:p>
          <a:p>
            <a:r>
              <a:rPr lang="fr-FR" smtClean="0"/>
              <a:t>La justice.</a:t>
            </a:r>
          </a:p>
          <a:p>
            <a:r>
              <a:rPr lang="fr-FR" dirty="0" smtClean="0"/>
              <a:t>Religion et croyances.</a:t>
            </a:r>
          </a:p>
          <a:p>
            <a:r>
              <a:rPr lang="fr-FR" dirty="0" smtClean="0"/>
              <a:t>Les langages.</a:t>
            </a:r>
          </a:p>
          <a:p>
            <a:r>
              <a:rPr lang="fr-FR" dirty="0" smtClean="0"/>
              <a:t>L’éducation.</a:t>
            </a:r>
          </a:p>
          <a:p>
            <a:r>
              <a:rPr lang="fr-FR" dirty="0"/>
              <a:t>M</a:t>
            </a:r>
            <a:r>
              <a:rPr lang="fr-FR" dirty="0" smtClean="0"/>
              <a:t>aladies </a:t>
            </a:r>
            <a:r>
              <a:rPr lang="fr-FR" dirty="0"/>
              <a:t>et </a:t>
            </a:r>
            <a:r>
              <a:rPr lang="fr-FR" dirty="0" smtClean="0"/>
              <a:t>remèdes.</a:t>
            </a:r>
          </a:p>
          <a:p>
            <a:r>
              <a:rPr lang="fr-FR" dirty="0" smtClean="0"/>
              <a:t>Les sorcier (ère)s.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1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75656" y="332656"/>
            <a:ext cx="55597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Comment raconter l'histoire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nos ancêtres invisibles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1" descr="Archives de Paris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556792"/>
            <a:ext cx="752432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"ancêtres invisibles" sont tous nos ancêtres qui ont eu une vie très ordinaire et dont l'histoire ne transparaît pas à travers les actes d'état civil. Des ancêtres dont il est donc très difficile de raconter la vie, en dehors des trois dates, naissance, mariage, décès.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France généalogique vous invite à une conférence d'Elise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Lenoble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mardi 23 janvier 2018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à 15h, aux Archives de Paris, 18 boulevard Sérurier dans le 19e arrondissement (Porte des Lilas). Elle propose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des pistes de recherche pour aller au-delà de ces trois dates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et donne des clés pour en savoir plus sur l'histoire de ces ancêtres.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le 17</a:t>
            </a:r>
            <a:r>
              <a:rPr lang="fr-FR" baseline="30000" dirty="0" smtClean="0"/>
              <a:t>ème</a:t>
            </a:r>
            <a:r>
              <a:rPr lang="fr-FR" dirty="0" smtClean="0"/>
              <a:t> siècle?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1600-1700?</a:t>
            </a:r>
          </a:p>
          <a:p>
            <a:pPr lvl="1"/>
            <a:r>
              <a:rPr lang="fr-FR" dirty="0" smtClean="0"/>
              <a:t>Correspond généralement aux dates les plus anciennes de nos généalogies.</a:t>
            </a:r>
          </a:p>
          <a:p>
            <a:pPr lvl="1"/>
            <a:r>
              <a:rPr lang="fr-FR" dirty="0" smtClean="0"/>
              <a:t>Période mouvementée: </a:t>
            </a:r>
          </a:p>
          <a:p>
            <a:pPr lvl="2"/>
            <a:r>
              <a:rPr lang="fr-FR" dirty="0" smtClean="0"/>
              <a:t>des guerres et des reconstructions.</a:t>
            </a:r>
          </a:p>
          <a:p>
            <a:pPr lvl="2"/>
            <a:r>
              <a:rPr lang="fr-FR" dirty="0" smtClean="0"/>
              <a:t>Des changements de dirigeants. </a:t>
            </a:r>
          </a:p>
          <a:p>
            <a:pPr lvl="2"/>
            <a:r>
              <a:rPr lang="fr-FR" dirty="0"/>
              <a:t>D</a:t>
            </a:r>
            <a:r>
              <a:rPr lang="fr-FR" dirty="0" smtClean="0"/>
              <a:t>es nouveaux arrivants.</a:t>
            </a:r>
            <a:endParaRPr lang="fr-FR" dirty="0"/>
          </a:p>
          <a:p>
            <a:pPr lvl="1"/>
            <a:r>
              <a:rPr lang="fr-FR" dirty="0" smtClean="0"/>
              <a:t>Conséquences sur la vie de nos ancêtres.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7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fr-FR" dirty="0"/>
              <a:t>La vie en société.</a:t>
            </a:r>
          </a:p>
        </p:txBody>
      </p:sp>
    </p:spTree>
    <p:extLst>
      <p:ext uri="{BB962C8B-B14F-4D97-AF65-F5344CB8AC3E}">
        <p14:creationId xmlns:p14="http://schemas.microsoft.com/office/powerpoint/2010/main" val="314975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strates.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550635"/>
              </p:ext>
            </p:extLst>
          </p:nvPr>
        </p:nvGraphicFramePr>
        <p:xfrm>
          <a:off x="395536" y="1484784"/>
          <a:ext cx="8229600" cy="41125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6184"/>
                <a:gridCol w="2458616"/>
                <a:gridCol w="2057400"/>
                <a:gridCol w="2057400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effectLst/>
                        </a:rPr>
                        <a:t> </a:t>
                      </a:r>
                      <a:endParaRPr lang="fr-F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effectLst/>
                        </a:rPr>
                        <a:t>Identité</a:t>
                      </a:r>
                      <a:endParaRPr lang="fr-F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effectLst/>
                        </a:rPr>
                        <a:t>Prérogatives</a:t>
                      </a:r>
                      <a:endParaRPr lang="fr-F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effectLst/>
                        </a:rPr>
                        <a:t>Ressources</a:t>
                      </a:r>
                      <a:endParaRPr lang="fr-F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 smtClean="0">
                          <a:effectLst/>
                        </a:rPr>
                        <a:t>Duc (ou le Roi).</a:t>
                      </a:r>
                      <a:endParaRPr lang="fr-F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Justice, monnaie, impositions…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>
                          <a:effectLst/>
                        </a:rPr>
                        <a:t>Impôts.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>
                          <a:effectLst/>
                        </a:rPr>
                        <a:t>Seigneur</a:t>
                      </a:r>
                      <a:endParaRPr lang="fr-FR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Nobles y compris le Duc, grands dignitaires, évêque ou communautés religieuses.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Justice, impôts, banalités…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Impôts spécifiques. Moulin, four banaux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Mainmorte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>
                          <a:effectLst/>
                        </a:rPr>
                        <a:t>Propriétaire</a:t>
                      </a:r>
                      <a:endParaRPr lang="fr-FR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Le Duc, des nobles, des religieux, des bourgeois, des habitants (du lieu ou non)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</a:rPr>
                        <a:t>Produits de la culture et de l’élevage. Direct, fermage…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4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seigneurs au 17</a:t>
            </a:r>
            <a:r>
              <a:rPr lang="fr-FR" baseline="30000" dirty="0" smtClean="0"/>
              <a:t>ème</a:t>
            </a:r>
            <a:r>
              <a:rPr lang="fr-FR" dirty="0" smtClean="0"/>
              <a:t> siècle.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3 villages contigus:</a:t>
            </a:r>
          </a:p>
          <a:p>
            <a:r>
              <a:rPr lang="fr-FR" dirty="0" err="1" smtClean="0"/>
              <a:t>Mandray</a:t>
            </a:r>
            <a:r>
              <a:rPr lang="fr-FR" dirty="0" smtClean="0"/>
              <a:t>: les chanoines de Saint-Dié.</a:t>
            </a:r>
          </a:p>
          <a:p>
            <a:r>
              <a:rPr lang="fr-FR" dirty="0" smtClean="0"/>
              <a:t>La Croix-aux-Mines: le Duc de Lorraine.</a:t>
            </a:r>
          </a:p>
          <a:p>
            <a:r>
              <a:rPr lang="fr-FR" dirty="0" smtClean="0"/>
              <a:t>Fraize: deux familles de comtes d’Empire</a:t>
            </a:r>
          </a:p>
          <a:p>
            <a:pPr lvl="1"/>
            <a:r>
              <a:rPr lang="fr-FR" dirty="0" smtClean="0"/>
              <a:t>Comtes de </a:t>
            </a:r>
            <a:r>
              <a:rPr lang="fr-FR" dirty="0" err="1" smtClean="0"/>
              <a:t>Créhanges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Comtes de </a:t>
            </a:r>
            <a:r>
              <a:rPr lang="fr-FR" dirty="0" err="1" smtClean="0"/>
              <a:t>Ribeaupierre</a:t>
            </a:r>
            <a:r>
              <a:rPr lang="fr-FR" dirty="0" smtClean="0"/>
              <a:t> (</a:t>
            </a:r>
            <a:r>
              <a:rPr lang="fr-FR" dirty="0" err="1" smtClean="0"/>
              <a:t>von</a:t>
            </a:r>
            <a:r>
              <a:rPr lang="fr-FR" dirty="0" smtClean="0"/>
              <a:t> </a:t>
            </a:r>
            <a:r>
              <a:rPr lang="fr-FR" dirty="0" err="1" smtClean="0"/>
              <a:t>Rappoltstein</a:t>
            </a:r>
            <a:r>
              <a:rPr lang="fr-FR" dirty="0" smtClean="0"/>
              <a:t>).</a:t>
            </a:r>
          </a:p>
          <a:p>
            <a:pPr marL="457200" lvl="1" indent="0">
              <a:buNone/>
            </a:pPr>
            <a:r>
              <a:rPr lang="fr-FR" dirty="0" smtClean="0"/>
              <a:t>Puis depuis 1672 et 1693  Pierre de </a:t>
            </a:r>
            <a:r>
              <a:rPr lang="fr-FR" dirty="0" err="1" smtClean="0"/>
              <a:t>Cogney</a:t>
            </a:r>
            <a:r>
              <a:rPr lang="fr-FR" dirty="0" smtClean="0"/>
              <a:t> (noble de robe lorrain).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29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Conséquences des différences de seigneurs.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fr-FR" dirty="0" smtClean="0"/>
              <a:t>Justice.</a:t>
            </a:r>
          </a:p>
          <a:p>
            <a:r>
              <a:rPr lang="fr-FR" dirty="0" smtClean="0"/>
              <a:t>Impôts.</a:t>
            </a:r>
          </a:p>
          <a:p>
            <a:r>
              <a:rPr lang="fr-FR" dirty="0" smtClean="0"/>
              <a:t>Désignation du Maire.</a:t>
            </a:r>
          </a:p>
          <a:p>
            <a:r>
              <a:rPr lang="fr-FR" dirty="0" smtClean="0"/>
              <a:t>Mariages.</a:t>
            </a:r>
          </a:p>
          <a:p>
            <a:r>
              <a:rPr lang="fr-FR" dirty="0" smtClean="0"/>
              <a:t>Règles de succession.</a:t>
            </a:r>
          </a:p>
          <a:p>
            <a:r>
              <a:rPr lang="fr-FR" dirty="0" smtClean="0"/>
              <a:t>Propriété.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6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impositions.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Vers le souverain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Aide Saint-Rémy.</a:t>
            </a:r>
          </a:p>
          <a:p>
            <a:pPr lvl="1"/>
            <a:r>
              <a:rPr lang="fr-FR" dirty="0" smtClean="0"/>
              <a:t>Subvention par la suite.</a:t>
            </a:r>
          </a:p>
          <a:p>
            <a:r>
              <a:rPr lang="fr-FR" dirty="0" smtClean="0"/>
              <a:t>Vers le Seigneur.</a:t>
            </a:r>
          </a:p>
          <a:p>
            <a:r>
              <a:rPr lang="fr-FR" dirty="0"/>
              <a:t>Pour l’Eglise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Dimes, menues dimes.</a:t>
            </a:r>
          </a:p>
          <a:p>
            <a:pPr lvl="1"/>
            <a:r>
              <a:rPr lang="fr-FR" dirty="0" smtClean="0"/>
              <a:t>(Autres ressources).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210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857</Words>
  <Application>Microsoft Office PowerPoint</Application>
  <PresentationFormat>Affichage à l'écran (4:3)</PresentationFormat>
  <Paragraphs>132</Paragraphs>
  <Slides>21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La vie des vosgiens ruraux au 17ème siècle.</vt:lpstr>
      <vt:lpstr>La vie de mes ancêtres vosgiens au XVIIème siècle.</vt:lpstr>
      <vt:lpstr>Présentation PowerPoint</vt:lpstr>
      <vt:lpstr>Pourquoi le 17ème siècle?</vt:lpstr>
      <vt:lpstr>La vie en société.</vt:lpstr>
      <vt:lpstr>Les strates.</vt:lpstr>
      <vt:lpstr>Les seigneurs au 17ème siècle.</vt:lpstr>
      <vt:lpstr>Conséquences des différences de seigneurs.</vt:lpstr>
      <vt:lpstr>Les impositions.</vt:lpstr>
      <vt:lpstr>Aide de Saint-Rémy.</vt:lpstr>
      <vt:lpstr>Présentation PowerPoint</vt:lpstr>
      <vt:lpstr>Présentation PowerPoint</vt:lpstr>
      <vt:lpstr>Rôle des habitants de Fraize en 1665. </vt:lpstr>
      <vt:lpstr>Présentation PowerPoint</vt:lpstr>
      <vt:lpstr>Présentation PowerPoint</vt:lpstr>
      <vt:lpstr>Présentation PowerPoint</vt:lpstr>
      <vt:lpstr>Rolle (2).</vt:lpstr>
      <vt:lpstr>Professions agricoles.</vt:lpstr>
      <vt:lpstr>Professions (2).</vt:lpstr>
      <vt:lpstr>Propriétaires extérieurs.</vt:lpstr>
      <vt:lpstr>Autres aspects.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vosgiens vers 1600-1700.</dc:title>
  <dc:creator>Michel</dc:creator>
  <cp:lastModifiedBy>Michel</cp:lastModifiedBy>
  <cp:revision>114</cp:revision>
  <dcterms:created xsi:type="dcterms:W3CDTF">2017-08-17T17:39:55Z</dcterms:created>
  <dcterms:modified xsi:type="dcterms:W3CDTF">2018-01-19T21:51:21Z</dcterms:modified>
</cp:coreProperties>
</file>