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62" r:id="rId4"/>
    <p:sldId id="266" r:id="rId5"/>
    <p:sldId id="264" r:id="rId6"/>
    <p:sldId id="271" r:id="rId7"/>
    <p:sldId id="270" r:id="rId8"/>
    <p:sldId id="263" r:id="rId9"/>
    <p:sldId id="260" r:id="rId10"/>
    <p:sldId id="272" r:id="rId11"/>
    <p:sldId id="265" r:id="rId12"/>
    <p:sldId id="267" r:id="rId13"/>
    <p:sldId id="257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herine dubois" initials="cd" lastIdx="2" clrIdx="0">
    <p:extLst>
      <p:ext uri="{19B8F6BF-5375-455C-9EA6-DF929625EA0E}">
        <p15:presenceInfo xmlns:p15="http://schemas.microsoft.com/office/powerpoint/2012/main" userId="c7d0c4be73e4a9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94" d="100"/>
          <a:sy n="94" d="100"/>
        </p:scale>
        <p:origin x="2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15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03T20:02:56.351" idx="2">
    <p:pos x="1354" y="337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3F835-DB09-4D68-A1D5-FF67F768FC5F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D2796-D9A8-4595-B7A2-E2BD604470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7710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2796-D9A8-4595-B7A2-E2BD6044705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6051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9D480C-1A8B-E2A8-2D53-285AD9093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ABDA97-493A-983F-4DED-4C8A53A777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44A909-3274-F3CA-F828-5DE82617F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76E23-6B61-40B4-85A3-08F1B41C3ADB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F9B389-5AD6-82C3-0582-62DFD5E94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508144-1B73-9BC0-512F-C334BB78C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2EF7-1D1B-4408-95F8-F5C544F3B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540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D8DFFC-9650-1D9F-71D4-61F5820E9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270B7F9-77B4-2E18-5C1E-899D3806F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AE10A0-F442-AA0C-D839-6594D75C3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76E23-6B61-40B4-85A3-08F1B41C3ADB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7581C1-D0A4-48FD-A150-F39F264B7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D20F10-75E5-14F2-4EB6-4F6B21CD2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2EF7-1D1B-4408-95F8-F5C544F3B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753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D6952DC-E03B-0099-471D-2EEE7576EE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6499D5F-B578-6451-7494-E6E4070906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62B6B8-1990-3352-8FD5-7FB747EFD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76E23-6B61-40B4-85A3-08F1B41C3ADB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853412-880B-759A-3FBC-C9155477C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F7F971-2E43-57A3-8828-DA54639E4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2EF7-1D1B-4408-95F8-F5C544F3B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830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F63799-8EC2-D67D-122E-FD2650E0C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3AF615-9F06-32D2-F7B7-E72C37194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5FD649-91A2-0F81-A998-C5A4CE5AB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76E23-6B61-40B4-85A3-08F1B41C3ADB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288E6C-B259-BB25-1379-5FA8CF6E5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4F3A84-0BAE-7673-F03B-0422441AF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2EF7-1D1B-4408-95F8-F5C544F3B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7291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47FD68-5A1A-DD35-E9B9-D873CDFAE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270B40-C499-D511-3783-83F91550D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FE7F37-E2CA-09CB-379B-9EC673383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76E23-6B61-40B4-85A3-08F1B41C3ADB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593C17-5813-EAD5-A83F-CE557D97B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40C6B2-8C0A-F00F-A075-2C53673A7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2EF7-1D1B-4408-95F8-F5C544F3B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1425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55AB83-5F32-7346-E6BE-44F177828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33DBC0-626B-629F-B4E7-A7CB505654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D084D8-901F-3F61-A979-2FEF85ADAD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709B060-3252-9439-4DD0-4ED734C77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76E23-6B61-40B4-85A3-08F1B41C3ADB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6EBF9D-5939-6922-FC5B-672DF3729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B74F66-20EE-0B79-83F4-AAC646EEE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2EF7-1D1B-4408-95F8-F5C544F3B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567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08C5E9-A0D4-BAA0-C5CE-F11E244BC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32A766-F515-1371-B2E8-64D2527AD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92C1BEB-7D7E-E6BF-49A0-21EDE40A42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DA6553-6986-6C7B-9A87-4B660959AC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215D7DC-D514-03EF-C4D3-74EBE439FF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0FDD24D-2261-597A-45CB-F94DF760E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76E23-6B61-40B4-85A3-08F1B41C3ADB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0FD8086-5C46-E00E-C650-3F577B936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EC5850B-FB29-822E-1146-B38E649E2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2EF7-1D1B-4408-95F8-F5C544F3B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610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4B3D43-B413-351E-FFDD-12F0614C9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9AF808F-D631-3D8B-AABC-5FE6A3043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76E23-6B61-40B4-85A3-08F1B41C3ADB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E95CC9A-FC43-1882-76E9-664EDB704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A4ABD2E-8BDA-58E7-DB24-55313EF90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2EF7-1D1B-4408-95F8-F5C544F3B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26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6ABF1AD-3494-BCF0-079F-9F0CBAC56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76E23-6B61-40B4-85A3-08F1B41C3ADB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24224DB-BB1B-3574-5488-4499610DF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C1EEBEB-698B-546B-B2C7-20B48CF4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2EF7-1D1B-4408-95F8-F5C544F3B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7783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7F6963-C9B7-9A28-EB72-41512D862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73E24A-0A77-3130-E9BF-8119033E8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B9F7C03-D499-EBD3-DA66-00C4E0297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4491819-7386-4513-07E9-4886B1E6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76E23-6B61-40B4-85A3-08F1B41C3ADB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99E1BE-1334-F906-1E07-3080651D8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ADC37C2-D852-2A64-E5B0-C1C1566EE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2EF7-1D1B-4408-95F8-F5C544F3B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614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D04418-B3ED-E593-B94F-468841C7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4D283AB-A680-7757-034B-49FF5C081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432F6C1-5094-5888-EAB3-5664F6222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18E8538-ACE3-E819-29B9-D50309636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76E23-6B61-40B4-85A3-08F1B41C3ADB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4AB0DC-62EE-085A-C20C-70896B935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C3D8D3B-B9E5-1778-F12B-30CD6A322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2EF7-1D1B-4408-95F8-F5C544F3B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382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7D1FED-2D54-4D23-6FC3-15A967194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FBDDF45-F134-AF33-84D3-739FE3511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056C52-ED06-4568-8EA3-5FBF04B3B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76E23-6B61-40B4-85A3-08F1B41C3ADB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97DE2F-9CA7-67E3-710F-565489DE7B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200906-C5B7-9B54-A1E6-73A204A9D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42EF7-1D1B-4408-95F8-F5C544F3B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22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FD4B08-FF07-ABA3-04C0-51EB13FD8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428" y="0"/>
            <a:ext cx="12036292" cy="10795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sz="3200" dirty="0"/>
              <a:t>LES PLUMASSIERES DE GOMETZ-LE-CHATEL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EDCADD2-D740-8F6C-AAB7-487CB96AF8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550" y="1079500"/>
            <a:ext cx="9652000" cy="59944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dirty="0"/>
              <a:t>Une affaire de femmes (1880/ 1930)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DD113A3-F610-C7B8-2A3D-591314BC0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238" y="1032949"/>
            <a:ext cx="6565310" cy="23706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A80D95-7C91-D32A-986E-734216812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38" y="3610706"/>
            <a:ext cx="8123273" cy="308955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741A696-C908-913A-12CE-69A3C46014A5}"/>
              </a:ext>
            </a:extLst>
          </p:cNvPr>
          <p:cNvSpPr txBox="1"/>
          <p:nvPr/>
        </p:nvSpPr>
        <p:spPr>
          <a:xfrm>
            <a:off x="6817358" y="1919046"/>
            <a:ext cx="5211404" cy="59093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</a:rPr>
              <a:t>RECENSEMENT 1901</a:t>
            </a:r>
          </a:p>
          <a:p>
            <a:endParaRPr lang="fr-FR" sz="2400" dirty="0">
              <a:latin typeface="+mj-lt"/>
            </a:endParaRPr>
          </a:p>
          <a:p>
            <a:r>
              <a:rPr lang="fr-FR" b="1" dirty="0">
                <a:latin typeface="+mj-lt"/>
              </a:rPr>
              <a:t>PICHOIS Alexandrine/ PLASSARD/ plumassière Patron</a:t>
            </a:r>
          </a:p>
          <a:p>
            <a:endParaRPr lang="fr-FR" b="1" dirty="0">
              <a:latin typeface="+mj-lt"/>
            </a:endParaRPr>
          </a:p>
          <a:p>
            <a:endParaRPr lang="fr-FR" b="1" dirty="0">
              <a:latin typeface="+mj-lt"/>
            </a:endParaRPr>
          </a:p>
          <a:p>
            <a:endParaRPr lang="fr-FR" b="1" dirty="0">
              <a:latin typeface="+mj-lt"/>
            </a:endParaRPr>
          </a:p>
          <a:p>
            <a:endParaRPr lang="fr-FR" b="1" dirty="0">
              <a:latin typeface="+mj-lt"/>
            </a:endParaRPr>
          </a:p>
          <a:p>
            <a:endParaRPr lang="fr-FR" b="1" dirty="0">
              <a:latin typeface="+mj-lt"/>
            </a:endParaRPr>
          </a:p>
          <a:p>
            <a:endParaRPr lang="fr-FR" b="1" dirty="0">
              <a:latin typeface="+mj-lt"/>
            </a:endParaRPr>
          </a:p>
          <a:p>
            <a:endParaRPr lang="fr-FR" b="1" dirty="0">
              <a:latin typeface="+mj-lt"/>
            </a:endParaRPr>
          </a:p>
          <a:p>
            <a:r>
              <a:rPr lang="fr-FR" b="1" dirty="0">
                <a:latin typeface="+mj-lt"/>
              </a:rPr>
              <a:t>HAMON Clémentine / LERAT Plumassière / PLASSARD</a:t>
            </a:r>
          </a:p>
          <a:p>
            <a:endParaRPr lang="fr-FR" b="1" dirty="0">
              <a:latin typeface="+mj-lt"/>
            </a:endParaRPr>
          </a:p>
          <a:p>
            <a:endParaRPr lang="fr-FR" b="1" dirty="0">
              <a:latin typeface="+mj-lt"/>
            </a:endParaRPr>
          </a:p>
          <a:p>
            <a:r>
              <a:rPr lang="fr-FR" b="1" dirty="0">
                <a:latin typeface="+mj-lt"/>
              </a:rPr>
              <a:t>CRESSON Clémentine/ SIMON/ Plumassière / PLASSARD</a:t>
            </a:r>
          </a:p>
          <a:p>
            <a:endParaRPr lang="fr-FR" b="1" dirty="0">
              <a:latin typeface="+mj-lt"/>
            </a:endParaRPr>
          </a:p>
          <a:p>
            <a:endParaRPr lang="fr-FR" sz="2400" dirty="0">
              <a:latin typeface="+mj-lt"/>
            </a:endParaRPr>
          </a:p>
          <a:p>
            <a:endParaRPr lang="fr-FR" sz="2400" dirty="0">
              <a:latin typeface="+mj-lt"/>
            </a:endParaRPr>
          </a:p>
          <a:p>
            <a:endParaRPr lang="fr-FR" sz="2400" dirty="0">
              <a:latin typeface="+mj-lt"/>
            </a:endParaRPr>
          </a:p>
          <a:p>
            <a:endParaRPr lang="fr-F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1818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C8BFDC3-A061-7EE0-97EE-F46C7F334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0" y="1269287"/>
            <a:ext cx="3781168" cy="2959370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34C5045-5C03-1A88-A0B1-2A36ADF87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35" y="1285874"/>
            <a:ext cx="1997142" cy="306484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7B17986-FB63-4202-D4BF-5F2C46B0B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83" y="1294025"/>
            <a:ext cx="1997142" cy="305669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648010F-B6AF-6E8C-9756-607E89019F63}"/>
              </a:ext>
            </a:extLst>
          </p:cNvPr>
          <p:cNvSpPr txBox="1"/>
          <p:nvPr/>
        </p:nvSpPr>
        <p:spPr>
          <a:xfrm>
            <a:off x="1040346" y="295275"/>
            <a:ext cx="8208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De la caricature à l’avènement du Music-Hall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86C4F67-F1B7-037A-F439-6FAEFF858F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687" y="940833"/>
            <a:ext cx="2958042" cy="4095749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43FA169-DD13-8C0E-0093-171B63A8A82A}"/>
              </a:ext>
            </a:extLst>
          </p:cNvPr>
          <p:cNvSpPr txBox="1"/>
          <p:nvPr/>
        </p:nvSpPr>
        <p:spPr>
          <a:xfrm>
            <a:off x="161925" y="5772150"/>
            <a:ext cx="11249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Après la guerre de 1914-1918, les chapeaux ne sont moins  à la mode .</a:t>
            </a:r>
          </a:p>
          <a:p>
            <a:r>
              <a:rPr lang="fr-FR" sz="2000" dirty="0"/>
              <a:t>Une nouvelle attraction venue des Etats-Unis, le Music-Hall, remplace les Cafés-Concerts et  va devenir le principal employeur des plumassiers , pour ses costumes de revues  et ses décors somptueux 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0070977-2E11-C7F6-449A-3D091DEDE483}"/>
              </a:ext>
            </a:extLst>
          </p:cNvPr>
          <p:cNvSpPr txBox="1"/>
          <p:nvPr/>
        </p:nvSpPr>
        <p:spPr>
          <a:xfrm>
            <a:off x="3838575" y="4964225"/>
            <a:ext cx="41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Gaby </a:t>
            </a:r>
            <a:r>
              <a:rPr lang="fr-FR" dirty="0" err="1"/>
              <a:t>Deslys</a:t>
            </a:r>
            <a:r>
              <a:rPr lang="fr-FR" dirty="0"/>
              <a:t> (1881/1920) et Harry </a:t>
            </a:r>
            <a:r>
              <a:rPr lang="fr-FR" dirty="0" err="1"/>
              <a:t>Pilcer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3678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370947-1A34-89CE-EC37-EBDBFD0DF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116959"/>
            <a:ext cx="11217053" cy="873642"/>
          </a:xfrm>
        </p:spPr>
        <p:txBody>
          <a:bodyPr>
            <a:normAutofit/>
          </a:bodyPr>
          <a:lstStyle/>
          <a:p>
            <a:r>
              <a:rPr lang="fr-FR" dirty="0"/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FF59DE8-9A29-8A3A-D78F-EEEE3A071913}"/>
              </a:ext>
            </a:extLst>
          </p:cNvPr>
          <p:cNvSpPr txBox="1"/>
          <p:nvPr/>
        </p:nvSpPr>
        <p:spPr>
          <a:xfrm>
            <a:off x="120502" y="116958"/>
            <a:ext cx="11950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Les plumassières de </a:t>
            </a:r>
            <a:r>
              <a:rPr lang="fr-FR" sz="2800" dirty="0" err="1"/>
              <a:t>Gometz</a:t>
            </a:r>
            <a:r>
              <a:rPr lang="fr-FR" sz="2800" dirty="0"/>
              <a:t>-le Châtel et les recensements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93018245-41ED-C3DC-00BF-E2952F8B3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6" y="903767"/>
            <a:ext cx="4535091" cy="2576668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D86462E-D404-8DA6-A0B1-B84E819BF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6" y="3677760"/>
            <a:ext cx="4535091" cy="276232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5C35BD7-E352-DE48-A83F-8F626DB96502}"/>
              </a:ext>
            </a:extLst>
          </p:cNvPr>
          <p:cNvSpPr txBox="1"/>
          <p:nvPr/>
        </p:nvSpPr>
        <p:spPr>
          <a:xfrm>
            <a:off x="4928791" y="990601"/>
            <a:ext cx="714270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Document AD 78   16M17</a:t>
            </a:r>
          </a:p>
          <a:p>
            <a:r>
              <a:rPr lang="fr-FR" dirty="0"/>
              <a:t>Sous Préfecture de Rambouillet daté du 20 mai 1885</a:t>
            </a:r>
          </a:p>
          <a:p>
            <a:r>
              <a:rPr lang="fr-FR" dirty="0"/>
              <a:t>Enquête sur la main d’œuvre …..</a:t>
            </a:r>
          </a:p>
          <a:p>
            <a:endParaRPr lang="fr-FR" dirty="0"/>
          </a:p>
          <a:p>
            <a:r>
              <a:rPr lang="fr-FR" dirty="0"/>
              <a:t> Il existe bien une activité de triage  de plumes à cette époque </a:t>
            </a:r>
          </a:p>
          <a:p>
            <a:r>
              <a:rPr lang="fr-FR" dirty="0"/>
              <a:t> Elle occupe 20 ouvrières : 13 Femmes et 7 Filles non majeures</a:t>
            </a:r>
          </a:p>
          <a:p>
            <a:r>
              <a:rPr lang="fr-FR" dirty="0"/>
              <a:t> à cette date à </a:t>
            </a:r>
            <a:r>
              <a:rPr lang="fr-FR" dirty="0" err="1"/>
              <a:t>Gometz</a:t>
            </a:r>
            <a:r>
              <a:rPr lang="fr-FR" dirty="0"/>
              <a:t> , qui n’a pas été relevée par les recensements.</a:t>
            </a:r>
          </a:p>
          <a:p>
            <a:endParaRPr lang="fr-FR" dirty="0"/>
          </a:p>
          <a:p>
            <a:r>
              <a:rPr lang="fr-FR" dirty="0"/>
              <a:t>En 1881  le recensement porte de nombreuses </a:t>
            </a:r>
            <a:r>
              <a:rPr lang="fr-FR" i="1" dirty="0"/>
              <a:t>femmes journalières</a:t>
            </a:r>
          </a:p>
          <a:p>
            <a:endParaRPr lang="fr-FR" dirty="0"/>
          </a:p>
          <a:p>
            <a:r>
              <a:rPr lang="fr-FR" dirty="0"/>
              <a:t>En 1886 le recensement ne porte que :</a:t>
            </a:r>
          </a:p>
          <a:p>
            <a:r>
              <a:rPr lang="fr-FR" dirty="0"/>
              <a:t>   - Alexandrine </a:t>
            </a:r>
            <a:r>
              <a:rPr lang="fr-FR" dirty="0" err="1"/>
              <a:t>Pichois</a:t>
            </a:r>
            <a:r>
              <a:rPr lang="fr-FR" dirty="0"/>
              <a:t>, femme Plassard : » </a:t>
            </a:r>
            <a:r>
              <a:rPr lang="fr-FR" i="1" dirty="0"/>
              <a:t>trieuse de plume </a:t>
            </a:r>
            <a:r>
              <a:rPr lang="fr-FR" dirty="0"/>
              <a:t>»   </a:t>
            </a:r>
          </a:p>
          <a:p>
            <a:r>
              <a:rPr lang="fr-FR" dirty="0"/>
              <a:t>  -  Toutes les femmes sont mentionnées »  </a:t>
            </a:r>
            <a:r>
              <a:rPr lang="fr-FR" i="1" dirty="0"/>
              <a:t>sans profession </a:t>
            </a:r>
            <a:r>
              <a:rPr lang="fr-FR" dirty="0"/>
              <a:t>»</a:t>
            </a:r>
          </a:p>
          <a:p>
            <a:endParaRPr lang="fr-FR" dirty="0"/>
          </a:p>
          <a:p>
            <a:r>
              <a:rPr lang="fr-FR" dirty="0"/>
              <a:t> En 1891 le recensement mentionne </a:t>
            </a:r>
            <a:r>
              <a:rPr lang="fr-FR" i="1" dirty="0"/>
              <a:t>2 plumassières</a:t>
            </a:r>
          </a:p>
          <a:p>
            <a:r>
              <a:rPr lang="fr-FR" dirty="0"/>
              <a:t>     - Raymond Mathilde, 50ans .</a:t>
            </a:r>
            <a:endParaRPr lang="fr-FR" i="1" dirty="0"/>
          </a:p>
          <a:p>
            <a:r>
              <a:rPr lang="fr-FR" i="1" dirty="0"/>
              <a:t>     - </a:t>
            </a:r>
            <a:r>
              <a:rPr lang="fr-FR" dirty="0"/>
              <a:t>Leclair Léontine, 60 ans.</a:t>
            </a:r>
          </a:p>
          <a:p>
            <a:r>
              <a:rPr lang="fr-FR" dirty="0"/>
              <a:t>	</a:t>
            </a:r>
          </a:p>
          <a:p>
            <a:r>
              <a:rPr lang="fr-FR" dirty="0"/>
              <a:t> En 1896 :toutes les femmes journalières précédemment sont indiquées </a:t>
            </a:r>
            <a:r>
              <a:rPr lang="fr-FR" i="1" dirty="0"/>
              <a:t>sans profession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6010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4DDEB7-0FE6-00BE-890F-5B3BD26E5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35936"/>
            <a:ext cx="9932581" cy="1552355"/>
          </a:xfrm>
        </p:spPr>
        <p:txBody>
          <a:bodyPr>
            <a:normAutofit/>
          </a:bodyPr>
          <a:lstStyle/>
          <a:p>
            <a:pPr algn="ctr"/>
            <a:br>
              <a:rPr lang="fr-FR" dirty="0"/>
            </a:br>
            <a:r>
              <a:rPr lang="fr-FR" sz="3200" dirty="0"/>
              <a:t>Essai de reconstitution d’activité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7416A9-614B-755D-19AC-4120788B0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8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5A8297-A37B-8D89-57FE-7A44CD4F8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519" y="995788"/>
            <a:ext cx="7818689" cy="564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92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62C8EA-2DF2-78A7-4A60-0C6A51E22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"/>
            <a:ext cx="10845800" cy="787399"/>
          </a:xfrm>
          <a:ln w="158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dirty="0"/>
              <a:t>La plumasserie aujourd’hui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68957B5-0F49-F1EA-8AF3-E928BEFB7C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9" y="1068419"/>
            <a:ext cx="2432599" cy="3042002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669FB2D-7376-7401-FE57-59FDE469E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428" y="1052216"/>
            <a:ext cx="2199637" cy="316014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9653CDA-3A39-6889-A8A1-BC866AC06D04}"/>
              </a:ext>
            </a:extLst>
          </p:cNvPr>
          <p:cNvSpPr txBox="1"/>
          <p:nvPr/>
        </p:nvSpPr>
        <p:spPr>
          <a:xfrm>
            <a:off x="222250" y="4503286"/>
            <a:ext cx="106692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La plumasserie est inscrite au registre de l’Institut National des Métiers d’Art</a:t>
            </a:r>
          </a:p>
          <a:p>
            <a:r>
              <a:rPr lang="fr-FR" dirty="0"/>
              <a:t> Des formations diplômantes préparent un  CAP </a:t>
            </a:r>
            <a:r>
              <a:rPr lang="fr-FR"/>
              <a:t>aprèsla</a:t>
            </a:r>
            <a:r>
              <a:rPr lang="fr-FR" dirty="0"/>
              <a:t> 3</a:t>
            </a:r>
            <a:r>
              <a:rPr lang="fr-FR" baseline="30000" dirty="0"/>
              <a:t>ème</a:t>
            </a:r>
            <a:r>
              <a:rPr lang="fr-FR" dirty="0"/>
              <a:t> au lycée Octave Feuillet à Paris</a:t>
            </a:r>
          </a:p>
          <a:p>
            <a:r>
              <a:rPr lang="fr-FR" dirty="0"/>
              <a:t>L’activité est concentrée entre quelques maisons spécialisées, </a:t>
            </a:r>
            <a:r>
              <a:rPr lang="fr-FR" dirty="0" err="1"/>
              <a:t>Lemarrié</a:t>
            </a:r>
            <a:r>
              <a:rPr lang="fr-FR" dirty="0"/>
              <a:t> et Février,   pour les parements de la Haute- couture et le spectacle .</a:t>
            </a:r>
          </a:p>
          <a:p>
            <a:r>
              <a:rPr lang="fr-FR" dirty="0"/>
              <a:t> L’utilisation d’oiseaux exotiques est règlementée car cette activité à contribué à la l’extinction de nombreuses espèces. La plume de luxe est remplacée par de la plume d’oiseaux »domestiques » , poule pintade…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0B0A38-03DF-8D77-D9D2-554D1CD8F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140" y="1065271"/>
            <a:ext cx="2108315" cy="316014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E31A80A-FAA3-926E-97FF-5E48BB1E50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268" y="1068419"/>
            <a:ext cx="2106214" cy="315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34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406F9C-5B98-4EAA-D971-DAF866A50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622" y="1"/>
            <a:ext cx="10301177" cy="893134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19A8290-F0B8-3DAC-08FF-858B78000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16" y="106683"/>
            <a:ext cx="8860984" cy="552259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3B18F4F-9844-334E-9E62-CE27258CCEAA}"/>
              </a:ext>
            </a:extLst>
          </p:cNvPr>
          <p:cNvSpPr txBox="1"/>
          <p:nvPr/>
        </p:nvSpPr>
        <p:spPr>
          <a:xfrm>
            <a:off x="552450" y="5772150"/>
            <a:ext cx="8963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Cette activité de plumasserie ne se retrouve qu’à </a:t>
            </a:r>
            <a:r>
              <a:rPr lang="fr-FR" dirty="0" err="1"/>
              <a:t>Gometz</a:t>
            </a:r>
            <a:r>
              <a:rPr lang="fr-FR" dirty="0"/>
              <a:t>-le- Châtel. La consultation des recensements d’ Orsay, Limours , Bures, Saint- Rémy ne mentionne aucune activité similaire,  </a:t>
            </a:r>
          </a:p>
        </p:txBody>
      </p:sp>
    </p:spTree>
    <p:extLst>
      <p:ext uri="{BB962C8B-B14F-4D97-AF65-F5344CB8AC3E}">
        <p14:creationId xmlns:p14="http://schemas.microsoft.com/office/powerpoint/2010/main" val="2204007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94FDA6-D428-4CBF-FA0A-B0EE56C93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474842" cy="850605"/>
          </a:xfrm>
        </p:spPr>
        <p:txBody>
          <a:bodyPr>
            <a:normAutofit/>
          </a:bodyPr>
          <a:lstStyle/>
          <a:p>
            <a:r>
              <a:rPr lang="fr-FR" dirty="0"/>
              <a:t>La plumasserie ou l’art de travailler la plume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B9AE306-D2EC-E891-8F5F-67BF383E2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0605"/>
            <a:ext cx="10368516" cy="1403498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2561B-90B3-C110-ABBD-AAFD71157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707" y="974078"/>
            <a:ext cx="4184451" cy="318047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19C21D7-28A1-7E88-B1DE-95989F463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02" y="959416"/>
            <a:ext cx="4045368" cy="319513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A61A3B6-5335-8C39-3735-87B274D1C1F8}"/>
              </a:ext>
            </a:extLst>
          </p:cNvPr>
          <p:cNvSpPr txBox="1"/>
          <p:nvPr/>
        </p:nvSpPr>
        <p:spPr>
          <a:xfrm>
            <a:off x="564732" y="5386599"/>
            <a:ext cx="113319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L’activité est l’ancêtre de celle des plumassiers de panaches, consistant à vendre et à préparer des plumes d’oiseaux, d’élevage, ou exotiques, destinées à orner les coiffes militaires des hommes.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1832A85-6542-7BD6-46B6-FCCB7A7F9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185" y="864852"/>
            <a:ext cx="2861813" cy="318047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52060B4-4D7D-00EE-C2FB-EBF685C08A38}"/>
              </a:ext>
            </a:extLst>
          </p:cNvPr>
          <p:cNvSpPr txBox="1"/>
          <p:nvPr/>
        </p:nvSpPr>
        <p:spPr>
          <a:xfrm>
            <a:off x="9425682" y="4154552"/>
            <a:ext cx="2728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/>
              <a:t>Casoar de Saint-Cyrien: plumes de coq</a:t>
            </a:r>
          </a:p>
          <a:p>
            <a:r>
              <a:rPr lang="fr-FR" sz="2000" i="1" dirty="0"/>
              <a:t>120 plumes blanches</a:t>
            </a:r>
          </a:p>
          <a:p>
            <a:r>
              <a:rPr lang="fr-FR" sz="2000" i="1" dirty="0"/>
              <a:t>30 plumes rouges 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59DBEEC-A9BE-23D4-0354-ED954AD4E423}"/>
              </a:ext>
            </a:extLst>
          </p:cNvPr>
          <p:cNvSpPr txBox="1"/>
          <p:nvPr/>
        </p:nvSpPr>
        <p:spPr>
          <a:xfrm>
            <a:off x="643680" y="4262744"/>
            <a:ext cx="3636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/>
              <a:t>Henri IV »ralliez-vous à mon panache blanc » 14 mai 1590 bataille d’Ivry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353C090-CD9A-69A0-E691-C605D930E3DC}"/>
              </a:ext>
            </a:extLst>
          </p:cNvPr>
          <p:cNvSpPr txBox="1"/>
          <p:nvPr/>
        </p:nvSpPr>
        <p:spPr>
          <a:xfrm>
            <a:off x="4613226" y="4278025"/>
            <a:ext cx="4007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/>
              <a:t>Atelier de plumasserie</a:t>
            </a:r>
          </a:p>
        </p:txBody>
      </p:sp>
    </p:spTree>
    <p:extLst>
      <p:ext uri="{BB962C8B-B14F-4D97-AF65-F5344CB8AC3E}">
        <p14:creationId xmlns:p14="http://schemas.microsoft.com/office/powerpoint/2010/main" val="1043452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74DD4D-D72A-F3BD-02E5-21D34D53D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" y="368301"/>
            <a:ext cx="9131300" cy="863600"/>
          </a:xfrm>
        </p:spPr>
        <p:txBody>
          <a:bodyPr/>
          <a:lstStyle/>
          <a:p>
            <a:pPr algn="ctr"/>
            <a:r>
              <a:rPr lang="fr-FR" dirty="0"/>
              <a:t>La folie des plumes au XVIII </a:t>
            </a:r>
            <a:r>
              <a:rPr lang="fr-FR" dirty="0" err="1"/>
              <a:t>ème</a:t>
            </a:r>
            <a:r>
              <a:rPr lang="fr-FR" dirty="0"/>
              <a:t>. siècle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9C90EDC-DFB5-CAC9-A838-9BA3FC9D4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47" y="1546445"/>
            <a:ext cx="2519653" cy="317741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2196A8F-9397-5C13-6BAB-1178CB6A4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1544438"/>
            <a:ext cx="2671084" cy="3177416"/>
          </a:xfrm>
          <a:prstGeom prst="rect">
            <a:avLst/>
          </a:prstGeom>
        </p:spPr>
      </p:pic>
      <p:sp>
        <p:nvSpPr>
          <p:cNvPr id="15" name="Espace réservé du contenu 14">
            <a:extLst>
              <a:ext uri="{FF2B5EF4-FFF2-40B4-BE49-F238E27FC236}">
                <a16:creationId xmlns:a16="http://schemas.microsoft.com/office/drawing/2014/main" id="{A971C2E7-B992-A064-B4D0-5385B865D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344" y="5034391"/>
            <a:ext cx="11504428" cy="1658806"/>
          </a:xfrm>
        </p:spPr>
        <p:txBody>
          <a:bodyPr>
            <a:normAutofit lnSpcReduction="10000"/>
          </a:bodyPr>
          <a:lstStyle/>
          <a:p>
            <a:pPr algn="just"/>
            <a:r>
              <a:rPr lang="fr-FR" dirty="0"/>
              <a:t>De Louis XIV à Marie-Antoinette on a usé et abusé de plumes avec les coiffures à cimier ou  </a:t>
            </a:r>
            <a:r>
              <a:rPr lang="fr-FR" i="1" dirty="0"/>
              <a:t>pouf</a:t>
            </a:r>
            <a:r>
              <a:rPr lang="fr-FR" dirty="0"/>
              <a:t>!</a:t>
            </a:r>
          </a:p>
          <a:p>
            <a:pPr algn="just"/>
            <a:r>
              <a:rPr lang="fr-FR" dirty="0"/>
              <a:t>La corporation, dissoute à la Révolution Française, comme les autres corporations, était un symbole trop visible de l’aristocratie.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C5AD630-CE00-3D6D-6744-32BDA3185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87" y="1551670"/>
            <a:ext cx="2427215" cy="317741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56E84EA-461C-A62B-8E94-B5929DCE23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423" y="1551670"/>
            <a:ext cx="2107279" cy="317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70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43B5E2-6B53-D93C-AD30-638F3388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0"/>
            <a:ext cx="10502900" cy="1003300"/>
          </a:xfrm>
        </p:spPr>
        <p:txBody>
          <a:bodyPr/>
          <a:lstStyle/>
          <a:p>
            <a:r>
              <a:rPr lang="fr-FR" dirty="0"/>
              <a:t>La matière première et les outils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87B2FC1-1442-68F7-D5DD-CA21B7F0B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3626" y="418645"/>
            <a:ext cx="2361004" cy="3530317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44815C1-9C2F-8794-CF41-ABE8C5877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18" y="924653"/>
            <a:ext cx="2240113" cy="33690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D4BD412-5565-0B16-5CA2-F507AD5D75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435" y="924653"/>
            <a:ext cx="3778111" cy="250434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95F2942-59FE-F703-7AA1-0FF2F7761CB6}"/>
              </a:ext>
            </a:extLst>
          </p:cNvPr>
          <p:cNvSpPr txBox="1"/>
          <p:nvPr/>
        </p:nvSpPr>
        <p:spPr>
          <a:xfrm>
            <a:off x="233681" y="4561840"/>
            <a:ext cx="10076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434B3A4-96A1-411B-D7A0-B2101D7B55E9}"/>
              </a:ext>
            </a:extLst>
          </p:cNvPr>
          <p:cNvSpPr txBox="1"/>
          <p:nvPr/>
        </p:nvSpPr>
        <p:spPr>
          <a:xfrm>
            <a:off x="152401" y="3810345"/>
            <a:ext cx="121253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Les plumes se taillent et se frisent, se collent, se cousent et se teignent.</a:t>
            </a:r>
          </a:p>
          <a:p>
            <a:r>
              <a:rPr lang="fr-FR" sz="2400" dirty="0"/>
              <a:t>Cette activité nécessite peu d’instruments de travail.</a:t>
            </a:r>
          </a:p>
          <a:p>
            <a:r>
              <a:rPr lang="fr-FR" sz="2400" dirty="0"/>
              <a:t>Le travail peut s’effectuer facilement à domicile, « en chambre ».</a:t>
            </a:r>
          </a:p>
          <a:p>
            <a:r>
              <a:rPr lang="fr-FR" sz="2400" dirty="0"/>
              <a:t>La patronne est assujettie à une patente (loi du 25 avril 1844), en tant qu’impôt d’</a:t>
            </a:r>
            <a:r>
              <a:rPr lang="fr-FR" sz="2400" dirty="0" err="1"/>
              <a:t>Etat,relevant</a:t>
            </a:r>
            <a:r>
              <a:rPr lang="fr-FR" sz="2400" dirty="0"/>
              <a:t> de la 5 </a:t>
            </a:r>
            <a:r>
              <a:rPr lang="fr-FR" sz="2400" dirty="0" err="1"/>
              <a:t>ème</a:t>
            </a:r>
            <a:r>
              <a:rPr lang="fr-FR" sz="2400" dirty="0"/>
              <a:t>  catégorie »</a:t>
            </a:r>
            <a:r>
              <a:rPr lang="fr-FR" sz="2400" i="1" dirty="0"/>
              <a:t>plumassier marchand et fabricant ».</a:t>
            </a:r>
            <a:endParaRPr lang="fr-FR" sz="2400" dirty="0"/>
          </a:p>
          <a:p>
            <a:r>
              <a:rPr lang="fr-FR" sz="2400" dirty="0"/>
              <a:t>«</a:t>
            </a:r>
            <a:r>
              <a:rPr lang="fr-FR" sz="2400" i="1" dirty="0"/>
              <a:t>les commis et toutes personnes travaillant à gages, à façon, à la journée…, ouvriers travaillant chez eux, femmes et enfants »</a:t>
            </a:r>
            <a:r>
              <a:rPr lang="fr-FR" sz="2400" dirty="0"/>
              <a:t>sont  exempts de la patente</a:t>
            </a:r>
            <a:r>
              <a:rPr lang="fr-FR" sz="24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5862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0F112F-9271-C888-2506-09F110BE8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099"/>
            <a:ext cx="9648825" cy="790575"/>
          </a:xfrm>
        </p:spPr>
        <p:txBody>
          <a:bodyPr>
            <a:normAutofit fontScale="90000"/>
          </a:bodyPr>
          <a:lstStyle/>
          <a:p>
            <a:r>
              <a:rPr lang="fr-FR" sz="3200" b="1" dirty="0"/>
              <a:t>Alexandrine PICHOIS, plumassière, patron</a:t>
            </a:r>
            <a:br>
              <a:rPr lang="fr-FR" sz="3200" b="1" dirty="0"/>
            </a:br>
            <a:r>
              <a:rPr lang="fr-FR" sz="3200" b="1" dirty="0"/>
              <a:t>Une affaire de femme d’affaire?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918146-4029-7E3D-1FA6-BB842A054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6350"/>
            <a:ext cx="10267950" cy="5365750"/>
          </a:xfrm>
        </p:spPr>
        <p:txBody>
          <a:bodyPr>
            <a:normAutofit fontScale="92500" lnSpcReduction="10000"/>
          </a:bodyPr>
          <a:lstStyle/>
          <a:p>
            <a:r>
              <a:rPr lang="fr-FR" sz="2200" dirty="0"/>
              <a:t>Elle est née le 23 mars 1845 à </a:t>
            </a:r>
            <a:r>
              <a:rPr lang="fr-FR" sz="2200" dirty="0" err="1"/>
              <a:t>Coudranceau</a:t>
            </a:r>
            <a:r>
              <a:rPr lang="fr-FR" sz="2200" dirty="0"/>
              <a:t>  en Eure et Loir (28.) dans une famille de journaliers du milieu agricole.</a:t>
            </a:r>
          </a:p>
          <a:p>
            <a:r>
              <a:rPr lang="fr-FR" sz="2200" dirty="0"/>
              <a:t> Elle est présente  à </a:t>
            </a:r>
            <a:r>
              <a:rPr lang="fr-FR" sz="2200" dirty="0" err="1"/>
              <a:t>Gometz</a:t>
            </a:r>
            <a:r>
              <a:rPr lang="fr-FR" sz="2200" dirty="0"/>
              <a:t> dès 1868 .(BMS p103 et 104)</a:t>
            </a:r>
          </a:p>
          <a:p>
            <a:r>
              <a:rPr lang="fr-FR" sz="2200" dirty="0"/>
              <a:t>Aux recensements de:</a:t>
            </a:r>
          </a:p>
          <a:p>
            <a:r>
              <a:rPr lang="fr-FR" sz="2200" dirty="0"/>
              <a:t>1876 et 1881 elle est mentionnée « </a:t>
            </a:r>
            <a:r>
              <a:rPr lang="fr-FR" sz="2200" i="1" dirty="0"/>
              <a:t>femme </a:t>
            </a:r>
            <a:r>
              <a:rPr lang="fr-FR" sz="2200" dirty="0"/>
              <a:t>» ou « </a:t>
            </a:r>
            <a:r>
              <a:rPr lang="fr-FR" sz="2200" i="1" dirty="0"/>
              <a:t>sans profession </a:t>
            </a:r>
            <a:r>
              <a:rPr lang="fr-FR" sz="2200" dirty="0"/>
              <a:t>».</a:t>
            </a:r>
          </a:p>
          <a:p>
            <a:r>
              <a:rPr lang="fr-FR" sz="2200" dirty="0"/>
              <a:t>1886 elle a 43 ans et  est « </a:t>
            </a:r>
            <a:r>
              <a:rPr lang="fr-FR" sz="2200" b="1" i="1" dirty="0"/>
              <a:t>trieuse de plumes </a:t>
            </a:r>
            <a:r>
              <a:rPr lang="fr-FR" sz="2200" dirty="0"/>
              <a:t>». p.4/20</a:t>
            </a:r>
          </a:p>
          <a:p>
            <a:r>
              <a:rPr lang="fr-FR" sz="2200" dirty="0"/>
              <a:t>1891:  2 plumassières sont recensées à </a:t>
            </a:r>
            <a:r>
              <a:rPr lang="fr-FR" sz="2200" dirty="0" err="1"/>
              <a:t>Gometz</a:t>
            </a:r>
            <a:r>
              <a:rPr lang="fr-FR" sz="2200" dirty="0"/>
              <a:t> : Mathilde Raymond 53 ans ,  et Léontine Leclair, 60 ans. </a:t>
            </a:r>
          </a:p>
          <a:p>
            <a:r>
              <a:rPr lang="fr-FR" sz="2200" dirty="0"/>
              <a:t>Alexandrine est une des rares femmes mentionnée «</a:t>
            </a:r>
            <a:r>
              <a:rPr lang="fr-FR" sz="2200" i="1" dirty="0"/>
              <a:t>journalière </a:t>
            </a:r>
            <a:r>
              <a:rPr lang="fr-FR" sz="2200" dirty="0"/>
              <a:t>», trieuse de plumes toujours ?</a:t>
            </a:r>
          </a:p>
          <a:p>
            <a:r>
              <a:rPr lang="fr-FR" sz="2200" dirty="0"/>
              <a:t>1896 le recensement l’indique « sans profession ». </a:t>
            </a:r>
          </a:p>
          <a:p>
            <a:r>
              <a:rPr lang="fr-FR" sz="2200" dirty="0"/>
              <a:t> Aux recensements de 1901 et 1906 elle est « </a:t>
            </a:r>
            <a:r>
              <a:rPr lang="fr-FR" sz="2200" b="1" i="1" dirty="0"/>
              <a:t>plumassière, patron </a:t>
            </a:r>
            <a:r>
              <a:rPr lang="fr-FR" sz="2200" dirty="0"/>
              <a:t>» . A-t-elle pris la succession de Mathilde Raymond et de Léontine Leclerc? Toutes 2 travailleront pour elle. (Recensement 1901) </a:t>
            </a:r>
          </a:p>
          <a:p>
            <a:r>
              <a:rPr lang="fr-FR" sz="2200" dirty="0"/>
              <a:t>Au recensement de 1911, sa fille Clémence, 46 ans, femme </a:t>
            </a:r>
            <a:r>
              <a:rPr lang="fr-FR" sz="2200" dirty="0" err="1"/>
              <a:t>Elbode</a:t>
            </a:r>
            <a:r>
              <a:rPr lang="fr-FR" sz="2200" dirty="0"/>
              <a:t>, travaille toujours pour sa mère, « patron ».</a:t>
            </a:r>
          </a:p>
          <a:p>
            <a:r>
              <a:rPr lang="fr-FR" sz="2200" dirty="0"/>
              <a:t>Alexandrine décède à </a:t>
            </a:r>
            <a:r>
              <a:rPr lang="fr-FR" sz="2200" dirty="0" err="1"/>
              <a:t>Gometz</a:t>
            </a:r>
            <a:r>
              <a:rPr lang="fr-FR" sz="2200" dirty="0"/>
              <a:t>- le- Châtel le 9 Juin 1920 à 77 ans.  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523395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3A6506-08D4-DD49-7354-A42F3ED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95299"/>
            <a:ext cx="11353800" cy="2185988"/>
          </a:xfrm>
        </p:spPr>
        <p:txBody>
          <a:bodyPr/>
          <a:lstStyle/>
          <a:p>
            <a:r>
              <a:rPr lang="fr-FR" b="1" dirty="0"/>
              <a:t>Paris/ </a:t>
            </a:r>
            <a:r>
              <a:rPr lang="fr-FR" b="1" dirty="0" err="1"/>
              <a:t>Gometz</a:t>
            </a:r>
            <a:r>
              <a:rPr lang="fr-FR" b="1" dirty="0"/>
              <a:t>-le – Châtel  et les plumassières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A01D0C0-0E30-C641-37C9-FE04DA91F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94" y="1253331"/>
            <a:ext cx="6012211" cy="4351338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0011048-23C6-5FCB-0D9D-99B9432553E7}"/>
              </a:ext>
            </a:extLst>
          </p:cNvPr>
          <p:cNvSpPr txBox="1"/>
          <p:nvPr/>
        </p:nvSpPr>
        <p:spPr>
          <a:xfrm>
            <a:off x="6850411" y="1690688"/>
            <a:ext cx="513838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En 1890 il existe de nombreux grands ateliers de plumasserie  et environs 300 maisons emploient près de 6 à 7000 plumassières et plumassiers.</a:t>
            </a:r>
          </a:p>
          <a:p>
            <a:endParaRPr lang="fr-FR" sz="2400" dirty="0"/>
          </a:p>
          <a:p>
            <a:r>
              <a:rPr lang="fr-FR" sz="2400" dirty="0"/>
              <a:t>Le travail est très compartimenté.</a:t>
            </a:r>
          </a:p>
          <a:p>
            <a:r>
              <a:rPr lang="fr-FR" sz="2400" dirty="0"/>
              <a:t>En général on ne travaille qu’une catégorie de plumes à la fois.</a:t>
            </a:r>
          </a:p>
          <a:p>
            <a:endParaRPr lang="fr-FR" sz="2400" dirty="0"/>
          </a:p>
          <a:p>
            <a:r>
              <a:rPr lang="fr-FR" sz="2400" dirty="0"/>
              <a:t>Il est très probable que les plumassières de </a:t>
            </a:r>
            <a:r>
              <a:rPr lang="fr-FR" sz="2400" dirty="0" err="1"/>
              <a:t>Gometz</a:t>
            </a:r>
            <a:r>
              <a:rPr lang="fr-FR" sz="2400" dirty="0"/>
              <a:t> n’ont occupé que la fonction de triage, cependant fort délicate.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656C56F-73B7-F19A-D24E-50B5BF6AF6C9}"/>
              </a:ext>
            </a:extLst>
          </p:cNvPr>
          <p:cNvSpPr txBox="1"/>
          <p:nvPr/>
        </p:nvSpPr>
        <p:spPr>
          <a:xfrm>
            <a:off x="203200" y="5753100"/>
            <a:ext cx="6117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Johann Hamza, Les plumassières. Huile sur toile, 1902.</a:t>
            </a:r>
          </a:p>
        </p:txBody>
      </p:sp>
    </p:spTree>
    <p:extLst>
      <p:ext uri="{BB962C8B-B14F-4D97-AF65-F5344CB8AC3E}">
        <p14:creationId xmlns:p14="http://schemas.microsoft.com/office/powerpoint/2010/main" val="3479537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F24E86-BC2B-B13D-3E4D-6F23FDAFA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14285" y="148855"/>
            <a:ext cx="10209928" cy="1998921"/>
          </a:xfrm>
        </p:spPr>
        <p:txBody>
          <a:bodyPr>
            <a:normAutofit/>
          </a:bodyPr>
          <a:lstStyle/>
          <a:p>
            <a:r>
              <a:rPr lang="fr-FR" dirty="0"/>
              <a:t>« 1890 /1930 : l’âge d’or le la plumasserie.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0BA6BA3-A8CE-C1DB-83B5-C4CCF21D5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61" y="1413625"/>
            <a:ext cx="1922486" cy="300676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E2C24A7-2FB3-205F-2887-AB1D034A5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379" y="1411339"/>
            <a:ext cx="2180342" cy="28480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0E844D0-8EF5-B6C4-282F-D0562DDC76CB}"/>
              </a:ext>
            </a:extLst>
          </p:cNvPr>
          <p:cNvSpPr txBox="1"/>
          <p:nvPr/>
        </p:nvSpPr>
        <p:spPr>
          <a:xfrm>
            <a:off x="137911" y="4710224"/>
            <a:ext cx="115044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Les plumes sont destinées à la mode des chapeaux féminins, , aux vêtements ainsi qu’au monde du spectacle. </a:t>
            </a:r>
          </a:p>
          <a:p>
            <a:r>
              <a:rPr lang="fr-FR" sz="2400" dirty="0"/>
              <a:t>Les plumes sont luxueuses, faisan doré, héron, goura, paradis, aigrettes,  et des oiseaux entiers  posent sur les chapeaux. Les plumes d’oiseaux ordinaires se parent de noms exotiques: oie/cygne, </a:t>
            </a:r>
            <a:r>
              <a:rPr lang="fr-FR" sz="2400" dirty="0" err="1"/>
              <a:t>emen</a:t>
            </a:r>
            <a:r>
              <a:rPr lang="fr-FR" sz="2400" dirty="0"/>
              <a:t>/autruche, dinde/cigognes…</a:t>
            </a:r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BBD98EA-41BB-D4DE-8473-D7628DEB4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54" y="1411339"/>
            <a:ext cx="1931627" cy="29688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2287612-5A46-4440-526A-204443B5C018}"/>
              </a:ext>
            </a:extLst>
          </p:cNvPr>
          <p:cNvSpPr txBox="1"/>
          <p:nvPr/>
        </p:nvSpPr>
        <p:spPr>
          <a:xfrm>
            <a:off x="7620000" y="1411338"/>
            <a:ext cx="4022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« </a:t>
            </a:r>
            <a:r>
              <a:rPr lang="fr-FR" i="1" dirty="0"/>
              <a:t>la splendeur de certaines plumes donne un tel prix au chapeau qu’il suffirait à faire vivre pendant un mois une honnête famille </a:t>
            </a:r>
            <a:r>
              <a:rPr lang="fr-FR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367269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7E3336-6337-F0B1-04D9-52CF318F9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274164"/>
            <a:ext cx="10287000" cy="621186"/>
          </a:xfrm>
        </p:spPr>
        <p:txBody>
          <a:bodyPr>
            <a:normAutofit/>
          </a:bodyPr>
          <a:lstStyle/>
          <a:p>
            <a:r>
              <a:rPr lang="fr-FR" sz="3200" b="1" dirty="0"/>
              <a:t>Les recensements de 1911,1921,1926</a:t>
            </a:r>
            <a:r>
              <a:rPr lang="fr-FR" sz="3200" dirty="0"/>
              <a:t>.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0BD9CCB-362F-D1E4-4943-745525FB7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1" y="1013079"/>
            <a:ext cx="6902158" cy="3150673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40F564B-C254-8A5D-4DF7-2C7B61ADE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1" y="4464311"/>
            <a:ext cx="6055360" cy="182778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6F18405-8958-F342-225C-C5AD8E3FCB2E}"/>
              </a:ext>
            </a:extLst>
          </p:cNvPr>
          <p:cNvSpPr txBox="1"/>
          <p:nvPr/>
        </p:nvSpPr>
        <p:spPr>
          <a:xfrm>
            <a:off x="7591425" y="1013079"/>
            <a:ext cx="433387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fr-FR" sz="2000" dirty="0"/>
              <a:t>La période entre 1870 et 1914 a vu la croissance des « patentés » et fait naître l’âge d’or des petits patrons.</a:t>
            </a:r>
          </a:p>
          <a:p>
            <a:r>
              <a:rPr lang="fr-FR" sz="2000" dirty="0"/>
              <a:t> </a:t>
            </a:r>
          </a:p>
          <a:p>
            <a:r>
              <a:rPr lang="fr-FR" sz="2000" dirty="0"/>
              <a:t>L’activité de plumassière à </a:t>
            </a:r>
            <a:r>
              <a:rPr lang="fr-FR" sz="2000" dirty="0" err="1"/>
              <a:t>Gometz</a:t>
            </a:r>
            <a:r>
              <a:rPr lang="fr-FR" sz="2000" dirty="0"/>
              <a:t> se réduit .</a:t>
            </a:r>
          </a:p>
          <a:p>
            <a:r>
              <a:rPr lang="fr-FR" sz="2000" dirty="0"/>
              <a:t>Avec les hommes sur le front, les femmes sont retournées à la terre,</a:t>
            </a:r>
          </a:p>
          <a:p>
            <a:endParaRPr lang="fr-FR" sz="2000" dirty="0"/>
          </a:p>
          <a:p>
            <a:r>
              <a:rPr lang="fr-FR" sz="2000" dirty="0"/>
              <a:t>Celles qui restent sont presque toutes, filles ou sœurs des précédentes plumassières.</a:t>
            </a:r>
          </a:p>
          <a:p>
            <a:r>
              <a:rPr lang="fr-FR" sz="2000" dirty="0"/>
              <a:t>Elles travaillent désormais pour des maisons de couture sur place, ou Paris.</a:t>
            </a:r>
          </a:p>
          <a:p>
            <a:endParaRPr lang="fr-FR" sz="2000" dirty="0"/>
          </a:p>
          <a:p>
            <a:r>
              <a:rPr lang="fr-FR" sz="2000" dirty="0"/>
              <a:t>C’est l’avènement des grandes maison de Haute-Couture parisiennes : Chanel Worth, Grès…</a:t>
            </a:r>
          </a:p>
          <a:p>
            <a:endParaRPr lang="fr-FR" sz="2000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849734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1092</Words>
  <Application>Microsoft Office PowerPoint</Application>
  <PresentationFormat>Grand écran</PresentationFormat>
  <Paragraphs>109</Paragraphs>
  <Slides>13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Thème Office</vt:lpstr>
      <vt:lpstr>LES PLUMASSIERES DE GOMETZ-LE-CHATEL</vt:lpstr>
      <vt:lpstr>Présentation PowerPoint</vt:lpstr>
      <vt:lpstr>La plumasserie ou l’art de travailler la plume</vt:lpstr>
      <vt:lpstr>La folie des plumes au XVIII ème. siècle </vt:lpstr>
      <vt:lpstr>La matière première et les outils</vt:lpstr>
      <vt:lpstr>Alexandrine PICHOIS, plumassière, patron Une affaire de femme d’affaire?</vt:lpstr>
      <vt:lpstr>Paris/ Gometz-le – Châtel  et les plumassières</vt:lpstr>
      <vt:lpstr>« 1890 /1930 : l’âge d’or le la plumasserie.  </vt:lpstr>
      <vt:lpstr>Les recensements de 1911,1921,1926.</vt:lpstr>
      <vt:lpstr>Présentation PowerPoint</vt:lpstr>
      <vt:lpstr> </vt:lpstr>
      <vt:lpstr> Essai de reconstitution d’activité</vt:lpstr>
      <vt:lpstr>La plumasserie aujourd’hui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plumassières de Gometz-le- Châtel</dc:title>
  <dc:creator>catherine dubois</dc:creator>
  <cp:lastModifiedBy>catherine dubois</cp:lastModifiedBy>
  <cp:revision>19</cp:revision>
  <dcterms:created xsi:type="dcterms:W3CDTF">2024-03-14T18:27:31Z</dcterms:created>
  <dcterms:modified xsi:type="dcterms:W3CDTF">2024-05-24T14:46:51Z</dcterms:modified>
</cp:coreProperties>
</file>