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4" r:id="rId2"/>
    <p:sldId id="263" r:id="rId3"/>
    <p:sldId id="264" r:id="rId4"/>
    <p:sldId id="265" r:id="rId5"/>
    <p:sldId id="267" r:id="rId6"/>
    <p:sldId id="266" r:id="rId7"/>
    <p:sldId id="268" r:id="rId8"/>
    <p:sldId id="275" r:id="rId9"/>
    <p:sldId id="269" r:id="rId10"/>
    <p:sldId id="262" r:id="rId11"/>
    <p:sldId id="259" r:id="rId12"/>
    <p:sldId id="283" r:id="rId13"/>
    <p:sldId id="281" r:id="rId14"/>
    <p:sldId id="288" r:id="rId15"/>
    <p:sldId id="284" r:id="rId16"/>
    <p:sldId id="285" r:id="rId17"/>
    <p:sldId id="277" r:id="rId18"/>
    <p:sldId id="276" r:id="rId19"/>
    <p:sldId id="280" r:id="rId20"/>
    <p:sldId id="286" r:id="rId21"/>
    <p:sldId id="287" r:id="rId22"/>
    <p:sldId id="270" r:id="rId23"/>
    <p:sldId id="289" r:id="rId24"/>
    <p:sldId id="290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DAE15553-A6C9-4D72-8BE8-C007D7747606}">
          <p14:sldIdLst>
            <p14:sldId id="274"/>
          </p14:sldIdLst>
        </p14:section>
        <p14:section name="Section sans titre" id="{30B06197-8BB6-452F-A38A-250ABADFAE39}">
          <p14:sldIdLst>
            <p14:sldId id="263"/>
            <p14:sldId id="264"/>
            <p14:sldId id="265"/>
            <p14:sldId id="267"/>
            <p14:sldId id="266"/>
            <p14:sldId id="268"/>
            <p14:sldId id="275"/>
            <p14:sldId id="269"/>
            <p14:sldId id="262"/>
            <p14:sldId id="259"/>
            <p14:sldId id="283"/>
            <p14:sldId id="281"/>
            <p14:sldId id="288"/>
            <p14:sldId id="284"/>
            <p14:sldId id="285"/>
            <p14:sldId id="277"/>
            <p14:sldId id="276"/>
            <p14:sldId id="280"/>
            <p14:sldId id="286"/>
            <p14:sldId id="287"/>
            <p14:sldId id="270"/>
            <p14:sldId id="289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herine dubois" initials="cd" lastIdx="14" clrIdx="0">
    <p:extLst>
      <p:ext uri="{19B8F6BF-5375-455C-9EA6-DF929625EA0E}">
        <p15:presenceInfo xmlns:p15="http://schemas.microsoft.com/office/powerpoint/2012/main" userId="c7d0c4be73e4a9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754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8" autoAdjust="0"/>
    <p:restoredTop sz="94660"/>
  </p:normalViewPr>
  <p:slideViewPr>
    <p:cSldViewPr>
      <p:cViewPr varScale="1">
        <p:scale>
          <a:sx n="108" d="100"/>
          <a:sy n="108" d="100"/>
        </p:scale>
        <p:origin x="224" y="200"/>
      </p:cViewPr>
      <p:guideLst>
        <p:guide orient="horz" pos="2160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DD588-34C6-4727-A679-224DAA1B185B}" type="datetimeFigureOut">
              <a:rPr lang="fr-FR" smtClean="0"/>
              <a:t>02/02/2024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4B6DA-6D8B-4F35-8FBA-3F56B76E2C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8691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9B801E-0717-D4B3-46DF-3A1492D48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765236F-30D0-14E8-BB0E-F2695B5A89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BE6CA7-DF4C-A9C9-2819-1E6BC4F26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9152-507A-4355-9416-726CCFE67E46}" type="datetimeFigureOut">
              <a:rPr lang="fr-FR" smtClean="0"/>
              <a:t>02/02/2024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B8E7BD-06F1-ACB5-20AD-0CB1A6641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A14574-F71D-8149-50FA-8DABAC64B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D465-858B-4EA9-AF1F-D8E9B5299F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175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FE080B-4CA1-7330-9864-B30A97887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BE8B8DF-652C-057C-4A08-E805F583A7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E5B36B-8941-169C-F666-A0F55148B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9152-507A-4355-9416-726CCFE67E46}" type="datetimeFigureOut">
              <a:rPr lang="fr-FR" smtClean="0"/>
              <a:t>02/02/2024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BDFC14-2FD2-7DDC-573A-FD73DEC8A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50179C-D316-A693-FB10-A2BC62EE5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D465-858B-4EA9-AF1F-D8E9B5299F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397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08A6817-D2A5-98B1-E799-A1A26C8520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BB326F4-B43E-0950-79BB-384DA54CF2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E72492-B65C-FE16-2C6F-6D724D1AC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9152-507A-4355-9416-726CCFE67E46}" type="datetimeFigureOut">
              <a:rPr lang="fr-FR" smtClean="0"/>
              <a:t>02/02/2024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FCEF53-8524-5ED9-6182-3A0CC5776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58DC51-BE2E-C081-F175-98111BD20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D465-858B-4EA9-AF1F-D8E9B5299F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8463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DBD43E-FAF1-5C3C-578E-E34D5EF0F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92F044-5B61-2FB7-B79F-EB714452E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8A67A8-57DB-5A5D-D109-FF2A295D3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9152-507A-4355-9416-726CCFE67E46}" type="datetimeFigureOut">
              <a:rPr lang="fr-FR" smtClean="0"/>
              <a:t>02/02/2024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FA2861-C951-10FD-71C1-7837AABA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EB698E-C406-7F88-BE5B-F24C2C28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D465-858B-4EA9-AF1F-D8E9B5299F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451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9A2EB4-7029-32A6-59DC-AD04C8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C880FA9-C8CE-AF8C-CAA4-6002FC477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A2B34-5AD0-2220-64E9-5906C22E5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9152-507A-4355-9416-726CCFE67E46}" type="datetimeFigureOut">
              <a:rPr lang="fr-FR" smtClean="0"/>
              <a:t>02/02/2024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CBE558-634B-DFFE-A0D6-B91A52783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31AF12-0561-AB50-F77B-C0EE473E2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D465-858B-4EA9-AF1F-D8E9B5299F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5424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FA902B-F9A5-2CBC-D1C4-232B703A4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2D3527-08B3-AA55-24E3-F5BB3059BD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196F6CA-B1D2-71CC-9F98-DCE50B1A1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7E3ACE0-4FC3-03DD-AAFD-497CA2BA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9152-507A-4355-9416-726CCFE67E46}" type="datetimeFigureOut">
              <a:rPr lang="fr-FR" smtClean="0"/>
              <a:t>02/02/2024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A949C47-E69F-ED2A-2915-F60F14D8D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CF9F6B-7DC3-E207-C2EC-8E37083BD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D465-858B-4EA9-AF1F-D8E9B5299F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734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AA7CB9-7988-4166-8DCE-AC453F865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1A264B8-F249-D1A1-CE89-8D2F38EE8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B1DFA60-C72C-8F24-57B8-79171C4AC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CF38D7-BE9F-A1DF-D5A8-B41B9BEC3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10EB6D5-646F-5A9F-87A1-56C8DD7AF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98E6B80-2873-6B36-7DFC-DD8994073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9152-507A-4355-9416-726CCFE67E46}" type="datetimeFigureOut">
              <a:rPr lang="fr-FR" smtClean="0"/>
              <a:t>02/02/2024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A8A7B2F-5B40-00E4-19CC-795BE4517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B0080C2-F326-3D7C-D7B1-3FFC9077A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D465-858B-4EA9-AF1F-D8E9B5299F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4945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90DA7E-F9A2-D0C1-EBF6-62FFC671E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F7E742E-9AEA-883B-7962-DD07978F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9152-507A-4355-9416-726CCFE67E46}" type="datetimeFigureOut">
              <a:rPr lang="fr-FR" smtClean="0"/>
              <a:t>02/02/2024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5AC3C49-20BD-9D81-5D6F-33B19EA43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CE85338-C8ED-F991-80A4-6EA7547CE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D465-858B-4EA9-AF1F-D8E9B5299F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8662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3C1229B-25DF-0EC5-24DA-2FAE7422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9152-507A-4355-9416-726CCFE67E46}" type="datetimeFigureOut">
              <a:rPr lang="fr-FR" smtClean="0"/>
              <a:t>02/02/2024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6F0665C-2386-16D5-C3C8-964AEF7A8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3610B3-8F57-B4C9-DDC3-3C6EAC834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D465-858B-4EA9-AF1F-D8E9B5299F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612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4ADF30-BAB1-9418-B0EB-2A6E06A8E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4FAD3C-1F5F-2DEB-754A-616AEF40B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6A2C296-892E-7C27-88AA-F71D3317B9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627EDCB-0FB4-EEA3-34D5-BCE4D5892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9152-507A-4355-9416-726CCFE67E46}" type="datetimeFigureOut">
              <a:rPr lang="fr-FR" smtClean="0"/>
              <a:t>02/02/2024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A5B05EA-4F65-2AD5-CF3B-8FC6E13FB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07226A4-6BC7-C5BA-C7E4-18B12753D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D465-858B-4EA9-AF1F-D8E9B5299F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7222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B24E9E-0ED2-C951-2AD0-317E16B73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0AB5518-0DF7-1B70-5238-5BF2424107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2279ECF-FAE2-0030-B5A6-61EE319C2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67662D-3F22-44AA-0B43-22647699C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9152-507A-4355-9416-726CCFE67E46}" type="datetimeFigureOut">
              <a:rPr lang="fr-FR" smtClean="0"/>
              <a:t>02/02/2024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6B53616-B2FB-0DBF-1C79-1A4EF38B1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0C9F2E4-D3FA-A1B3-1694-88508E6A5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D465-858B-4EA9-AF1F-D8E9B5299F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0503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E832D77-5347-086D-C1B3-2EEBB0D45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F558A60-1686-AB04-61F9-9074A4FE7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8676A0-6904-F665-DC0B-DC0C4C3509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19152-507A-4355-9416-726CCFE67E46}" type="datetimeFigureOut">
              <a:rPr lang="fr-FR" smtClean="0"/>
              <a:t>02/02/2024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02F940-69EE-8D3D-2619-46A557261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0FF513-8742-56F4-97B4-C4A920506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2D465-858B-4EA9-AF1F-D8E9B5299F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78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re 1">
            <a:extLst>
              <a:ext uri="{FF2B5EF4-FFF2-40B4-BE49-F238E27FC236}">
                <a16:creationId xmlns:a16="http://schemas.microsoft.com/office/drawing/2014/main" id="{E52D2194-C833-2A0E-A402-CFE557F1D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60648"/>
            <a:ext cx="5760640" cy="5904656"/>
          </a:xfrm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fr-FR" sz="7200" dirty="0">
                <a:solidFill>
                  <a:schemeClr val="bg1"/>
                </a:solidFill>
              </a:rPr>
              <a:t>Un pays, un métier: </a:t>
            </a:r>
            <a:br>
              <a:rPr lang="fr-FR" sz="7200" dirty="0">
                <a:solidFill>
                  <a:schemeClr val="bg1"/>
                </a:solidFill>
              </a:rPr>
            </a:br>
            <a:r>
              <a:rPr lang="fr-FR" sz="6000" dirty="0">
                <a:solidFill>
                  <a:schemeClr val="bg1"/>
                </a:solidFill>
              </a:rPr>
              <a:t>les potiers de Puisaye.</a:t>
            </a:r>
            <a:br>
              <a:rPr lang="fr-FR" sz="6000" dirty="0">
                <a:solidFill>
                  <a:schemeClr val="bg1"/>
                </a:solidFill>
              </a:rPr>
            </a:br>
            <a:r>
              <a:rPr lang="fr-FR" sz="6000" dirty="0">
                <a:solidFill>
                  <a:schemeClr val="bg1"/>
                </a:solidFill>
              </a:rPr>
              <a:t>Pierre </a:t>
            </a:r>
            <a:r>
              <a:rPr lang="fr-FR" sz="6000" dirty="0" err="1">
                <a:solidFill>
                  <a:schemeClr val="bg1"/>
                </a:solidFill>
              </a:rPr>
              <a:t>Faule</a:t>
            </a:r>
            <a:r>
              <a:rPr lang="fr-FR" sz="6000" dirty="0">
                <a:solidFill>
                  <a:schemeClr val="bg1"/>
                </a:solidFill>
              </a:rPr>
              <a:t> , potier, 1843-1903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B48039E-8290-297E-BFEC-725ED4818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332656"/>
            <a:ext cx="6234456" cy="4555427"/>
          </a:xfrm>
        </p:spPr>
      </p:pic>
    </p:spTree>
    <p:extLst>
      <p:ext uri="{BB962C8B-B14F-4D97-AF65-F5344CB8AC3E}">
        <p14:creationId xmlns:p14="http://schemas.microsoft.com/office/powerpoint/2010/main" val="234021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7F3170-764F-8C50-B3BE-44E4A574DC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96" y="116632"/>
            <a:ext cx="6600330" cy="1080904"/>
          </a:xfrm>
        </p:spPr>
        <p:txBody>
          <a:bodyPr>
            <a:normAutofit fontScale="90000"/>
          </a:bodyPr>
          <a:lstStyle/>
          <a:p>
            <a:pPr algn="l"/>
            <a:br>
              <a:rPr lang="fr-FR" dirty="0">
                <a:solidFill>
                  <a:schemeClr val="bg1"/>
                </a:solidFill>
              </a:rPr>
            </a:br>
            <a:br>
              <a:rPr lang="fr-FR" dirty="0">
                <a:solidFill>
                  <a:schemeClr val="bg1"/>
                </a:solidFill>
              </a:rPr>
            </a:br>
            <a:br>
              <a:rPr lang="fr-FR" dirty="0">
                <a:solidFill>
                  <a:schemeClr val="bg1"/>
                </a:solidFill>
              </a:rPr>
            </a:br>
            <a:br>
              <a:rPr lang="fr-FR" sz="5300" dirty="0">
                <a:solidFill>
                  <a:schemeClr val="bg1"/>
                </a:solidFill>
                <a:latin typeface="+mn-lt"/>
              </a:rPr>
            </a:br>
            <a:r>
              <a:rPr lang="fr-FR" sz="5300" dirty="0">
                <a:solidFill>
                  <a:schemeClr val="bg1"/>
                </a:solidFill>
                <a:latin typeface="+mn-lt"/>
              </a:rPr>
              <a:t> Pierre </a:t>
            </a:r>
            <a:r>
              <a:rPr lang="fr-FR" sz="5300" dirty="0" err="1">
                <a:solidFill>
                  <a:schemeClr val="bg1"/>
                </a:solidFill>
                <a:latin typeface="+mn-lt"/>
              </a:rPr>
              <a:t>Faule</a:t>
            </a:r>
            <a:r>
              <a:rPr lang="fr-FR" sz="5300" dirty="0">
                <a:solidFill>
                  <a:schemeClr val="bg1"/>
                </a:solidFill>
                <a:latin typeface="+mn-lt"/>
              </a:rPr>
              <a:t> 1843-1903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A1507A5-D7DC-CF0A-8A2D-D18C2BF3F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36" y="3068960"/>
            <a:ext cx="7041468" cy="2188840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7915BB9-C3AF-2384-8AF5-1C5073193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931" y="116632"/>
            <a:ext cx="4464497" cy="595266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86D281E-490B-1A29-8EF5-0B62401CB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9" y="1340768"/>
            <a:ext cx="4464496" cy="327928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179AFA3-E3A7-2143-3FE9-7AACEFA0CF38}"/>
              </a:ext>
            </a:extLst>
          </p:cNvPr>
          <p:cNvSpPr txBox="1"/>
          <p:nvPr/>
        </p:nvSpPr>
        <p:spPr>
          <a:xfrm>
            <a:off x="138145" y="4824734"/>
            <a:ext cx="70414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Pierre Henry </a:t>
            </a:r>
            <a:r>
              <a:rPr lang="fr-FR" sz="2800" dirty="0" err="1">
                <a:solidFill>
                  <a:schemeClr val="bg1"/>
                </a:solidFill>
              </a:rPr>
              <a:t>Faule</a:t>
            </a:r>
            <a:r>
              <a:rPr lang="fr-FR" sz="2800" dirty="0">
                <a:solidFill>
                  <a:schemeClr val="bg1"/>
                </a:solidFill>
              </a:rPr>
              <a:t> est né le 17 décembre 1843</a:t>
            </a:r>
          </a:p>
          <a:p>
            <a:r>
              <a:rPr lang="fr-FR" sz="2800" dirty="0">
                <a:solidFill>
                  <a:schemeClr val="bg1"/>
                </a:solidFill>
              </a:rPr>
              <a:t>de père inconnu. Sa mère Marie –Anne est fille de Louis </a:t>
            </a:r>
            <a:r>
              <a:rPr lang="fr-FR" sz="2800" dirty="0" err="1">
                <a:solidFill>
                  <a:schemeClr val="bg1"/>
                </a:solidFill>
              </a:rPr>
              <a:t>Faule</a:t>
            </a:r>
            <a:r>
              <a:rPr lang="fr-FR" sz="2800" dirty="0">
                <a:solidFill>
                  <a:schemeClr val="bg1"/>
                </a:solidFill>
              </a:rPr>
              <a:t> 1778-1824, lui-même potier.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4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4049A702-592E-E706-9311-167B80151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344" y="1772816"/>
            <a:ext cx="5400600" cy="4968552"/>
          </a:xfrm>
        </p:spPr>
        <p:txBody>
          <a:bodyPr>
            <a:normAutofit/>
          </a:bodyPr>
          <a:lstStyle/>
          <a:p>
            <a:pPr algn="l"/>
            <a:r>
              <a:rPr lang="fr-FR" sz="2800" dirty="0">
                <a:solidFill>
                  <a:schemeClr val="bg1"/>
                </a:solidFill>
              </a:rPr>
              <a:t>Pierre FAULE se marie  le  4 septembre 1866 , à Moutiers , avec Mélanie Henriette CAGNAT, 18 ans, fille de Jean baptiste Frédéric CAGNAT, potier à Moutiers.</a:t>
            </a:r>
          </a:p>
          <a:p>
            <a:pPr algn="l"/>
            <a:r>
              <a:rPr lang="fr-FR" sz="2800" dirty="0">
                <a:solidFill>
                  <a:schemeClr val="bg1"/>
                </a:solidFill>
              </a:rPr>
              <a:t>Il est alors ouvrier- potier et déclare  ne pas savoir signer .</a:t>
            </a:r>
          </a:p>
          <a:p>
            <a:pPr algn="l"/>
            <a:r>
              <a:rPr lang="fr-FR" sz="2800" dirty="0">
                <a:solidFill>
                  <a:schemeClr val="bg1"/>
                </a:solidFill>
              </a:rPr>
              <a:t>Ses 2 témoins sont patrons – potiers au Chesneau à Treigny, les frère DEGOUE.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E1E6A93-07F2-C95D-3EB6-70AE73BE42C4}"/>
              </a:ext>
            </a:extLst>
          </p:cNvPr>
          <p:cNvSpPr txBox="1"/>
          <p:nvPr/>
        </p:nvSpPr>
        <p:spPr>
          <a:xfrm flipH="1">
            <a:off x="0" y="54868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L’union</a:t>
            </a:r>
            <a:r>
              <a:rPr lang="fr-FR" sz="4800" b="1" i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8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 deux dynasties potières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E58E8FD-F6D6-4C47-23BD-398F16366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2492896"/>
            <a:ext cx="5742657" cy="412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13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3BEC69-62EF-CE7F-37D2-0389AE79D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335360" y="404664"/>
            <a:ext cx="12025336" cy="288032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fr-FR" sz="4000" dirty="0">
                <a:solidFill>
                  <a:schemeClr val="bg1"/>
                </a:solidFill>
                <a:latin typeface="+mn-lt"/>
              </a:rPr>
              <a:t>Les dynasties potières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CAF2F88-A8D7-FBC4-C895-C15251320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7893" y="481267"/>
            <a:ext cx="3722531" cy="4838812"/>
          </a:xfrm>
          <a:solidFill>
            <a:schemeClr val="accent2">
              <a:lumMod val="75000"/>
            </a:schemeClr>
          </a:solidFill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66108C9-C977-9D30-5F85-D14BE5CA7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71735" y="-544438"/>
            <a:ext cx="3722529" cy="689022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3061154-3CB6-1731-C3FD-915051E39C33}"/>
              </a:ext>
            </a:extLst>
          </p:cNvPr>
          <p:cNvSpPr txBox="1"/>
          <p:nvPr/>
        </p:nvSpPr>
        <p:spPr>
          <a:xfrm>
            <a:off x="47328" y="4872714"/>
            <a:ext cx="121446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1      </a:t>
            </a:r>
            <a:r>
              <a:rPr lang="fr-FR" sz="1400" dirty="0" err="1">
                <a:solidFill>
                  <a:schemeClr val="bg1"/>
                </a:solidFill>
              </a:rPr>
              <a:t>Cagnat</a:t>
            </a:r>
            <a:r>
              <a:rPr lang="fr-FR" sz="1400" dirty="0">
                <a:solidFill>
                  <a:schemeClr val="bg1"/>
                </a:solidFill>
              </a:rPr>
              <a:t>  </a:t>
            </a:r>
            <a:r>
              <a:rPr lang="fr-FR" sz="1400" dirty="0" err="1">
                <a:solidFill>
                  <a:schemeClr val="bg1"/>
                </a:solidFill>
              </a:rPr>
              <a:t>Anthouème</a:t>
            </a:r>
            <a:r>
              <a:rPr lang="fr-FR" sz="1400" dirty="0">
                <a:solidFill>
                  <a:schemeClr val="bg1"/>
                </a:solidFill>
              </a:rPr>
              <a:t> vers 1600 -vers 1645 potier à Moutiers		2     </a:t>
            </a:r>
            <a:r>
              <a:rPr lang="fr-FR" sz="1400" dirty="0" err="1">
                <a:solidFill>
                  <a:schemeClr val="bg1"/>
                </a:solidFill>
              </a:rPr>
              <a:t>Faule</a:t>
            </a:r>
            <a:r>
              <a:rPr lang="fr-FR" sz="1400" dirty="0">
                <a:solidFill>
                  <a:schemeClr val="bg1"/>
                </a:solidFill>
              </a:rPr>
              <a:t>    Pierre v,1624-1694 potier à St Amand</a:t>
            </a:r>
            <a:r>
              <a:rPr lang="fr-FR" sz="1400" i="1" dirty="0">
                <a:solidFill>
                  <a:schemeClr val="bg1"/>
                </a:solidFill>
              </a:rPr>
              <a:t>	</a:t>
            </a:r>
          </a:p>
          <a:p>
            <a:pPr marL="342900" indent="-342900">
              <a:buAutoNum type="arabicPlain" startAt="3"/>
            </a:pPr>
            <a:r>
              <a:rPr lang="fr-FR" sz="1400" dirty="0" err="1">
                <a:solidFill>
                  <a:schemeClr val="bg1"/>
                </a:solidFill>
              </a:rPr>
              <a:t>Cagnat</a:t>
            </a:r>
            <a:r>
              <a:rPr lang="fr-FR" sz="1400" dirty="0">
                <a:solidFill>
                  <a:schemeClr val="bg1"/>
                </a:solidFill>
              </a:rPr>
              <a:t> Jehan 1615-1675 potier à Moutiers</a:t>
            </a:r>
            <a:r>
              <a:rPr lang="fr-FR" sz="1400" i="1" dirty="0">
                <a:solidFill>
                  <a:schemeClr val="bg1"/>
                </a:solidFill>
              </a:rPr>
              <a:t>				</a:t>
            </a:r>
            <a:r>
              <a:rPr lang="fr-FR" sz="1400" dirty="0">
                <a:solidFill>
                  <a:schemeClr val="bg1"/>
                </a:solidFill>
              </a:rPr>
              <a:t>5     </a:t>
            </a:r>
            <a:r>
              <a:rPr lang="fr-FR" sz="1400" dirty="0" err="1">
                <a:solidFill>
                  <a:schemeClr val="bg1"/>
                </a:solidFill>
              </a:rPr>
              <a:t>Faule</a:t>
            </a:r>
            <a:r>
              <a:rPr lang="fr-FR" sz="1400" dirty="0">
                <a:solidFill>
                  <a:schemeClr val="bg1"/>
                </a:solidFill>
              </a:rPr>
              <a:t> Pierre v, 1670-1713 potier St Amand/</a:t>
            </a:r>
          </a:p>
          <a:p>
            <a:pPr marL="342900" indent="-342900">
              <a:buAutoNum type="arabicPlain" startAt="3"/>
            </a:pPr>
            <a:r>
              <a:rPr lang="fr-FR" sz="1400" dirty="0" err="1">
                <a:solidFill>
                  <a:schemeClr val="bg1"/>
                </a:solidFill>
              </a:rPr>
              <a:t>Cagnat</a:t>
            </a:r>
            <a:r>
              <a:rPr lang="fr-FR" sz="1400" dirty="0">
                <a:solidFill>
                  <a:schemeClr val="bg1"/>
                </a:solidFill>
              </a:rPr>
              <a:t>  Louis 1668-1713 Potier Moutiers /Treigny   			8     </a:t>
            </a:r>
            <a:r>
              <a:rPr lang="fr-FR" sz="1400" dirty="0" err="1">
                <a:solidFill>
                  <a:schemeClr val="bg1"/>
                </a:solidFill>
              </a:rPr>
              <a:t>Faule</a:t>
            </a:r>
            <a:r>
              <a:rPr lang="fr-FR" sz="1400" dirty="0">
                <a:solidFill>
                  <a:schemeClr val="bg1"/>
                </a:solidFill>
              </a:rPr>
              <a:t> Pierre v 1700/1773 potier   St Amand/</a:t>
            </a:r>
            <a:r>
              <a:rPr lang="fr-FR" sz="1400" dirty="0" err="1">
                <a:solidFill>
                  <a:schemeClr val="bg1"/>
                </a:solidFill>
              </a:rPr>
              <a:t>Argenou</a:t>
            </a:r>
            <a:r>
              <a:rPr lang="fr-FR" sz="1400" dirty="0">
                <a:solidFill>
                  <a:schemeClr val="bg1"/>
                </a:solidFill>
              </a:rPr>
              <a:t>/St </a:t>
            </a:r>
            <a:r>
              <a:rPr lang="fr-FR" sz="1400" dirty="0" err="1">
                <a:solidFill>
                  <a:schemeClr val="bg1"/>
                </a:solidFill>
              </a:rPr>
              <a:t>Vérain</a:t>
            </a:r>
            <a:r>
              <a:rPr lang="fr-FR" sz="1400" dirty="0">
                <a:solidFill>
                  <a:schemeClr val="bg1"/>
                </a:solidFill>
              </a:rPr>
              <a:t>                                      </a:t>
            </a:r>
          </a:p>
          <a:p>
            <a:pPr marL="342900" indent="-342900">
              <a:buAutoNum type="arabicPlain" startAt="30"/>
            </a:pPr>
            <a:r>
              <a:rPr lang="fr-FR" sz="1400" dirty="0" err="1">
                <a:solidFill>
                  <a:schemeClr val="bg1"/>
                </a:solidFill>
              </a:rPr>
              <a:t>Cagnat</a:t>
            </a:r>
            <a:r>
              <a:rPr lang="fr-FR" sz="1400" dirty="0">
                <a:solidFill>
                  <a:schemeClr val="bg1"/>
                </a:solidFill>
              </a:rPr>
              <a:t> Jean 1763/1820 potier   Le </a:t>
            </a:r>
            <a:r>
              <a:rPr lang="fr-FR" sz="1400" dirty="0" err="1">
                <a:solidFill>
                  <a:schemeClr val="bg1"/>
                </a:solidFill>
              </a:rPr>
              <a:t>cardeux</a:t>
            </a:r>
            <a:r>
              <a:rPr lang="fr-FR" sz="1400" dirty="0">
                <a:solidFill>
                  <a:schemeClr val="bg1"/>
                </a:solidFill>
              </a:rPr>
              <a:t>/la Bâtisse Moutiers		14    </a:t>
            </a:r>
            <a:r>
              <a:rPr lang="fr-FR" sz="1400" dirty="0" err="1">
                <a:solidFill>
                  <a:schemeClr val="bg1"/>
                </a:solidFill>
              </a:rPr>
              <a:t>Faule</a:t>
            </a:r>
            <a:r>
              <a:rPr lang="fr-FR" sz="1400" dirty="0">
                <a:solidFill>
                  <a:schemeClr val="bg1"/>
                </a:solidFill>
              </a:rPr>
              <a:t> Jean  1734-1788potier à </a:t>
            </a:r>
            <a:r>
              <a:rPr lang="fr-FR" sz="1400" dirty="0" err="1">
                <a:solidFill>
                  <a:schemeClr val="bg1"/>
                </a:solidFill>
              </a:rPr>
              <a:t>Argenou</a:t>
            </a:r>
            <a:endParaRPr lang="fr-FR" sz="1400" dirty="0">
              <a:solidFill>
                <a:schemeClr val="bg1"/>
              </a:solidFill>
            </a:endParaRPr>
          </a:p>
          <a:p>
            <a:r>
              <a:rPr lang="fr-FR" sz="1400" dirty="0">
                <a:solidFill>
                  <a:schemeClr val="bg1"/>
                </a:solidFill>
              </a:rPr>
              <a:t>38   Jean Baptiste </a:t>
            </a:r>
            <a:r>
              <a:rPr lang="fr-FR" sz="1400" dirty="0" err="1">
                <a:solidFill>
                  <a:schemeClr val="bg1"/>
                </a:solidFill>
              </a:rPr>
              <a:t>Cagnat</a:t>
            </a:r>
            <a:r>
              <a:rPr lang="fr-FR" sz="1400" dirty="0">
                <a:solidFill>
                  <a:schemeClr val="bg1"/>
                </a:solidFill>
              </a:rPr>
              <a:t> 1787/1852 potier Le </a:t>
            </a:r>
            <a:r>
              <a:rPr lang="fr-FR" sz="1400" dirty="0" err="1">
                <a:solidFill>
                  <a:schemeClr val="bg1"/>
                </a:solidFill>
              </a:rPr>
              <a:t>cardeux</a:t>
            </a:r>
            <a:r>
              <a:rPr lang="fr-FR" sz="1400" dirty="0">
                <a:solidFill>
                  <a:schemeClr val="bg1"/>
                </a:solidFill>
              </a:rPr>
              <a:t>/la Bâtisse Moutiers 	 	26   </a:t>
            </a:r>
            <a:r>
              <a:rPr lang="fr-FR" sz="1400" dirty="0" err="1">
                <a:solidFill>
                  <a:schemeClr val="bg1"/>
                </a:solidFill>
              </a:rPr>
              <a:t>Faule</a:t>
            </a:r>
            <a:r>
              <a:rPr lang="fr-FR" sz="1400" dirty="0">
                <a:solidFill>
                  <a:schemeClr val="bg1"/>
                </a:solidFill>
              </a:rPr>
              <a:t>  Louis   1778-1824 potier </a:t>
            </a:r>
            <a:r>
              <a:rPr lang="fr-FR" sz="1400" dirty="0" err="1">
                <a:solidFill>
                  <a:schemeClr val="bg1"/>
                </a:solidFill>
              </a:rPr>
              <a:t>Argenou</a:t>
            </a:r>
            <a:r>
              <a:rPr lang="fr-FR" sz="1400" dirty="0">
                <a:solidFill>
                  <a:schemeClr val="bg1"/>
                </a:solidFill>
              </a:rPr>
              <a:t>/Moutiers </a:t>
            </a:r>
          </a:p>
          <a:p>
            <a:r>
              <a:rPr lang="fr-FR" sz="1400" dirty="0">
                <a:solidFill>
                  <a:schemeClr val="bg1"/>
                </a:solidFill>
              </a:rPr>
              <a:t>43   JB Frédéric </a:t>
            </a:r>
            <a:r>
              <a:rPr lang="fr-FR" sz="1400" dirty="0" err="1">
                <a:solidFill>
                  <a:schemeClr val="bg1"/>
                </a:solidFill>
              </a:rPr>
              <a:t>Cagnat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gnat</a:t>
            </a:r>
            <a:r>
              <a:rPr lang="fr-FR" sz="1400" dirty="0">
                <a:solidFill>
                  <a:schemeClr val="bg1"/>
                </a:solidFill>
              </a:rPr>
              <a:t> 1816-1865 potier Moutiers père de Mélanie		37b </a:t>
            </a:r>
            <a:r>
              <a:rPr lang="fr-FR" sz="1400" dirty="0" err="1">
                <a:solidFill>
                  <a:schemeClr val="bg1"/>
                </a:solidFill>
              </a:rPr>
              <a:t>Faule</a:t>
            </a:r>
            <a:r>
              <a:rPr lang="fr-FR" sz="1400" dirty="0">
                <a:solidFill>
                  <a:schemeClr val="bg1"/>
                </a:solidFill>
              </a:rPr>
              <a:t> Marie-Anne  1822-?  Anseuse </a:t>
            </a:r>
          </a:p>
          <a:p>
            <a:pPr marL="342900" indent="-342900">
              <a:buAutoNum type="arabicPlain" startAt="48"/>
            </a:pPr>
            <a:r>
              <a:rPr lang="fr-FR" sz="1400" dirty="0">
                <a:solidFill>
                  <a:schemeClr val="bg1"/>
                </a:solidFill>
              </a:rPr>
              <a:t>Leon Lazare </a:t>
            </a:r>
            <a:r>
              <a:rPr lang="fr-FR" sz="1400" dirty="0" err="1">
                <a:solidFill>
                  <a:schemeClr val="bg1"/>
                </a:solidFill>
              </a:rPr>
              <a:t>Cagnat</a:t>
            </a:r>
            <a:r>
              <a:rPr lang="fr-FR" sz="1400" dirty="0">
                <a:solidFill>
                  <a:schemeClr val="bg1"/>
                </a:solidFill>
              </a:rPr>
              <a:t> 	1845-? Frère de Mélanie				</a:t>
            </a:r>
            <a:r>
              <a:rPr lang="fr-FR" sz="1400" b="1" dirty="0">
                <a:solidFill>
                  <a:schemeClr val="bg1"/>
                </a:solidFill>
              </a:rPr>
              <a:t>74   </a:t>
            </a:r>
            <a:r>
              <a:rPr lang="fr-FR" sz="1400" b="1" dirty="0" err="1">
                <a:solidFill>
                  <a:schemeClr val="bg1"/>
                </a:solidFill>
              </a:rPr>
              <a:t>Faule</a:t>
            </a:r>
            <a:r>
              <a:rPr lang="fr-FR" sz="1400" b="1" dirty="0">
                <a:solidFill>
                  <a:schemeClr val="bg1"/>
                </a:solidFill>
              </a:rPr>
              <a:t> Pierre Henry 1843-1903 époux de Mélanie</a:t>
            </a:r>
          </a:p>
          <a:p>
            <a:pPr>
              <a:buAutoNum type="arabicPlain" startAt="48"/>
            </a:pPr>
            <a:r>
              <a:rPr lang="fr-FR" sz="1400" dirty="0">
                <a:solidFill>
                  <a:schemeClr val="bg1"/>
                </a:solidFill>
              </a:rPr>
              <a:t> 50 Alexandre </a:t>
            </a:r>
            <a:r>
              <a:rPr lang="fr-FR" sz="1400" dirty="0" err="1">
                <a:solidFill>
                  <a:schemeClr val="bg1"/>
                </a:solidFill>
              </a:rPr>
              <a:t>Cagnat</a:t>
            </a:r>
            <a:r>
              <a:rPr lang="fr-FR" sz="1400" dirty="0">
                <a:solidFill>
                  <a:schemeClr val="bg1"/>
                </a:solidFill>
              </a:rPr>
              <a:t> 1859-ap1921					77   Roger </a:t>
            </a:r>
            <a:r>
              <a:rPr lang="fr-FR" sz="1400" dirty="0" err="1">
                <a:solidFill>
                  <a:schemeClr val="bg1"/>
                </a:solidFill>
              </a:rPr>
              <a:t>Faule</a:t>
            </a:r>
            <a:r>
              <a:rPr lang="fr-FR" sz="1400" dirty="0">
                <a:solidFill>
                  <a:schemeClr val="bg1"/>
                </a:solidFill>
              </a:rPr>
              <a:t> 1896-1946  /Bitry</a:t>
            </a:r>
          </a:p>
          <a:p>
            <a:pPr>
              <a:buAutoNum type="arabicPlain" startAt="48"/>
            </a:pPr>
            <a:r>
              <a:rPr lang="fr-FR" sz="1400" dirty="0">
                <a:solidFill>
                  <a:schemeClr val="bg1"/>
                </a:solidFill>
              </a:rPr>
              <a:t> 51   Louis </a:t>
            </a:r>
            <a:r>
              <a:rPr lang="fr-FR" sz="1400" dirty="0" err="1">
                <a:solidFill>
                  <a:schemeClr val="bg1"/>
                </a:solidFill>
              </a:rPr>
              <a:t>Cagnat</a:t>
            </a:r>
            <a:r>
              <a:rPr lang="fr-FR" sz="1400" dirty="0">
                <a:solidFill>
                  <a:schemeClr val="bg1"/>
                </a:solidFill>
              </a:rPr>
              <a:t> 1888-1977 La Bâtisse/Moutiers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77B5B11-DAC7-1963-A424-B0700DF191C8}"/>
              </a:ext>
            </a:extLst>
          </p:cNvPr>
          <p:cNvSpPr/>
          <p:nvPr/>
        </p:nvSpPr>
        <p:spPr>
          <a:xfrm>
            <a:off x="8533000" y="1628800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8F88D9B-3DA4-30FA-12E6-D429F279FDDD}"/>
              </a:ext>
            </a:extLst>
          </p:cNvPr>
          <p:cNvSpPr/>
          <p:nvPr/>
        </p:nvSpPr>
        <p:spPr>
          <a:xfrm>
            <a:off x="8566246" y="1944577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95B89C3-C374-235A-B1B3-42EE3815C9FF}"/>
              </a:ext>
            </a:extLst>
          </p:cNvPr>
          <p:cNvSpPr/>
          <p:nvPr/>
        </p:nvSpPr>
        <p:spPr>
          <a:xfrm>
            <a:off x="7608168" y="2276872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C5AF799-57C4-211E-964E-DAE6EE994B1B}"/>
              </a:ext>
            </a:extLst>
          </p:cNvPr>
          <p:cNvSpPr/>
          <p:nvPr/>
        </p:nvSpPr>
        <p:spPr>
          <a:xfrm>
            <a:off x="6719055" y="1944577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CBBBBD8-DABB-141D-F8E9-3726F8C93756}"/>
              </a:ext>
            </a:extLst>
          </p:cNvPr>
          <p:cNvSpPr/>
          <p:nvPr/>
        </p:nvSpPr>
        <p:spPr>
          <a:xfrm flipV="1">
            <a:off x="2855640" y="7605464"/>
            <a:ext cx="288032" cy="2661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2C875D1-41CF-A382-4B86-1B9860E1DC56}"/>
              </a:ext>
            </a:extLst>
          </p:cNvPr>
          <p:cNvSpPr/>
          <p:nvPr/>
        </p:nvSpPr>
        <p:spPr>
          <a:xfrm flipV="1">
            <a:off x="6369312" y="8117904"/>
            <a:ext cx="31113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0E3985B-DB04-5CF1-B80E-270DCED70CAB}"/>
              </a:ext>
            </a:extLst>
          </p:cNvPr>
          <p:cNvSpPr/>
          <p:nvPr/>
        </p:nvSpPr>
        <p:spPr>
          <a:xfrm flipV="1">
            <a:off x="6521712" y="8270304"/>
            <a:ext cx="31113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484EBF5-62CA-D771-7A58-3464EAD7145A}"/>
              </a:ext>
            </a:extLst>
          </p:cNvPr>
          <p:cNvSpPr/>
          <p:nvPr/>
        </p:nvSpPr>
        <p:spPr>
          <a:xfrm flipV="1">
            <a:off x="6216912" y="7965504"/>
            <a:ext cx="31113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A3C8BF9-89DD-2BE6-6EF3-05D600A9DD34}"/>
              </a:ext>
            </a:extLst>
          </p:cNvPr>
          <p:cNvSpPr/>
          <p:nvPr/>
        </p:nvSpPr>
        <p:spPr>
          <a:xfrm flipV="1">
            <a:off x="6369312" y="8117904"/>
            <a:ext cx="31113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D8B58FE4-052A-0A09-03F3-79B5C19FF432}"/>
              </a:ext>
            </a:extLst>
          </p:cNvPr>
          <p:cNvSpPr/>
          <p:nvPr/>
        </p:nvSpPr>
        <p:spPr>
          <a:xfrm>
            <a:off x="8469760" y="2631463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44DB0B10-E244-A08E-4FB1-8B8D057CBF78}"/>
              </a:ext>
            </a:extLst>
          </p:cNvPr>
          <p:cNvSpPr/>
          <p:nvPr/>
        </p:nvSpPr>
        <p:spPr>
          <a:xfrm>
            <a:off x="8469760" y="2986608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31CC2AB9-7EB4-16B5-F055-68A9FC3BA7BC}"/>
              </a:ext>
            </a:extLst>
          </p:cNvPr>
          <p:cNvSpPr/>
          <p:nvPr/>
        </p:nvSpPr>
        <p:spPr>
          <a:xfrm>
            <a:off x="8478904" y="3319485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CCF34A23-57AE-083D-1E59-70128A433DDB}"/>
              </a:ext>
            </a:extLst>
          </p:cNvPr>
          <p:cNvSpPr/>
          <p:nvPr/>
        </p:nvSpPr>
        <p:spPr>
          <a:xfrm>
            <a:off x="6869918" y="2619230"/>
            <a:ext cx="216025" cy="24910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EFB9E15E-2511-57A8-C0F8-44914D17728C}"/>
              </a:ext>
            </a:extLst>
          </p:cNvPr>
          <p:cNvSpPr/>
          <p:nvPr/>
        </p:nvSpPr>
        <p:spPr>
          <a:xfrm>
            <a:off x="6320213" y="4257534"/>
            <a:ext cx="201499" cy="215139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7987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A71B1DB-D31A-1365-FBEE-B56647B1C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53" y="836712"/>
            <a:ext cx="5414753" cy="406106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63D46C4-D1AA-C8A2-EB67-C63AD96C9282}"/>
              </a:ext>
            </a:extLst>
          </p:cNvPr>
          <p:cNvSpPr txBox="1"/>
          <p:nvPr/>
        </p:nvSpPr>
        <p:spPr>
          <a:xfrm>
            <a:off x="6559833" y="5517232"/>
            <a:ext cx="5459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solidFill>
                  <a:schemeClr val="bg1"/>
                </a:solidFill>
              </a:rPr>
              <a:t>Ce qu’il  reste à ce jour du four de la </a:t>
            </a:r>
            <a:r>
              <a:rPr lang="fr-FR" dirty="0" err="1">
                <a:solidFill>
                  <a:schemeClr val="bg1"/>
                </a:solidFill>
              </a:rPr>
              <a:t>Marcinerie</a:t>
            </a:r>
            <a:r>
              <a:rPr lang="fr-FR" dirty="0">
                <a:solidFill>
                  <a:schemeClr val="bg1"/>
                </a:solidFill>
              </a:rPr>
              <a:t> à Treigny, probablement détruit lors d’un Grand Feu vers 1874, puis reconstruit… photo été 2023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26ED82E-AC6A-9CA1-86DE-068403E982FF}"/>
              </a:ext>
            </a:extLst>
          </p:cNvPr>
          <p:cNvSpPr txBox="1"/>
          <p:nvPr/>
        </p:nvSpPr>
        <p:spPr>
          <a:xfrm>
            <a:off x="0" y="181639"/>
            <a:ext cx="656811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200" dirty="0">
                <a:solidFill>
                  <a:schemeClr val="bg1"/>
                </a:solidFill>
                <a:ea typeface="+mj-ea"/>
                <a:cs typeface="+mj-cs"/>
              </a:rPr>
              <a:t>Pierre </a:t>
            </a:r>
            <a:r>
              <a:rPr lang="fr-FR" sz="3200" dirty="0" err="1">
                <a:solidFill>
                  <a:schemeClr val="bg1"/>
                </a:solidFill>
                <a:ea typeface="+mj-ea"/>
                <a:cs typeface="+mj-cs"/>
              </a:rPr>
              <a:t>Faule</a:t>
            </a:r>
            <a:r>
              <a:rPr lang="fr-FR" sz="3200" dirty="0">
                <a:solidFill>
                  <a:schemeClr val="bg1"/>
                </a:solidFill>
                <a:ea typeface="+mj-ea"/>
                <a:cs typeface="+mj-cs"/>
              </a:rPr>
              <a:t> à la </a:t>
            </a:r>
            <a:r>
              <a:rPr lang="fr-FR" sz="3200" dirty="0" err="1">
                <a:solidFill>
                  <a:schemeClr val="bg1"/>
                </a:solidFill>
                <a:ea typeface="+mj-ea"/>
                <a:cs typeface="+mj-cs"/>
              </a:rPr>
              <a:t>Marcinerie</a:t>
            </a:r>
            <a:r>
              <a:rPr lang="fr-FR" sz="3200" dirty="0">
                <a:solidFill>
                  <a:schemeClr val="bg1"/>
                </a:solidFill>
                <a:ea typeface="+mj-ea"/>
                <a:cs typeface="+mj-cs"/>
              </a:rPr>
              <a:t> à TREIGNY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0630DE8-87B7-DA6C-9F4B-AC86EC46C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3" y="3604586"/>
            <a:ext cx="6250874" cy="220067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272C3E1-ACE0-C990-4E7A-3DB4F6B7B395}"/>
              </a:ext>
            </a:extLst>
          </p:cNvPr>
          <p:cNvSpPr txBox="1"/>
          <p:nvPr/>
        </p:nvSpPr>
        <p:spPr>
          <a:xfrm>
            <a:off x="556893" y="5920969"/>
            <a:ext cx="5355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Extrait recensement Treigny 1872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48DCF17-7DC2-3E93-4090-0C00ADA5B464}"/>
              </a:ext>
            </a:extLst>
          </p:cNvPr>
          <p:cNvSpPr txBox="1"/>
          <p:nvPr/>
        </p:nvSpPr>
        <p:spPr>
          <a:xfrm>
            <a:off x="318080" y="1151399"/>
            <a:ext cx="593195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En 1872 lors du recensement de Treigny, il est patron-potier au lieu dit la </a:t>
            </a:r>
            <a:r>
              <a:rPr lang="fr-FR" sz="2800" dirty="0" err="1">
                <a:solidFill>
                  <a:schemeClr val="bg1"/>
                </a:solidFill>
              </a:rPr>
              <a:t>Marcinerie</a:t>
            </a:r>
            <a:r>
              <a:rPr lang="fr-FR" sz="2800" dirty="0">
                <a:solidFill>
                  <a:schemeClr val="bg1"/>
                </a:solidFill>
              </a:rPr>
              <a:t>. Il a comme ouvrier,  Etienne CAGNAT, 17 ans, cousin germain de sa femme.</a:t>
            </a:r>
          </a:p>
        </p:txBody>
      </p:sp>
    </p:spTree>
    <p:extLst>
      <p:ext uri="{BB962C8B-B14F-4D97-AF65-F5344CB8AC3E}">
        <p14:creationId xmlns:p14="http://schemas.microsoft.com/office/powerpoint/2010/main" val="2388204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5A909D-119D-C011-5D0C-F2DBA79B4D50}"/>
              </a:ext>
            </a:extLst>
          </p:cNvPr>
          <p:cNvSpPr txBox="1"/>
          <p:nvPr/>
        </p:nvSpPr>
        <p:spPr>
          <a:xfrm>
            <a:off x="1127448" y="404664"/>
            <a:ext cx="10369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Une belle communauté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F7103E6-245B-4E93-F72C-A1E1671F3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844824"/>
            <a:ext cx="6554115" cy="481079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FF9A133-D4A4-2600-15AC-14E0283E8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567" y="1570532"/>
            <a:ext cx="5844433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86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6E3AA6-B286-309E-FC07-45AEFA3D7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96054"/>
            <a:ext cx="10515600" cy="903635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La Bâtisse à Moutiers de Pierre FAULE à nos jours</a:t>
            </a: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A846FF65-D67E-ECAB-F641-1B0AFDD15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12698"/>
            <a:ext cx="11353800" cy="5295191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Pierre Henry </a:t>
            </a:r>
            <a:r>
              <a:rPr lang="fr-FR" dirty="0" err="1">
                <a:solidFill>
                  <a:schemeClr val="bg1"/>
                </a:solidFill>
              </a:rPr>
              <a:t>Faule</a:t>
            </a:r>
            <a:r>
              <a:rPr lang="fr-FR" dirty="0">
                <a:solidFill>
                  <a:schemeClr val="bg1"/>
                </a:solidFill>
              </a:rPr>
              <a:t> s’installe à La Bâtisse à Moutiers avant 1891; il a alors 47 ans. Il y sera patron potier jusqu’à son décès,  en 1903 à l’âge de 61 ans.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8287CF7-ED1D-BB1C-23B6-665A03C9E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60" y="3318358"/>
            <a:ext cx="3960440" cy="292331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E34F59D-0B6A-26C4-F3FA-8A148F4F1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54" y="1942551"/>
            <a:ext cx="5939846" cy="201379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2EBA12D4-FB1E-0FDA-3D20-81F952B77A03}"/>
              </a:ext>
            </a:extLst>
          </p:cNvPr>
          <p:cNvSpPr txBox="1"/>
          <p:nvPr/>
        </p:nvSpPr>
        <p:spPr>
          <a:xfrm>
            <a:off x="-168696" y="4004781"/>
            <a:ext cx="11064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Recensement de Moutiers 1891 extrait					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505670-047D-9C35-E4E5-A969E4D314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53" y="4387122"/>
            <a:ext cx="6046056" cy="187060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5408183-87B2-7445-6434-F9FB22D9E2A8}"/>
              </a:ext>
            </a:extLst>
          </p:cNvPr>
          <p:cNvSpPr txBox="1"/>
          <p:nvPr/>
        </p:nvSpPr>
        <p:spPr>
          <a:xfrm rot="10800000" flipV="1">
            <a:off x="367795" y="6409918"/>
            <a:ext cx="5516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Recensement de Moutiers 1901 extrait</a:t>
            </a:r>
          </a:p>
        </p:txBody>
      </p:sp>
    </p:spTree>
    <p:extLst>
      <p:ext uri="{BB962C8B-B14F-4D97-AF65-F5344CB8AC3E}">
        <p14:creationId xmlns:p14="http://schemas.microsoft.com/office/powerpoint/2010/main" val="2341327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5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6AC3467-E614-401A-6403-28F35FB00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69" y="1412776"/>
            <a:ext cx="6062568" cy="4358709"/>
          </a:xfrm>
          <a:prstGeom prst="rect">
            <a:avLst/>
          </a:prstGeom>
          <a:ln>
            <a:solidFill>
              <a:srgbClr val="EA7540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D955E31-43E9-C9D4-2C61-84238E2E89E1}"/>
              </a:ext>
            </a:extLst>
          </p:cNvPr>
          <p:cNvSpPr txBox="1"/>
          <p:nvPr/>
        </p:nvSpPr>
        <p:spPr>
          <a:xfrm>
            <a:off x="335360" y="258852"/>
            <a:ext cx="117373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i="1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Faule</a:t>
            </a:r>
            <a:r>
              <a:rPr lang="fr-FR" sz="4400" b="1" i="1" dirty="0">
                <a:solidFill>
                  <a:schemeClr val="bg1"/>
                </a:solidFill>
                <a:latin typeface="Bradley Hand ITC" panose="03070402050302030203" pitchFamily="66" charset="0"/>
              </a:rPr>
              <a:t> Pierre à la </a:t>
            </a:r>
            <a:r>
              <a:rPr lang="fr-FR" sz="4400" b="1" i="1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Batisse</a:t>
            </a:r>
            <a:r>
              <a:rPr lang="fr-FR" sz="4400" b="1" i="1" dirty="0">
                <a:solidFill>
                  <a:schemeClr val="bg1"/>
                </a:solidFill>
                <a:latin typeface="Bradley Hand ITC" panose="03070402050302030203" pitchFamily="66" charset="0"/>
              </a:rPr>
              <a:t> Moutiers Yonne 1886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99A623-16CC-CC77-1DF6-BA58192DF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364" y="1028290"/>
            <a:ext cx="2034267" cy="271235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98139F2-BE24-87D5-74BF-5E3DCD55DB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77" y="1028293"/>
            <a:ext cx="2034266" cy="271235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FD87556-4622-282A-9E70-F253A04DBE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308" y="3956672"/>
            <a:ext cx="2077047" cy="276939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F7569B5-9DF1-CB39-B570-E92B24AB89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77" y="3956671"/>
            <a:ext cx="2077047" cy="276939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29A4253-1603-8574-A521-51F74CF477F9}"/>
              </a:ext>
            </a:extLst>
          </p:cNvPr>
          <p:cNvSpPr txBox="1"/>
          <p:nvPr/>
        </p:nvSpPr>
        <p:spPr>
          <a:xfrm>
            <a:off x="335360" y="5909210"/>
            <a:ext cx="6153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Quelqes</a:t>
            </a:r>
            <a:r>
              <a:rPr lang="fr-FR" sz="2000" b="1" i="1" dirty="0">
                <a:solidFill>
                  <a:schemeClr val="bg1"/>
                </a:solidFill>
                <a:latin typeface="Bradley Hand ITC" panose="03070402050302030203" pitchFamily="66" charset="0"/>
              </a:rPr>
              <a:t> héritages…</a:t>
            </a:r>
          </a:p>
        </p:txBody>
      </p:sp>
    </p:spTree>
    <p:extLst>
      <p:ext uri="{BB962C8B-B14F-4D97-AF65-F5344CB8AC3E}">
        <p14:creationId xmlns:p14="http://schemas.microsoft.com/office/powerpoint/2010/main" val="2681049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A52E8-1263-4890-6C78-372154E13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Les grands feux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D19A9A1-6952-E322-6092-D406EFCBAF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48" y="365125"/>
            <a:ext cx="6336704" cy="4224469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E49500F-51A4-D935-1A63-C102BFEE2E67}"/>
              </a:ext>
            </a:extLst>
          </p:cNvPr>
          <p:cNvSpPr txBox="1"/>
          <p:nvPr/>
        </p:nvSpPr>
        <p:spPr>
          <a:xfrm>
            <a:off x="335360" y="1844824"/>
            <a:ext cx="48965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Les fours font de 30 à 50 m3</a:t>
            </a:r>
          </a:p>
          <a:p>
            <a:r>
              <a:rPr lang="fr-FR" dirty="0">
                <a:solidFill>
                  <a:schemeClr val="bg1"/>
                </a:solidFill>
              </a:rPr>
              <a:t>Celui </a:t>
            </a:r>
            <a:r>
              <a:rPr lang="fr-FR" b="1" dirty="0">
                <a:solidFill>
                  <a:schemeClr val="bg1"/>
                </a:solidFill>
              </a:rPr>
              <a:t>de La Bâtisse à Moutiers </a:t>
            </a:r>
            <a:r>
              <a:rPr lang="fr-FR" dirty="0">
                <a:solidFill>
                  <a:schemeClr val="bg1"/>
                </a:solidFill>
              </a:rPr>
              <a:t>date de 1787 et a une capacité de  75 m3</a:t>
            </a:r>
          </a:p>
          <a:p>
            <a:r>
              <a:rPr lang="fr-FR" dirty="0">
                <a:solidFill>
                  <a:schemeClr val="bg1"/>
                </a:solidFill>
              </a:rPr>
              <a:t>La cuisson dure de 5 à 8 jours, elle nécessite environ 50 stères de bois et  3 à 4000 fagots.</a:t>
            </a:r>
          </a:p>
          <a:p>
            <a:r>
              <a:rPr lang="fr-FR" dirty="0">
                <a:solidFill>
                  <a:schemeClr val="bg1"/>
                </a:solidFill>
              </a:rPr>
              <a:t>Les pièces sont réparties sur une dizaine de zones différentes en fonction de la température du four.</a:t>
            </a:r>
          </a:p>
          <a:p>
            <a:r>
              <a:rPr lang="fr-FR" dirty="0">
                <a:solidFill>
                  <a:schemeClr val="bg1"/>
                </a:solidFill>
              </a:rPr>
              <a:t>La cuisson se fait à 1280°</a:t>
            </a:r>
          </a:p>
          <a:p>
            <a:r>
              <a:rPr lang="fr-FR" dirty="0">
                <a:solidFill>
                  <a:schemeClr val="bg1"/>
                </a:solidFill>
              </a:rPr>
              <a:t>On peut  enfourner environ 5000 pièces</a:t>
            </a:r>
          </a:p>
          <a:p>
            <a:r>
              <a:rPr lang="fr-FR" dirty="0">
                <a:solidFill>
                  <a:schemeClr val="bg1"/>
                </a:solidFill>
              </a:rPr>
              <a:t>Le défournement a lieu environ 8 jours. </a:t>
            </a:r>
          </a:p>
          <a:p>
            <a:r>
              <a:rPr lang="fr-FR" dirty="0">
                <a:solidFill>
                  <a:schemeClr val="bg1"/>
                </a:solidFill>
              </a:rPr>
              <a:t>Le résultat est toujours incertain.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La dernière grande cuisson de ce type a eu lieu en 2003 à St-Amand dans le four Jeanneney et a fait l’objet d’un film.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8928619-E579-FCFF-F40E-D89BF8F893DD}"/>
              </a:ext>
            </a:extLst>
          </p:cNvPr>
          <p:cNvSpPr txBox="1"/>
          <p:nvPr/>
        </p:nvSpPr>
        <p:spPr>
          <a:xfrm>
            <a:off x="55406" y="1475492"/>
            <a:ext cx="473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Ces fours sont appelés « grands fours couchés »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92BBA4F-1D50-5C78-3B24-EEAF1B800BFC}"/>
              </a:ext>
            </a:extLst>
          </p:cNvPr>
          <p:cNvSpPr txBox="1"/>
          <p:nvPr/>
        </p:nvSpPr>
        <p:spPr>
          <a:xfrm>
            <a:off x="6807834" y="4589594"/>
            <a:ext cx="5832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Four de la Bâtisse à Moutiers</a:t>
            </a:r>
          </a:p>
        </p:txBody>
      </p:sp>
    </p:spTree>
    <p:extLst>
      <p:ext uri="{BB962C8B-B14F-4D97-AF65-F5344CB8AC3E}">
        <p14:creationId xmlns:p14="http://schemas.microsoft.com/office/powerpoint/2010/main" val="107413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92A93F-55BF-3B29-187F-AF14301AD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19659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Une production industrielle non mécanisée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F1BBA0D-C2ED-2DDF-209A-A4C21A7633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492896"/>
            <a:ext cx="5431693" cy="407377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220ED4C-0D51-3AF6-E85A-39CBBFC86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84032" y="2492896"/>
            <a:ext cx="5431693" cy="407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72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76823AA0-85AF-F404-E4FB-B36F8FAC1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17" y="3071227"/>
            <a:ext cx="4048558" cy="2670699"/>
          </a:xfrm>
          <a:solidFill>
            <a:schemeClr val="accent2">
              <a:lumMod val="75000"/>
            </a:schemeClr>
          </a:solidFill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8564BC3-B684-7DFF-F6F8-F69075081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169" y="2017686"/>
            <a:ext cx="3024336" cy="477778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4582D6B-B4D6-22F7-BF41-D9A56EDD8445}"/>
              </a:ext>
            </a:extLst>
          </p:cNvPr>
          <p:cNvSpPr txBox="1"/>
          <p:nvPr/>
        </p:nvSpPr>
        <p:spPr>
          <a:xfrm>
            <a:off x="0" y="35077"/>
            <a:ext cx="102004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L’activité de la poterie comprend </a:t>
            </a:r>
          </a:p>
          <a:p>
            <a:r>
              <a:rPr lang="fr-FR" sz="2400" dirty="0">
                <a:solidFill>
                  <a:schemeClr val="bg1"/>
                </a:solidFill>
              </a:rPr>
              <a:t>Les patrons potiers , les ouvriers, les  tourneurs, les marcheurs ou les « marcheux »</a:t>
            </a:r>
          </a:p>
          <a:p>
            <a:r>
              <a:rPr lang="fr-FR" sz="2400" dirty="0">
                <a:solidFill>
                  <a:schemeClr val="bg1"/>
                </a:solidFill>
              </a:rPr>
              <a:t>Les femmes sont le plus souvent anseuses.</a:t>
            </a:r>
          </a:p>
          <a:p>
            <a:r>
              <a:rPr lang="fr-FR" sz="2400" dirty="0">
                <a:solidFill>
                  <a:schemeClr val="bg1"/>
                </a:solidFill>
              </a:rPr>
              <a:t>Il faut également compter sur les extracteurs qui assurent également le voiturage.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2DE6C26-2686-5A7C-66EB-E0B5A8753F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245777"/>
            <a:ext cx="1707653" cy="227687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7D34921-8C69-20CD-E60A-452363F6A3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499" y="3179925"/>
            <a:ext cx="3968511" cy="25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80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5FEDF0-2D28-37EC-5DD1-DDD0CCD72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623392" y="116632"/>
            <a:ext cx="6581776" cy="576062"/>
          </a:xfrm>
        </p:spPr>
        <p:txBody>
          <a:bodyPr>
            <a:normAutofit fontScale="90000"/>
          </a:bodyPr>
          <a:lstStyle/>
          <a:p>
            <a:r>
              <a:rPr lang="fr-FR" sz="3600" dirty="0">
                <a:solidFill>
                  <a:schemeClr val="bg1"/>
                </a:solidFill>
                <a:latin typeface="+mn-lt"/>
              </a:rPr>
              <a:t>Où se </a:t>
            </a:r>
            <a:r>
              <a:rPr lang="fr-FR" sz="3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trouve</a:t>
            </a:r>
            <a:r>
              <a:rPr lang="fr-FR" sz="3600" dirty="0">
                <a:solidFill>
                  <a:schemeClr val="bg1"/>
                </a:solidFill>
                <a:latin typeface="+mn-lt"/>
              </a:rPr>
              <a:t> la </a:t>
            </a:r>
            <a:r>
              <a:rPr lang="fr-FR" sz="4000" dirty="0">
                <a:solidFill>
                  <a:schemeClr val="bg1"/>
                </a:solidFill>
                <a:latin typeface="+mn-lt"/>
              </a:rPr>
              <a:t>Puisaye?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E89C0B9-7FCF-B67B-F013-A86AC50C20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980728"/>
            <a:ext cx="7320062" cy="5574185"/>
          </a:xfrm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 contourW="12700">
            <a:contourClr>
              <a:schemeClr val="accent6">
                <a:lumMod val="50000"/>
              </a:schemeClr>
            </a:contourClr>
          </a:sp3d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3FCD284-F65D-1DE8-69B7-015EADBCA697}"/>
              </a:ext>
            </a:extLst>
          </p:cNvPr>
          <p:cNvSpPr txBox="1"/>
          <p:nvPr/>
        </p:nvSpPr>
        <p:spPr>
          <a:xfrm>
            <a:off x="191344" y="1032038"/>
            <a:ext cx="360040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La Puisaye se situe au sud- ouest du département de l’Yonne .</a:t>
            </a:r>
          </a:p>
          <a:p>
            <a:r>
              <a:rPr lang="fr-FR" sz="2800" dirty="0">
                <a:solidFill>
                  <a:schemeClr val="bg1"/>
                </a:solidFill>
              </a:rPr>
              <a:t>Elle n’a jamais constitué une entité administrative, Du point de vue géographique et humain</a:t>
            </a:r>
          </a:p>
          <a:p>
            <a:r>
              <a:rPr lang="fr-FR" sz="2800" dirty="0">
                <a:solidFill>
                  <a:schemeClr val="bg1"/>
                </a:solidFill>
              </a:rPr>
              <a:t>Elle comprend les marges du Loiret(45) et de la Nièvre(58)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457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5F5634F-B2BD-9833-D06F-94432B793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476672"/>
            <a:ext cx="9001000" cy="609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26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B52F13-7212-7202-0677-F4E0FF391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bg1"/>
                </a:solidFill>
              </a:rPr>
              <a:t>Une tradition maintenue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5AA0595-2CB8-708E-38CF-B60BCA8E5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484784"/>
            <a:ext cx="3312368" cy="4657520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9158331-F133-D434-96A2-BE00938F762D}"/>
              </a:ext>
            </a:extLst>
          </p:cNvPr>
          <p:cNvSpPr txBox="1"/>
          <p:nvPr/>
        </p:nvSpPr>
        <p:spPr>
          <a:xfrm>
            <a:off x="4151784" y="1690688"/>
            <a:ext cx="784887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La poterie de la Bâtisse sera acquise par Louis </a:t>
            </a:r>
            <a:r>
              <a:rPr lang="fr-FR" sz="2800" dirty="0" err="1">
                <a:solidFill>
                  <a:schemeClr val="bg1"/>
                </a:solidFill>
              </a:rPr>
              <a:t>Cagnat</a:t>
            </a:r>
            <a:r>
              <a:rPr lang="fr-FR" sz="2800" dirty="0">
                <a:solidFill>
                  <a:schemeClr val="bg1"/>
                </a:solidFill>
              </a:rPr>
              <a:t>  (1888-1977)  entre 1915 et 1921 fils de Alexandre </a:t>
            </a:r>
            <a:r>
              <a:rPr lang="fr-FR" sz="2800" dirty="0" err="1">
                <a:solidFill>
                  <a:schemeClr val="bg1"/>
                </a:solidFill>
              </a:rPr>
              <a:t>Cagnat</a:t>
            </a:r>
            <a:r>
              <a:rPr lang="fr-FR" sz="2800" dirty="0">
                <a:solidFill>
                  <a:schemeClr val="bg1"/>
                </a:solidFill>
              </a:rPr>
              <a:t> ( cousin germain de Mélanie).</a:t>
            </a:r>
          </a:p>
          <a:p>
            <a:r>
              <a:rPr lang="fr-FR" sz="2800" dirty="0">
                <a:solidFill>
                  <a:schemeClr val="bg1"/>
                </a:solidFill>
              </a:rPr>
              <a:t>Son gendre, François </a:t>
            </a:r>
            <a:r>
              <a:rPr lang="fr-FR" sz="2800" dirty="0" err="1">
                <a:solidFill>
                  <a:schemeClr val="bg1"/>
                </a:solidFill>
              </a:rPr>
              <a:t>Solano</a:t>
            </a:r>
            <a:r>
              <a:rPr lang="fr-FR" sz="2800" dirty="0">
                <a:solidFill>
                  <a:schemeClr val="bg1"/>
                </a:solidFill>
              </a:rPr>
              <a:t>( 1922- ) reprend la tradition. Il est toujours en vie…</a:t>
            </a:r>
          </a:p>
          <a:p>
            <a:r>
              <a:rPr lang="fr-FR" sz="2800" dirty="0">
                <a:solidFill>
                  <a:schemeClr val="bg1"/>
                </a:solidFill>
              </a:rPr>
              <a:t>Elle ne produit plus de pots, mais exploite la terre et les  pigments et ocres, sous le nom de </a:t>
            </a:r>
            <a:r>
              <a:rPr lang="fr-FR" sz="2800" dirty="0" err="1">
                <a:solidFill>
                  <a:schemeClr val="bg1"/>
                </a:solidFill>
              </a:rPr>
              <a:t>Solargil</a:t>
            </a:r>
            <a:r>
              <a:rPr lang="fr-FR" sz="2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4642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5F9BA1-5933-EB2F-3A9D-6A4A8C900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633"/>
            <a:ext cx="10370368" cy="936103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La poterie de la Bâtisse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841F1AA-7A64-6184-A905-92B9BB444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0" y="584684"/>
            <a:ext cx="4211613" cy="26580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AD179EE-8953-F817-15A9-2DDF509FD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43" y="3737620"/>
            <a:ext cx="4156829" cy="290759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D9623D6-D1B8-9FD3-436D-A8B826EE8E84}"/>
              </a:ext>
            </a:extLst>
          </p:cNvPr>
          <p:cNvSpPr txBox="1"/>
          <p:nvPr/>
        </p:nvSpPr>
        <p:spPr>
          <a:xfrm>
            <a:off x="838200" y="1178238"/>
            <a:ext cx="6049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C’est aujourd’hui un lieu de mémoire portant le label « Entreprise du patrimoine vivant ».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49751C37-BA7C-520F-AAA1-7E57769D7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242734"/>
            <a:ext cx="4497660" cy="3330589"/>
          </a:xfrm>
        </p:spPr>
      </p:pic>
    </p:spTree>
    <p:extLst>
      <p:ext uri="{BB962C8B-B14F-4D97-AF65-F5344CB8AC3E}">
        <p14:creationId xmlns:p14="http://schemas.microsoft.com/office/powerpoint/2010/main" val="86529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A013DCC-834F-062E-5F44-2EF35E7444AC}"/>
              </a:ext>
            </a:extLst>
          </p:cNvPr>
          <p:cNvSpPr txBox="1"/>
          <p:nvPr/>
        </p:nvSpPr>
        <p:spPr>
          <a:xfrm>
            <a:off x="240674" y="164128"/>
            <a:ext cx="10243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De l’industrie à l’artisanat d’art: les nouveaux potiers créateurs de Puisaye aujourd’hui.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22D81DA-0114-DF6A-64C9-7302733F9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82" y="4167842"/>
            <a:ext cx="3318067" cy="24885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AF18D3-54D4-C1E1-216C-A45E1E22C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3996620"/>
            <a:ext cx="3546362" cy="265977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87DCFB4-8929-C066-72CA-898425941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082" y="1752705"/>
            <a:ext cx="3705876" cy="494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81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EB55A15-3F40-7565-BC0E-589797D532AB}"/>
              </a:ext>
            </a:extLst>
          </p:cNvPr>
          <p:cNvSpPr txBox="1"/>
          <p:nvPr/>
        </p:nvSpPr>
        <p:spPr>
          <a:xfrm rot="10800000" flipH="1" flipV="1">
            <a:off x="335360" y="558552"/>
            <a:ext cx="120726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Mes sources:</a:t>
            </a:r>
          </a:p>
          <a:p>
            <a:r>
              <a:rPr lang="fr-FR" sz="2000" dirty="0">
                <a:solidFill>
                  <a:schemeClr val="bg1"/>
                </a:solidFill>
              </a:rPr>
              <a:t>-   Marcel Poulet: Poteries et potiers de Puisaye et du Val de Loire </a:t>
            </a:r>
          </a:p>
          <a:p>
            <a:r>
              <a:rPr lang="fr-FR" sz="2000" dirty="0">
                <a:solidFill>
                  <a:schemeClr val="bg1"/>
                </a:solidFill>
              </a:rPr>
              <a:t>-   Marcel Poulet:  Les potiers de Puisaye du 17</a:t>
            </a:r>
            <a:r>
              <a:rPr lang="fr-FR" sz="2000" baseline="30000" dirty="0">
                <a:solidFill>
                  <a:schemeClr val="bg1"/>
                </a:solidFill>
              </a:rPr>
              <a:t>ème</a:t>
            </a:r>
            <a:r>
              <a:rPr lang="fr-FR" sz="2000" dirty="0">
                <a:solidFill>
                  <a:schemeClr val="bg1"/>
                </a:solidFill>
              </a:rPr>
              <a:t> siècle à nos jours</a:t>
            </a:r>
          </a:p>
          <a:p>
            <a:r>
              <a:rPr lang="fr-FR" sz="2000" dirty="0">
                <a:solidFill>
                  <a:schemeClr val="bg1"/>
                </a:solidFill>
              </a:rPr>
              <a:t>-   Archives départementales de l’Yonne</a:t>
            </a:r>
          </a:p>
          <a:p>
            <a:r>
              <a:rPr lang="fr-FR" sz="2000" dirty="0">
                <a:solidFill>
                  <a:schemeClr val="bg1"/>
                </a:solidFill>
              </a:rPr>
              <a:t>-   Musée de grès de Saint-Amand en Puisaye</a:t>
            </a:r>
          </a:p>
          <a:p>
            <a:r>
              <a:rPr lang="fr-FR" sz="2000" dirty="0">
                <a:solidFill>
                  <a:schemeClr val="bg1"/>
                </a:solidFill>
              </a:rPr>
              <a:t>-   Maison de la mémoire potière de Saint-Amand en Puisaye</a:t>
            </a:r>
          </a:p>
          <a:p>
            <a:r>
              <a:rPr lang="fr-FR" sz="2000" dirty="0">
                <a:solidFill>
                  <a:schemeClr val="bg1"/>
                </a:solidFill>
              </a:rPr>
              <a:t>-   Beaucoup de passion pour les potiers, pour les poteries anciennes et  … contemporaines .</a:t>
            </a:r>
          </a:p>
          <a:p>
            <a:r>
              <a:rPr lang="fr-FR" sz="2000" dirty="0">
                <a:solidFill>
                  <a:schemeClr val="bg1"/>
                </a:solidFill>
              </a:rPr>
              <a:t>   Et un grand merci à mon amie Danièle de m’avoir initiée à Power Point!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1C0519D-2F42-3C85-BB0A-3B34CF68C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3429000"/>
            <a:ext cx="4150364" cy="311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39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CF1139-6659-821A-F53E-96AB6C7BE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464" y="365125"/>
            <a:ext cx="10009112" cy="687611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bg1"/>
                </a:solidFill>
              </a:rPr>
              <a:t>Qu’est-ce que la Puisaye?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AADD280-707D-C5E3-16BD-405CB4035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21" y="1128936"/>
            <a:ext cx="4557397" cy="5559025"/>
          </a:xfr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8D3D682-8595-00B6-912C-91BB8831C99B}"/>
              </a:ext>
            </a:extLst>
          </p:cNvPr>
          <p:cNvSpPr/>
          <p:nvPr/>
        </p:nvSpPr>
        <p:spPr>
          <a:xfrm>
            <a:off x="8163561" y="2042846"/>
            <a:ext cx="1656184" cy="151216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AAF3B4C-60B6-7330-0FA5-5999537C4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14939"/>
            <a:ext cx="5462579" cy="4777936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FB200218-0600-4B61-FB05-2BFF79B748E8}"/>
              </a:ext>
            </a:extLst>
          </p:cNvPr>
          <p:cNvSpPr/>
          <p:nvPr/>
        </p:nvSpPr>
        <p:spPr>
          <a:xfrm>
            <a:off x="839416" y="3789040"/>
            <a:ext cx="1368152" cy="135729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Accolade ouvrante 7">
            <a:extLst>
              <a:ext uri="{FF2B5EF4-FFF2-40B4-BE49-F238E27FC236}">
                <a16:creationId xmlns:a16="http://schemas.microsoft.com/office/drawing/2014/main" id="{4D5AC6D7-6967-8DF6-5C8E-05D2DCDFDE55}"/>
              </a:ext>
            </a:extLst>
          </p:cNvPr>
          <p:cNvSpPr/>
          <p:nvPr/>
        </p:nvSpPr>
        <p:spPr>
          <a:xfrm>
            <a:off x="2898096" y="4509120"/>
            <a:ext cx="155448" cy="914400"/>
          </a:xfrm>
          <a:prstGeom prst="leftBrac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CB0106B-FA73-BEF1-930B-87BBD21EB1B5}"/>
              </a:ext>
            </a:extLst>
          </p:cNvPr>
          <p:cNvSpPr/>
          <p:nvPr/>
        </p:nvSpPr>
        <p:spPr>
          <a:xfrm>
            <a:off x="7455492" y="3140968"/>
            <a:ext cx="2456931" cy="252028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38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7F3E2C-6754-3573-1411-F34230EC2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5159112" y="2076530"/>
            <a:ext cx="6696744" cy="3933056"/>
          </a:xfrm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+mn-lt"/>
              </a:rPr>
              <a:t>Un pays de fontaines, de bois et d’étangs embrumés.</a:t>
            </a:r>
            <a:br>
              <a:rPr lang="fr-FR" sz="2800" dirty="0">
                <a:solidFill>
                  <a:schemeClr val="bg1"/>
                </a:solidFill>
                <a:latin typeface="+mn-lt"/>
              </a:rPr>
            </a:br>
            <a:r>
              <a:rPr lang="fr-FR" sz="2800" dirty="0">
                <a:solidFill>
                  <a:schemeClr val="bg1"/>
                </a:solidFill>
                <a:latin typeface="+mn-lt"/>
              </a:rPr>
              <a:t>Un terroir agricole pauvre, fait de sables et de terres argileuses, peu propice à la culture.</a:t>
            </a:r>
          </a:p>
        </p:txBody>
      </p:sp>
      <p:pic>
        <p:nvPicPr>
          <p:cNvPr id="39" name="Espace réservé du contenu 38">
            <a:extLst>
              <a:ext uri="{FF2B5EF4-FFF2-40B4-BE49-F238E27FC236}">
                <a16:creationId xmlns:a16="http://schemas.microsoft.com/office/drawing/2014/main" id="{D2769D60-5355-2BDA-BA4E-B093B6138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348880"/>
            <a:ext cx="3263503" cy="4351338"/>
          </a:xfrm>
          <a:ln w="38100">
            <a:solidFill>
              <a:srgbClr val="C00000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6303B8A-D918-C28C-15DB-E75A8A94BA34}"/>
              </a:ext>
            </a:extLst>
          </p:cNvPr>
          <p:cNvSpPr txBox="1"/>
          <p:nvPr/>
        </p:nvSpPr>
        <p:spPr>
          <a:xfrm>
            <a:off x="551384" y="260648"/>
            <a:ext cx="10657184" cy="18158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Le mot « </a:t>
            </a:r>
            <a:r>
              <a:rPr lang="fr-FR" sz="2800" dirty="0" err="1">
                <a:solidFill>
                  <a:schemeClr val="bg1"/>
                </a:solidFill>
              </a:rPr>
              <a:t>Puseio</a:t>
            </a:r>
            <a:r>
              <a:rPr lang="fr-FR" sz="2800" dirty="0">
                <a:solidFill>
                  <a:schemeClr val="bg1"/>
                </a:solidFill>
              </a:rPr>
              <a:t> » puis « </a:t>
            </a:r>
            <a:r>
              <a:rPr lang="fr-FR" sz="2800" dirty="0" err="1">
                <a:solidFill>
                  <a:schemeClr val="bg1"/>
                </a:solidFill>
              </a:rPr>
              <a:t>Puisoye</a:t>
            </a:r>
            <a:r>
              <a:rPr lang="fr-FR" sz="2800" dirty="0">
                <a:solidFill>
                  <a:schemeClr val="bg1"/>
                </a:solidFill>
              </a:rPr>
              <a:t> » apparait au début du 12 </a:t>
            </a:r>
            <a:r>
              <a:rPr lang="fr-FR" sz="2800" dirty="0" err="1">
                <a:solidFill>
                  <a:schemeClr val="bg1"/>
                </a:solidFill>
              </a:rPr>
              <a:t>ème</a:t>
            </a:r>
            <a:r>
              <a:rPr lang="fr-FR" sz="2800" dirty="0">
                <a:solidFill>
                  <a:schemeClr val="bg1"/>
                </a:solidFill>
              </a:rPr>
              <a:t> siècle.  L’origine de cette appellation est variable :</a:t>
            </a:r>
          </a:p>
          <a:p>
            <a:r>
              <a:rPr lang="fr-FR" sz="2800" dirty="0">
                <a:solidFill>
                  <a:schemeClr val="bg1"/>
                </a:solidFill>
              </a:rPr>
              <a:t>- De « </a:t>
            </a:r>
            <a:r>
              <a:rPr lang="fr-FR" sz="2800" dirty="0" err="1">
                <a:solidFill>
                  <a:schemeClr val="bg1"/>
                </a:solidFill>
              </a:rPr>
              <a:t>poy</a:t>
            </a:r>
            <a:r>
              <a:rPr lang="fr-FR" sz="2800" dirty="0">
                <a:solidFill>
                  <a:schemeClr val="bg1"/>
                </a:solidFill>
              </a:rPr>
              <a:t> », pays   et de « saga », forêt ?</a:t>
            </a:r>
          </a:p>
          <a:p>
            <a:r>
              <a:rPr lang="fr-FR" sz="2800" dirty="0">
                <a:solidFill>
                  <a:schemeClr val="bg1"/>
                </a:solidFill>
              </a:rPr>
              <a:t>- De « </a:t>
            </a:r>
            <a:r>
              <a:rPr lang="fr-FR" sz="2800" dirty="0" err="1">
                <a:solidFill>
                  <a:schemeClr val="bg1"/>
                </a:solidFill>
              </a:rPr>
              <a:t>poel</a:t>
            </a:r>
            <a:r>
              <a:rPr lang="fr-FR" sz="2800" dirty="0">
                <a:solidFill>
                  <a:schemeClr val="bg1"/>
                </a:solidFill>
              </a:rPr>
              <a:t> », marais et de « </a:t>
            </a:r>
            <a:r>
              <a:rPr lang="fr-FR" sz="2800" dirty="0" err="1">
                <a:solidFill>
                  <a:schemeClr val="bg1"/>
                </a:solidFill>
              </a:rPr>
              <a:t>say</a:t>
            </a:r>
            <a:r>
              <a:rPr lang="fr-FR" sz="2800" dirty="0">
                <a:solidFill>
                  <a:schemeClr val="bg1"/>
                </a:solidFill>
              </a:rPr>
              <a:t> », forêt ?</a:t>
            </a:r>
          </a:p>
        </p:txBody>
      </p:sp>
    </p:spTree>
    <p:extLst>
      <p:ext uri="{BB962C8B-B14F-4D97-AF65-F5344CB8AC3E}">
        <p14:creationId xmlns:p14="http://schemas.microsoft.com/office/powerpoint/2010/main" val="3103913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20346F1-1420-A8D5-C33C-AF555050B576}"/>
              </a:ext>
            </a:extLst>
          </p:cNvPr>
          <p:cNvSpPr txBox="1"/>
          <p:nvPr/>
        </p:nvSpPr>
        <p:spPr>
          <a:xfrm>
            <a:off x="1292238" y="2652492"/>
            <a:ext cx="4968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Ses caractères principaux: pays</a:t>
            </a:r>
          </a:p>
          <a:p>
            <a:endParaRPr lang="fr-FR" sz="2800" dirty="0">
              <a:solidFill>
                <a:schemeClr val="bg1"/>
              </a:solidFill>
            </a:endParaRPr>
          </a:p>
          <a:p>
            <a:r>
              <a:rPr lang="fr-FR" sz="2800" dirty="0">
                <a:solidFill>
                  <a:schemeClr val="bg1"/>
                </a:solidFill>
              </a:rPr>
              <a:t> d’humidité et de grands bois …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A7DF89F-5404-2902-8EC8-69DDBA9A2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97" y="615114"/>
            <a:ext cx="3666443" cy="2738832"/>
          </a:xfrm>
          <a:solidFill>
            <a:schemeClr val="accent2">
              <a:lumMod val="75000"/>
            </a:schemeClr>
          </a:solidFill>
          <a:effectLst>
            <a:softEdge rad="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BD5C5EB-39E7-D6F5-858E-4D700F3AA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97" y="3550156"/>
            <a:ext cx="3666442" cy="27498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AB86AA5-D6E4-17F3-DA46-EA1F1E2B0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485" y="625991"/>
            <a:ext cx="3666442" cy="274983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65760B0-78E2-E91E-B949-0AE72D4D3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485" y="3513010"/>
            <a:ext cx="3666442" cy="2749832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1D7AC421-AB9E-B6A8-FF6D-6095835E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32" y="-99303"/>
            <a:ext cx="10425410" cy="198605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br>
              <a:rPr lang="fr-FR" sz="18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06C4EAD-C075-CE24-0050-13D706339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258" y="602049"/>
            <a:ext cx="4240427" cy="565390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60FC7EC-6F8B-E211-949E-512862667705}"/>
              </a:ext>
            </a:extLst>
          </p:cNvPr>
          <p:cNvSpPr txBox="1"/>
          <p:nvPr/>
        </p:nvSpPr>
        <p:spPr>
          <a:xfrm>
            <a:off x="335360" y="6274386"/>
            <a:ext cx="11233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Ses caractères principaux, des bois et beaucoup d’humidité…</a:t>
            </a:r>
          </a:p>
        </p:txBody>
      </p:sp>
    </p:spTree>
    <p:extLst>
      <p:ext uri="{BB962C8B-B14F-4D97-AF65-F5344CB8AC3E}">
        <p14:creationId xmlns:p14="http://schemas.microsoft.com/office/powerpoint/2010/main" val="371294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065B2-8D08-B4F2-1F94-B4BEA8D7B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20688"/>
            <a:ext cx="11593288" cy="2328640"/>
          </a:xfrm>
          <a:solidFill>
            <a:schemeClr val="accent6"/>
          </a:solidFill>
        </p:spPr>
        <p:txBody>
          <a:bodyPr>
            <a:noAutofit/>
          </a:bodyPr>
          <a:lstStyle/>
          <a:p>
            <a:r>
              <a:rPr lang="fr-FR" sz="2800" dirty="0">
                <a:latin typeface="+mn-lt"/>
              </a:rPr>
              <a:t>Ses habitants sont des poyaudins, et Colette (1873-1954) , née à Saint-Sauveur en est la plus célèbre.</a:t>
            </a:r>
            <a:br>
              <a:rPr lang="fr-FR" sz="2800" dirty="0">
                <a:solidFill>
                  <a:schemeClr val="bg1"/>
                </a:solidFill>
                <a:latin typeface="+mn-lt"/>
              </a:rPr>
            </a:br>
            <a:br>
              <a:rPr lang="fr-FR" sz="3200" i="1" dirty="0">
                <a:solidFill>
                  <a:schemeClr val="bg1"/>
                </a:solidFill>
              </a:rPr>
            </a:br>
            <a:r>
              <a:rPr lang="fr-FR" sz="2800" dirty="0">
                <a:latin typeface="+mn-lt"/>
              </a:rPr>
              <a:t>« </a:t>
            </a:r>
            <a:r>
              <a:rPr lang="fr-FR" sz="2800" i="1" dirty="0">
                <a:latin typeface="+mn-lt"/>
              </a:rPr>
              <a:t>Une campagne un peu triste qu’assombrissent les forêts, un village paisible et pauvre (…) une vallée humide qui ne nourrit pas même les chèvres… » </a:t>
            </a:r>
            <a:r>
              <a:rPr lang="fr-FR" sz="2800" b="1" dirty="0">
                <a:latin typeface="+mn-lt"/>
              </a:rPr>
              <a:t>Colette   </a:t>
            </a:r>
            <a:r>
              <a:rPr lang="fr-FR" sz="2800" i="1" dirty="0">
                <a:latin typeface="+mn-lt"/>
              </a:rPr>
              <a:t>les vrilles de la vigne.</a:t>
            </a:r>
            <a:br>
              <a:rPr lang="fr-FR" sz="3200" i="1" dirty="0">
                <a:solidFill>
                  <a:schemeClr val="bg1"/>
                </a:solidFill>
              </a:rPr>
            </a:br>
            <a:br>
              <a:rPr lang="fr-FR" sz="3200" i="1" dirty="0">
                <a:solidFill>
                  <a:schemeClr val="bg1"/>
                </a:solidFill>
              </a:rPr>
            </a:br>
            <a:endParaRPr lang="fr-FR" sz="3200" i="1" dirty="0">
              <a:solidFill>
                <a:schemeClr val="bg1"/>
              </a:solidFill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97AA817-7CED-A2EA-4AC9-933000AAE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2949328"/>
            <a:ext cx="2808313" cy="374441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B52EE9-9025-0A81-2F0D-5B8F637AA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82" y="2949328"/>
            <a:ext cx="4992557" cy="374441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D66D415-8C66-B1E6-1BB5-9ADA97839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28" y="2949328"/>
            <a:ext cx="2808313" cy="374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75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BE155C-5443-9F91-8DCE-F2E5887F6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7" y="308955"/>
            <a:ext cx="7541768" cy="887797"/>
          </a:xfrm>
          <a:solidFill>
            <a:schemeClr val="accent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bg1"/>
                </a:solidFill>
              </a:rPr>
              <a:t>Des éléments propices à la poterie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A249C7-28AF-929D-39D0-1B0E86B13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187128"/>
            <a:ext cx="11809312" cy="5184576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La terre argilo</a:t>
            </a:r>
            <a:r>
              <a:rPr lang="fr-FR" sz="3200" dirty="0">
                <a:solidFill>
                  <a:schemeClr val="bg1"/>
                </a:solidFill>
              </a:rPr>
              <a:t>-</a:t>
            </a:r>
            <a:r>
              <a:rPr lang="fr-FR" dirty="0">
                <a:solidFill>
                  <a:schemeClr val="bg1"/>
                </a:solidFill>
              </a:rPr>
              <a:t>sableuse</a:t>
            </a:r>
            <a:r>
              <a:rPr lang="fr-FR" sz="3200" dirty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de bonne qualité, très plastique</a:t>
            </a:r>
            <a:r>
              <a:rPr lang="fr-FR" sz="3200" dirty="0">
                <a:solidFill>
                  <a:schemeClr val="bg1"/>
                </a:solidFill>
              </a:rPr>
              <a:t>, </a:t>
            </a:r>
            <a:r>
              <a:rPr lang="fr-FR" dirty="0">
                <a:solidFill>
                  <a:schemeClr val="bg1"/>
                </a:solidFill>
              </a:rPr>
              <a:t>et très pure</a:t>
            </a:r>
            <a:r>
              <a:rPr lang="fr-FR" sz="3200" dirty="0">
                <a:solidFill>
                  <a:schemeClr val="bg1"/>
                </a:solidFill>
              </a:rPr>
              <a:t>, </a:t>
            </a:r>
            <a:r>
              <a:rPr lang="fr-FR" dirty="0">
                <a:solidFill>
                  <a:schemeClr val="bg1"/>
                </a:solidFill>
              </a:rPr>
              <a:t>parfois</a:t>
            </a:r>
            <a:r>
              <a:rPr lang="fr-FR" sz="1800" dirty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sablonneuse, propice à la fabrication du grès.</a:t>
            </a:r>
          </a:p>
          <a:p>
            <a:r>
              <a:rPr lang="fr-FR" dirty="0">
                <a:solidFill>
                  <a:schemeClr val="bg1"/>
                </a:solidFill>
              </a:rPr>
              <a:t>Les bois et des forêts exploitées pour la cuisson des poteries, appelée« les Grands Feux ».</a:t>
            </a:r>
          </a:p>
          <a:p>
            <a:r>
              <a:rPr lang="fr-FR" dirty="0">
                <a:solidFill>
                  <a:schemeClr val="bg1"/>
                </a:solidFill>
              </a:rPr>
              <a:t>Des sables ferrugineux, et des ferriers dont on extrait par </a:t>
            </a:r>
            <a:r>
              <a:rPr lang="fr-FR" dirty="0" err="1">
                <a:solidFill>
                  <a:schemeClr val="bg1"/>
                </a:solidFill>
              </a:rPr>
              <a:t>pillonnage</a:t>
            </a:r>
            <a:r>
              <a:rPr lang="fr-FR" dirty="0">
                <a:solidFill>
                  <a:schemeClr val="bg1"/>
                </a:solidFill>
              </a:rPr>
              <a:t> le « laitier » pour l’émaillage des pots.</a:t>
            </a:r>
          </a:p>
          <a:p>
            <a:r>
              <a:rPr lang="fr-FR" dirty="0">
                <a:solidFill>
                  <a:schemeClr val="bg1"/>
                </a:solidFill>
              </a:rPr>
              <a:t>Des voies de communication.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FBA4AB-B3E9-6D86-D2F3-FE5B5B1A6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39" y="4622030"/>
            <a:ext cx="2656699" cy="19925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6D49D9C-D1EC-BB32-7A0D-F3D721CDC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197678" y="4622030"/>
            <a:ext cx="1458161" cy="194421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99B8682-CE49-9912-5073-471D0E667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03" y="4651230"/>
            <a:ext cx="1414360" cy="188581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2724DCC-10F6-BFE2-E2EC-B672A6126D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85" y="4634029"/>
            <a:ext cx="1414361" cy="188581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16A869-C62F-DBCF-73DC-8C074D7B4C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381184" y="4651231"/>
            <a:ext cx="1414359" cy="188581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1A4F487-584F-FBA5-DEB3-39C4DA93AB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604829"/>
            <a:ext cx="145816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8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05D0DA-9AD6-AE74-1D3E-7E8170755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7768" y="96629"/>
            <a:ext cx="4661340" cy="1080120"/>
          </a:xfrm>
        </p:spPr>
        <p:txBody>
          <a:bodyPr>
            <a:normAutofit/>
          </a:bodyPr>
          <a:lstStyle/>
          <a:p>
            <a:r>
              <a:rPr lang="fr-FR" sz="4800" dirty="0">
                <a:solidFill>
                  <a:schemeClr val="bg1"/>
                </a:solidFill>
                <a:latin typeface="+mn-lt"/>
              </a:rPr>
              <a:t>le grès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24CC2A4-C94E-3360-A64D-30A3175E9E08}"/>
              </a:ext>
            </a:extLst>
          </p:cNvPr>
          <p:cNvSpPr txBox="1"/>
          <p:nvPr/>
        </p:nvSpPr>
        <p:spPr>
          <a:xfrm>
            <a:off x="191344" y="1176749"/>
            <a:ext cx="111365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>
                <a:solidFill>
                  <a:schemeClr val="bg1"/>
                </a:solidFill>
              </a:rPr>
              <a:t>Le grès se distingue de la terre cuite poreuse , cuite à environ 600°, utilisée jusqu’alors.</a:t>
            </a:r>
          </a:p>
          <a:p>
            <a:pPr algn="just"/>
            <a:r>
              <a:rPr lang="fr-FR" sz="2800" dirty="0">
                <a:solidFill>
                  <a:schemeClr val="bg1"/>
                </a:solidFill>
              </a:rPr>
              <a:t>Il est constitué de sable et d’argile cuits à très haute température entre  1250° et 1300° ce qui lui confère étanchéité et résistance à la chaleur .</a:t>
            </a:r>
          </a:p>
          <a:p>
            <a:pPr algn="just"/>
            <a:r>
              <a:rPr lang="fr-FR" sz="2800" dirty="0">
                <a:solidFill>
                  <a:schemeClr val="bg1"/>
                </a:solidFill>
              </a:rPr>
              <a:t>La  production est uniquement utilitaire, tournée vers le stockage et la conservation.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6BD7102-E140-B414-5870-0AF8CD85F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5864" y="3442944"/>
            <a:ext cx="2819435" cy="367240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2308FAF-7D99-5E4C-7D03-F48BA3E9A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38562" y="3442293"/>
            <a:ext cx="2819436" cy="375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39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6EC491-FFB6-72BD-A63D-13026778F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00" y="0"/>
            <a:ext cx="10442376" cy="1124743"/>
          </a:xfrm>
        </p:spPr>
        <p:txBody>
          <a:bodyPr>
            <a:normAutofit/>
          </a:bodyPr>
          <a:lstStyle/>
          <a:p>
            <a:r>
              <a:rPr lang="fr-FR" sz="4800" dirty="0">
                <a:solidFill>
                  <a:schemeClr val="bg1"/>
                </a:solidFill>
                <a:latin typeface="+mn-lt"/>
              </a:rPr>
              <a:t>Une production industrielle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5716AD-C264-1AEA-F736-B6D83F1F9D32}"/>
              </a:ext>
            </a:extLst>
          </p:cNvPr>
          <p:cNvSpPr txBox="1"/>
          <p:nvPr/>
        </p:nvSpPr>
        <p:spPr>
          <a:xfrm>
            <a:off x="552600" y="1350643"/>
            <a:ext cx="61194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Une tradition révélée dès le début du 14</a:t>
            </a:r>
            <a:r>
              <a:rPr lang="fr-FR" sz="2800" baseline="30000" dirty="0">
                <a:solidFill>
                  <a:schemeClr val="bg1"/>
                </a:solidFill>
                <a:latin typeface="Comic Sans MS" panose="030F0702030302020204" pitchFamily="66" charset="0"/>
              </a:rPr>
              <a:t>ème</a:t>
            </a:r>
            <a:r>
              <a:rPr lang="fr-F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siècle.</a:t>
            </a:r>
          </a:p>
          <a:p>
            <a:r>
              <a:rPr lang="fr-F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Une tradition héréditaire: dès le 17</a:t>
            </a:r>
            <a:r>
              <a:rPr lang="fr-FR" sz="2800" baseline="30000" dirty="0">
                <a:solidFill>
                  <a:schemeClr val="bg1"/>
                </a:solidFill>
                <a:latin typeface="Comic Sans MS" panose="030F0702030302020204" pitchFamily="66" charset="0"/>
              </a:rPr>
              <a:t>ème</a:t>
            </a:r>
            <a:r>
              <a:rPr lang="fr-F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s, les grandes familles de potiers sont déjà implantées.</a:t>
            </a:r>
          </a:p>
          <a:p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Parmi elles, les </a:t>
            </a:r>
            <a:r>
              <a:rPr lang="fr-FR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Cagnat</a:t>
            </a:r>
            <a:r>
              <a:rPr lang="fr-F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sont installés à Moutiers (89), les </a:t>
            </a:r>
            <a:r>
              <a:rPr lang="fr-FR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Faule</a:t>
            </a:r>
            <a:r>
              <a:rPr lang="fr-F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et les Normand à Saint- Amand(58) et Treigny.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159E49C-8D02-52EB-B5EB-2D7BBD6C9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78" y="377279"/>
            <a:ext cx="2160240" cy="288032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B668910-A40F-E7BB-14E1-982D6826A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17310" y="3916643"/>
            <a:ext cx="2923184" cy="219238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96C8E32-BBE2-9E0D-6766-2C0DB23EC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871556" y="1817439"/>
            <a:ext cx="2843808" cy="213285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31E4C18-97FD-ACEC-0822-637F72EBB5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1556" y="4341572"/>
            <a:ext cx="2843809" cy="21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2903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1228</Words>
  <Application>Microsoft Macintosh PowerPoint</Application>
  <PresentationFormat>Grand écran</PresentationFormat>
  <Paragraphs>91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0" baseType="lpstr">
      <vt:lpstr>Arial</vt:lpstr>
      <vt:lpstr>Bradley Hand ITC</vt:lpstr>
      <vt:lpstr>Calibri</vt:lpstr>
      <vt:lpstr>Calibri Light</vt:lpstr>
      <vt:lpstr>Comic Sans MS</vt:lpstr>
      <vt:lpstr>Thème Office</vt:lpstr>
      <vt:lpstr>Un pays, un métier:  les potiers de Puisaye. Pierre Faule , potier, 1843-1903</vt:lpstr>
      <vt:lpstr>Où se trouve la Puisaye?</vt:lpstr>
      <vt:lpstr>Qu’est-ce que la Puisaye?</vt:lpstr>
      <vt:lpstr>Un pays de fontaines, de bois et d’étangs embrumés. Un terroir agricole pauvre, fait de sables et de terres argileuses, peu propice à la culture.</vt:lpstr>
      <vt:lpstr> </vt:lpstr>
      <vt:lpstr>Ses habitants sont des poyaudins, et Colette (1873-1954) , née à Saint-Sauveur en est la plus célèbre.  « Une campagne un peu triste qu’assombrissent les forêts, un village paisible et pauvre (…) une vallée humide qui ne nourrit pas même les chèvres… » Colette   les vrilles de la vigne.  </vt:lpstr>
      <vt:lpstr>Des éléments propices à la poterie</vt:lpstr>
      <vt:lpstr>le grès</vt:lpstr>
      <vt:lpstr>Une production industrielle</vt:lpstr>
      <vt:lpstr>     Pierre Faule 1843-1903</vt:lpstr>
      <vt:lpstr>Présentation PowerPoint</vt:lpstr>
      <vt:lpstr>Les dynasties potières</vt:lpstr>
      <vt:lpstr>Présentation PowerPoint</vt:lpstr>
      <vt:lpstr>Présentation PowerPoint</vt:lpstr>
      <vt:lpstr>La Bâtisse à Moutiers de Pierre FAULE à nos jours</vt:lpstr>
      <vt:lpstr>Présentation PowerPoint</vt:lpstr>
      <vt:lpstr>Les grands feux</vt:lpstr>
      <vt:lpstr>Une production industrielle non mécanisée</vt:lpstr>
      <vt:lpstr>Présentation PowerPoint</vt:lpstr>
      <vt:lpstr>Présentation PowerPoint</vt:lpstr>
      <vt:lpstr>Une tradition maintenue </vt:lpstr>
      <vt:lpstr>La poterie de la Bâtisse 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Pierre Henry FAULE 1843-1903</dc:title>
  <dc:creator>catherine dubois</dc:creator>
  <cp:lastModifiedBy>Microsoft Office User</cp:lastModifiedBy>
  <cp:revision>63</cp:revision>
  <dcterms:created xsi:type="dcterms:W3CDTF">2024-01-08T18:33:02Z</dcterms:created>
  <dcterms:modified xsi:type="dcterms:W3CDTF">2024-02-02T20:43:58Z</dcterms:modified>
</cp:coreProperties>
</file>