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72" r:id="rId5"/>
    <p:sldId id="277" r:id="rId6"/>
    <p:sldId id="274" r:id="rId7"/>
    <p:sldId id="275" r:id="rId8"/>
    <p:sldId id="273" r:id="rId9"/>
    <p:sldId id="276" r:id="rId10"/>
    <p:sldId id="278" r:id="rId11"/>
    <p:sldId id="280" r:id="rId12"/>
    <p:sldId id="286" r:id="rId13"/>
    <p:sldId id="281" r:id="rId14"/>
    <p:sldId id="282" r:id="rId15"/>
    <p:sldId id="285" r:id="rId16"/>
    <p:sldId id="283" r:id="rId17"/>
    <p:sldId id="284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40D4-1313-454D-B99C-F3282886C745}" type="datetimeFigureOut">
              <a:rPr lang="fr-FR" smtClean="0"/>
              <a:t>13/10/2018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5D5-6466-40E0-A733-94283CDB4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03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40D4-1313-454D-B99C-F3282886C745}" type="datetimeFigureOut">
              <a:rPr lang="fr-FR" smtClean="0"/>
              <a:t>13/10/2018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5D5-6466-40E0-A733-94283CDB4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83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40D4-1313-454D-B99C-F3282886C745}" type="datetimeFigureOut">
              <a:rPr lang="fr-FR" smtClean="0"/>
              <a:t>13/10/2018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5D5-6466-40E0-A733-94283CDB4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8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40D4-1313-454D-B99C-F3282886C745}" type="datetimeFigureOut">
              <a:rPr lang="fr-FR" smtClean="0"/>
              <a:t>13/10/2018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5D5-6466-40E0-A733-94283CDB4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96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40D4-1313-454D-B99C-F3282886C745}" type="datetimeFigureOut">
              <a:rPr lang="fr-FR" smtClean="0"/>
              <a:t>13/10/2018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5D5-6466-40E0-A733-94283CDB4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73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40D4-1313-454D-B99C-F3282886C745}" type="datetimeFigureOut">
              <a:rPr lang="fr-FR" smtClean="0"/>
              <a:t>13/10/2018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5D5-6466-40E0-A733-94283CDB4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5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40D4-1313-454D-B99C-F3282886C745}" type="datetimeFigureOut">
              <a:rPr lang="fr-FR" smtClean="0"/>
              <a:t>13/10/2018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5D5-6466-40E0-A733-94283CDB4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26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40D4-1313-454D-B99C-F3282886C745}" type="datetimeFigureOut">
              <a:rPr lang="fr-FR" smtClean="0"/>
              <a:t>13/10/2018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5D5-6466-40E0-A733-94283CDB4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1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40D4-1313-454D-B99C-F3282886C745}" type="datetimeFigureOut">
              <a:rPr lang="fr-FR" smtClean="0"/>
              <a:t>13/10/2018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5D5-6466-40E0-A733-94283CDB4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05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40D4-1313-454D-B99C-F3282886C745}" type="datetimeFigureOut">
              <a:rPr lang="fr-FR" smtClean="0"/>
              <a:t>13/10/2018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5D5-6466-40E0-A733-94283CDB4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17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40D4-1313-454D-B99C-F3282886C745}" type="datetimeFigureOut">
              <a:rPr lang="fr-FR" smtClean="0"/>
              <a:t>13/10/2018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5D5-6466-40E0-A733-94283CDB4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84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40D4-1313-454D-B99C-F3282886C745}" type="datetimeFigureOut">
              <a:rPr lang="fr-FR" smtClean="0"/>
              <a:t>13/10/2018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4C5D5-6466-40E0-A733-94283CDB4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61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712968" cy="3312368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Quelques vieux métiers</a:t>
            </a:r>
            <a:br>
              <a:rPr lang="fr-FR" sz="48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</a:br>
            <a:r>
              <a:rPr lang="fr-FR" sz="48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de mes ancêtres</a:t>
            </a:r>
            <a:br>
              <a:rPr lang="fr-FR" sz="48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</a:br>
            <a:r>
              <a:rPr lang="fr-FR" sz="4800" b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/>
            </a:r>
            <a:br>
              <a:rPr lang="fr-FR" sz="4800" b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</a:br>
            <a:r>
              <a:rPr lang="fr-FR" sz="36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                                    </a:t>
            </a:r>
            <a:r>
              <a:rPr lang="fr-FR" sz="3600" b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/>
            </a:r>
            <a:br>
              <a:rPr lang="fr-FR" sz="3600" b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</a:br>
            <a:r>
              <a:rPr lang="fr-FR" sz="36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                                                              Laure</a:t>
            </a:r>
            <a:endParaRPr lang="fr-FR" b="1" i="1" dirty="0">
              <a:solidFill>
                <a:srgbClr val="002060"/>
              </a:solidFill>
              <a:effectLst>
                <a:reflection blurRad="12700" stA="28000" endPos="45000" dist="1003" dir="5400000" sy="-100000" algn="bl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4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Chasse-</a:t>
            </a:r>
            <a:r>
              <a:rPr lang="fr-FR" sz="2800" dirty="0" err="1"/>
              <a:t>moute</a:t>
            </a:r>
            <a:r>
              <a:rPr lang="fr-FR" sz="2800" dirty="0"/>
              <a:t> (Normandie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467544" y="332656"/>
            <a:ext cx="839133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Champagniseur</a:t>
            </a: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fr-F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(Lons le saunier jura )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7544" y="1412776"/>
            <a:ext cx="8496944" cy="414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Champagniser</a:t>
            </a:r>
            <a:r>
              <a:rPr lang="fr-FR" sz="2400" dirty="0"/>
              <a:t> : préparer des vins blancs de crus divers selon la méthode champenoise  (donc vin </a:t>
            </a:r>
            <a:r>
              <a:rPr lang="fr-FR" sz="2400" dirty="0" smtClean="0"/>
              <a:t>mousseux ailleurs </a:t>
            </a:r>
            <a:r>
              <a:rPr lang="fr-FR" sz="2400" dirty="0"/>
              <a:t>qu’en Champagne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11" name="Image 10" descr="Résultat de recherche d'images pour &quot;champagnisation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040560" cy="3340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7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Chasse-</a:t>
            </a:r>
            <a:r>
              <a:rPr lang="fr-FR" sz="2800" dirty="0" err="1"/>
              <a:t>moute</a:t>
            </a:r>
            <a:r>
              <a:rPr lang="fr-FR" sz="2800" dirty="0"/>
              <a:t> (Normandie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467544" y="332656"/>
            <a:ext cx="839133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Ourdisseuse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7544" y="1412776"/>
            <a:ext cx="8496944" cy="3783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Ouvrière qui ourdit la toile. </a:t>
            </a:r>
            <a:endParaRPr lang="fr-FR" sz="2400" dirty="0" smtClean="0"/>
          </a:p>
          <a:p>
            <a:r>
              <a:rPr lang="fr-FR" sz="2400" b="1" dirty="0" smtClean="0"/>
              <a:t>Ourdissage</a:t>
            </a:r>
            <a:r>
              <a:rPr lang="fr-FR" sz="2400" dirty="0" smtClean="0"/>
              <a:t> </a:t>
            </a:r>
            <a:r>
              <a:rPr lang="fr-FR" sz="2400" dirty="0"/>
              <a:t>: Première opération du tissage qui consiste a former la chaîne en assemblant parallèlement entre eux un certain nombre de fils d'égale </a:t>
            </a:r>
            <a:r>
              <a:rPr lang="fr-FR" sz="2400" dirty="0" smtClean="0"/>
              <a:t>longueur</a:t>
            </a:r>
            <a:endParaRPr lang="fr-FR" sz="2400" dirty="0"/>
          </a:p>
        </p:txBody>
      </p:sp>
      <p:pic>
        <p:nvPicPr>
          <p:cNvPr id="5" name="Image 4" descr="Résultat de recherche d'images pour &quot;ourdissag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328592" cy="338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2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Chasse-</a:t>
            </a:r>
            <a:r>
              <a:rPr lang="fr-FR" sz="2800" dirty="0" err="1"/>
              <a:t>moute</a:t>
            </a:r>
            <a:r>
              <a:rPr lang="fr-FR" sz="2800" dirty="0"/>
              <a:t> (Normandie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467544" y="332656"/>
            <a:ext cx="839133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autres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7544" y="1268760"/>
            <a:ext cx="8496944" cy="5040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fr-FR" dirty="0"/>
              <a:t>APPRÊTEUR : Ouvrier qui donne de l'éclat au tissu pour en faciliter la vente</a:t>
            </a:r>
          </a:p>
          <a:p>
            <a:r>
              <a:rPr lang="fr-FR" dirty="0"/>
              <a:t>BLANCHEUVRE : Fabricant de gros outils tranchants. (maréchal, taillandier)</a:t>
            </a:r>
          </a:p>
          <a:p>
            <a:r>
              <a:rPr lang="fr-FR" dirty="0"/>
              <a:t>CHARTIER : Tabellion chargé de la rédaction de chartes</a:t>
            </a:r>
          </a:p>
          <a:p>
            <a:r>
              <a:rPr lang="fr-FR" dirty="0"/>
              <a:t>FOURNIER : Propriétaire d'un four chargé de cuire la pâte déjà pétrie qu'on lui apporte pour faire le pain</a:t>
            </a:r>
          </a:p>
          <a:p>
            <a:r>
              <a:rPr lang="fr-FR" dirty="0"/>
              <a:t>GAGISTE : Personne qui se "louait" pour un an ou plus 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   un employeur</a:t>
            </a:r>
            <a:r>
              <a:rPr lang="fr-FR" dirty="0"/>
              <a:t>.</a:t>
            </a:r>
          </a:p>
          <a:p>
            <a:r>
              <a:rPr lang="fr-FR" dirty="0"/>
              <a:t>LUMINIER : Personne chargée des luminaires de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       l’église : bougies, cierges et encensoirs, et s'occupant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       aussi des diverses fournitures telles que les </a:t>
            </a:r>
            <a:r>
              <a:rPr lang="fr-FR" dirty="0" smtClean="0"/>
              <a:t>registres</a:t>
            </a:r>
            <a:endParaRPr lang="fr-FR" dirty="0"/>
          </a:p>
          <a:p>
            <a:r>
              <a:rPr lang="fr-FR" dirty="0"/>
              <a:t>TELIER, TEXIER, TESSIER : Personne qui fabrique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       des tissus de laine, de soie, de lin, de chanvre</a:t>
            </a:r>
          </a:p>
          <a:p>
            <a:r>
              <a:rPr lang="fr-FR" dirty="0"/>
              <a:t>VIGUIER : Juge qui dans le midi de la France faisait les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       mêmes fonctions que les prévôts royaux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736304" cy="314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Chasse-</a:t>
            </a:r>
            <a:r>
              <a:rPr lang="fr-FR" sz="2800" dirty="0" err="1"/>
              <a:t>moute</a:t>
            </a:r>
            <a:r>
              <a:rPr lang="fr-FR" sz="2800" dirty="0"/>
              <a:t> (Normandie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467544" y="332656"/>
            <a:ext cx="839133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39552" y="1628800"/>
            <a:ext cx="8496944" cy="4075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1800" dirty="0"/>
              <a:t>BASTIER , BÂTIER : Sellier fabricant des selles grossières pour bêtes de </a:t>
            </a:r>
            <a:r>
              <a:rPr lang="fr-FR" sz="1800" dirty="0" smtClean="0"/>
              <a:t>somme</a:t>
            </a:r>
            <a:endParaRPr lang="fr-FR" sz="1800" dirty="0"/>
          </a:p>
          <a:p>
            <a:pPr>
              <a:spcBef>
                <a:spcPts val="1200"/>
              </a:spcBef>
            </a:pPr>
            <a:r>
              <a:rPr lang="fr-FR" sz="1800" dirty="0"/>
              <a:t>BLATIER, BLATRIER : Farinier, grainetier, vendeur de blés et toutes autres sortes de </a:t>
            </a:r>
            <a:r>
              <a:rPr lang="fr-FR" sz="1800" dirty="0" smtClean="0"/>
              <a:t>grains</a:t>
            </a:r>
          </a:p>
          <a:p>
            <a:pPr>
              <a:spcBef>
                <a:spcPts val="1200"/>
              </a:spcBef>
            </a:pPr>
            <a:r>
              <a:rPr lang="fr-FR" sz="1800" dirty="0"/>
              <a:t>BOUTONNIER : Fabricant et vendeur de boutons</a:t>
            </a:r>
          </a:p>
          <a:p>
            <a:pPr>
              <a:spcBef>
                <a:spcPts val="1200"/>
              </a:spcBef>
            </a:pPr>
            <a:r>
              <a:rPr lang="fr-FR" sz="1800" dirty="0"/>
              <a:t>BROCHER ou BROCHIER : Fabricant de broches</a:t>
            </a:r>
          </a:p>
          <a:p>
            <a:pPr>
              <a:spcBef>
                <a:spcPts val="1200"/>
              </a:spcBef>
            </a:pPr>
            <a:r>
              <a:rPr lang="fr-FR" sz="1800" dirty="0"/>
              <a:t>FILASSIER : Ouvrier broyant les tiges de lins pour en </a:t>
            </a:r>
            <a:r>
              <a:rPr lang="fr-FR" sz="1800" dirty="0" smtClean="0"/>
              <a:t>séparer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/>
              <a:t>       l’écorce et </a:t>
            </a:r>
            <a:r>
              <a:rPr lang="fr-FR" sz="1800" dirty="0"/>
              <a:t>les </a:t>
            </a:r>
            <a:r>
              <a:rPr lang="fr-FR" sz="1800" dirty="0" smtClean="0"/>
              <a:t>transformer </a:t>
            </a:r>
            <a:r>
              <a:rPr lang="fr-FR" sz="1800" dirty="0"/>
              <a:t>en filasse</a:t>
            </a:r>
          </a:p>
          <a:p>
            <a:pPr>
              <a:spcBef>
                <a:spcPts val="1200"/>
              </a:spcBef>
            </a:pPr>
            <a:r>
              <a:rPr lang="fr-FR" sz="1800" dirty="0"/>
              <a:t>EPERONNIER : Fabricant d'éperons, mors, étriers </a:t>
            </a:r>
            <a:endParaRPr lang="fr-F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/>
              <a:t> </a:t>
            </a:r>
            <a:r>
              <a:rPr lang="fr-FR" sz="1800" dirty="0" smtClean="0"/>
              <a:t>      et </a:t>
            </a:r>
            <a:r>
              <a:rPr lang="fr-FR" sz="1800" dirty="0"/>
              <a:t>autres articles équestres</a:t>
            </a:r>
          </a:p>
          <a:p>
            <a:pPr>
              <a:spcBef>
                <a:spcPts val="1200"/>
              </a:spcBef>
            </a:pPr>
            <a:r>
              <a:rPr lang="fr-FR" sz="1800" dirty="0"/>
              <a:t>PANETIER :  Vannier spécialisé dans la fabrication de paniers</a:t>
            </a:r>
          </a:p>
          <a:p>
            <a:pPr marL="0" indent="0">
              <a:buNone/>
            </a:pPr>
            <a:endParaRPr lang="fr-FR" sz="1800" dirty="0"/>
          </a:p>
          <a:p>
            <a:pPr marL="0"/>
            <a:endParaRPr lang="fr-FR" sz="1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15" y="2564904"/>
            <a:ext cx="2167329" cy="313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4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Chasse-</a:t>
            </a:r>
            <a:r>
              <a:rPr lang="fr-FR" sz="2800" dirty="0" err="1"/>
              <a:t>moute</a:t>
            </a:r>
            <a:r>
              <a:rPr lang="fr-FR" sz="2800" dirty="0"/>
              <a:t> (Normandie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467544" y="332656"/>
            <a:ext cx="839133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Corroyeur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14741" y="1412776"/>
            <a:ext cx="8496944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artisan qui transforme la peau travaillée par </a:t>
            </a:r>
            <a:r>
              <a:rPr lang="fr-FR" sz="2400" dirty="0" smtClean="0"/>
              <a:t>les tanneurs en </a:t>
            </a:r>
            <a:r>
              <a:rPr lang="fr-FR" sz="2400" dirty="0"/>
              <a:t>cuir pour lui donner les façons nécessaires d'être en état de servir </a:t>
            </a:r>
            <a:r>
              <a:rPr lang="fr-FR" sz="2400" dirty="0" smtClean="0"/>
              <a:t>aux selliers, cordonniers, carrossiers, bourrelier, malletiers, gainiers ou relieurs.</a:t>
            </a:r>
            <a:endParaRPr lang="fr-FR" sz="2400" dirty="0"/>
          </a:p>
        </p:txBody>
      </p:sp>
      <p:pic>
        <p:nvPicPr>
          <p:cNvPr id="5122" name="Picture 2" descr="D:\Laure\Généalogie\9 photos\photos famille\gauté\Jean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1990069" cy="30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Laure\Généalogie\9 photos\photos famille\gauté\Jean 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1800199" cy="29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292080" y="3501008"/>
            <a:ext cx="3456383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Jean Marie GAUTÉ</a:t>
            </a:r>
          </a:p>
          <a:p>
            <a:pPr marL="0" indent="0">
              <a:buNone/>
            </a:pPr>
            <a:r>
              <a:rPr lang="fr-FR" sz="1800" dirty="0" smtClean="0"/>
              <a:t>   ° 1846 </a:t>
            </a:r>
            <a:r>
              <a:rPr lang="fr-FR" sz="1800" dirty="0" err="1" smtClean="0"/>
              <a:t>Haget</a:t>
            </a:r>
            <a:r>
              <a:rPr lang="fr-FR" sz="1800" dirty="0" smtClean="0"/>
              <a:t> (Gers)</a:t>
            </a:r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 arrive à Paris en 1869</a:t>
            </a:r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x 1870 Paris 19 </a:t>
            </a:r>
            <a:r>
              <a:rPr lang="fr-FR" sz="1800" baseline="30000" dirty="0" err="1"/>
              <a:t>è</a:t>
            </a:r>
            <a:r>
              <a:rPr lang="fr-FR" sz="1800" baseline="30000" dirty="0" err="1" smtClean="0"/>
              <a:t>me</a:t>
            </a:r>
            <a:endParaRPr lang="fr-FR" sz="1800" baseline="30000" dirty="0" smtClean="0"/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+ 1916 Paris 10 </a:t>
            </a:r>
            <a:r>
              <a:rPr lang="fr-FR" sz="1800" baseline="30000" dirty="0" err="1" smtClean="0"/>
              <a:t>ème</a:t>
            </a:r>
            <a:endParaRPr lang="fr-FR" sz="1800" baseline="30000" dirty="0" smtClean="0"/>
          </a:p>
          <a:p>
            <a:pPr marL="0" indent="0">
              <a:buNone/>
            </a:pPr>
            <a:r>
              <a:rPr lang="fr-FR" sz="1800" baseline="30000" dirty="0"/>
              <a:t> </a:t>
            </a:r>
            <a:r>
              <a:rPr lang="fr-FR" sz="1800" dirty="0"/>
              <a:t>son </a:t>
            </a:r>
            <a:r>
              <a:rPr lang="fr-FR" sz="1800" dirty="0" smtClean="0"/>
              <a:t>père</a:t>
            </a:r>
            <a:r>
              <a:rPr lang="fr-FR" sz="1800" smtClean="0"/>
              <a:t>, </a:t>
            </a:r>
            <a:r>
              <a:rPr lang="fr-FR" sz="1800" dirty="0" err="1"/>
              <a:t>G</a:t>
            </a:r>
            <a:r>
              <a:rPr lang="fr-FR" sz="1800" smtClean="0"/>
              <a:t>P </a:t>
            </a:r>
            <a:r>
              <a:rPr lang="fr-FR" sz="1800" dirty="0" smtClean="0"/>
              <a:t>et AGP cordonnier </a:t>
            </a:r>
          </a:p>
          <a:p>
            <a:pPr marL="0" indent="0">
              <a:buNone/>
            </a:pPr>
            <a:r>
              <a:rPr lang="fr-FR" sz="1600" dirty="0" smtClean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581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2575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Résultat de recherche d'images pour &quot;corroyeur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266429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9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Chasse-</a:t>
            </a:r>
            <a:r>
              <a:rPr lang="fr-FR" sz="2800" dirty="0" err="1"/>
              <a:t>moute</a:t>
            </a:r>
            <a:r>
              <a:rPr lang="fr-FR" sz="2800" dirty="0"/>
              <a:t> (Normandie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467544" y="332656"/>
            <a:ext cx="839133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Ébéniste , Baleinier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7544" y="1484784"/>
            <a:ext cx="6324794" cy="4607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b="1" dirty="0"/>
              <a:t>Blaise (Émile) SEGUY</a:t>
            </a:r>
          </a:p>
          <a:p>
            <a:r>
              <a:rPr lang="fr-FR" sz="2200" dirty="0" smtClean="0"/>
              <a:t>1841 : naissance à </a:t>
            </a:r>
            <a:r>
              <a:rPr lang="fr-FR" sz="2200" dirty="0"/>
              <a:t>St </a:t>
            </a:r>
            <a:r>
              <a:rPr lang="fr-FR" sz="2200" dirty="0" smtClean="0"/>
              <a:t>Yrieix-la-Perche (Haute-Vienne)</a:t>
            </a:r>
            <a:endParaRPr lang="fr-FR" sz="2200" dirty="0"/>
          </a:p>
          <a:p>
            <a:r>
              <a:rPr lang="fr-FR" sz="2200" dirty="0" smtClean="0"/>
              <a:t>1870 : mariage à </a:t>
            </a:r>
            <a:r>
              <a:rPr lang="fr-FR" sz="2200" dirty="0" err="1" smtClean="0"/>
              <a:t>Dournazac</a:t>
            </a:r>
            <a:r>
              <a:rPr lang="fr-FR" sz="2200" dirty="0" smtClean="0"/>
              <a:t>   --   </a:t>
            </a:r>
            <a:r>
              <a:rPr lang="fr-FR" sz="2200" b="1" dirty="0" smtClean="0">
                <a:solidFill>
                  <a:srgbClr val="0070C0"/>
                </a:solidFill>
              </a:rPr>
              <a:t>Menuisier</a:t>
            </a:r>
          </a:p>
          <a:p>
            <a:r>
              <a:rPr lang="fr-FR" sz="2200" dirty="0" smtClean="0"/>
              <a:t>1870 : arrive à Paris seul,  travaille dans un atelier du Faubourg St Antoine  --   </a:t>
            </a:r>
            <a:r>
              <a:rPr lang="fr-FR" sz="2200" b="1" dirty="0">
                <a:solidFill>
                  <a:srgbClr val="0070C0"/>
                </a:solidFill>
              </a:rPr>
              <a:t>Ébéniste</a:t>
            </a:r>
          </a:p>
          <a:p>
            <a:r>
              <a:rPr lang="fr-FR" sz="2200" dirty="0" smtClean="0"/>
              <a:t>1871 : fait venir sa femme et son fils    </a:t>
            </a:r>
          </a:p>
          <a:p>
            <a:r>
              <a:rPr lang="fr-FR" sz="2200" dirty="0" smtClean="0"/>
              <a:t>1877 : naissance 2</a:t>
            </a:r>
            <a:r>
              <a:rPr lang="fr-FR" sz="2200" baseline="30000" dirty="0" smtClean="0"/>
              <a:t>ème</a:t>
            </a:r>
            <a:r>
              <a:rPr lang="fr-FR" sz="2200" dirty="0" smtClean="0"/>
              <a:t> fils   </a:t>
            </a:r>
            <a:r>
              <a:rPr lang="fr-FR" sz="2200" dirty="0"/>
              <a:t>-- </a:t>
            </a:r>
            <a:r>
              <a:rPr lang="fr-FR" sz="2200" dirty="0" smtClean="0"/>
              <a:t> </a:t>
            </a:r>
            <a:r>
              <a:rPr lang="fr-FR" sz="2200" b="1" dirty="0">
                <a:solidFill>
                  <a:srgbClr val="0070C0"/>
                </a:solidFill>
              </a:rPr>
              <a:t>Ébéniste </a:t>
            </a:r>
          </a:p>
          <a:p>
            <a:r>
              <a:rPr lang="fr-FR" sz="2200" dirty="0" smtClean="0"/>
              <a:t>Possède un atelier au 214 Faubourg St Antoine</a:t>
            </a:r>
          </a:p>
          <a:p>
            <a:r>
              <a:rPr lang="fr-FR" sz="2200" dirty="0" smtClean="0"/>
              <a:t>1893 : décès Paris </a:t>
            </a:r>
            <a:r>
              <a:rPr lang="fr-FR" sz="2200" dirty="0"/>
              <a:t>3 </a:t>
            </a:r>
            <a:r>
              <a:rPr lang="fr-FR" sz="2200" baseline="30000" dirty="0" err="1" smtClean="0"/>
              <a:t>ème</a:t>
            </a:r>
            <a:r>
              <a:rPr lang="fr-FR" sz="2200" baseline="30000" dirty="0" smtClean="0"/>
              <a:t>  </a:t>
            </a:r>
            <a:r>
              <a:rPr lang="fr-FR" sz="2200" dirty="0"/>
              <a:t>--  </a:t>
            </a:r>
            <a:r>
              <a:rPr lang="fr-FR" sz="2200" b="1" dirty="0">
                <a:solidFill>
                  <a:srgbClr val="0070C0"/>
                </a:solidFill>
              </a:rPr>
              <a:t>Baleinier</a:t>
            </a:r>
          </a:p>
          <a:p>
            <a:pPr marL="0" indent="0">
              <a:buNone/>
            </a:pPr>
            <a:r>
              <a:rPr lang="fr-FR" sz="2400" dirty="0" smtClean="0"/>
              <a:t>		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38" y="2133416"/>
            <a:ext cx="2066544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" y="260648"/>
            <a:ext cx="8928992" cy="6120680"/>
          </a:xfrm>
        </p:spPr>
      </p:pic>
    </p:spTree>
    <p:extLst>
      <p:ext uri="{BB962C8B-B14F-4D97-AF65-F5344CB8AC3E}">
        <p14:creationId xmlns:p14="http://schemas.microsoft.com/office/powerpoint/2010/main" val="19741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Chasse-</a:t>
            </a:r>
            <a:r>
              <a:rPr lang="fr-FR" sz="2800" dirty="0" err="1"/>
              <a:t>moute</a:t>
            </a:r>
            <a:r>
              <a:rPr lang="fr-FR" sz="2800" dirty="0"/>
              <a:t> (Normandie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pic>
        <p:nvPicPr>
          <p:cNvPr id="8" name="Image 7" descr="Résultat de recherche d'images pour &quot;chasse-mout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3600400" cy="2750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51917"/>
            <a:ext cx="8463345" cy="2697163"/>
          </a:xfrm>
        </p:spPr>
        <p:txBody>
          <a:bodyPr>
            <a:normAutofit/>
          </a:bodyPr>
          <a:lstStyle/>
          <a:p>
            <a:r>
              <a:rPr lang="fr-FR" sz="2400" dirty="0"/>
              <a:t>la </a:t>
            </a:r>
            <a:r>
              <a:rPr lang="fr-FR" sz="2400" dirty="0" err="1"/>
              <a:t>moute</a:t>
            </a:r>
            <a:r>
              <a:rPr lang="fr-FR" sz="2400" dirty="0"/>
              <a:t> = </a:t>
            </a:r>
            <a:r>
              <a:rPr lang="fr-FR" sz="2400" dirty="0" smtClean="0"/>
              <a:t>taxe pour </a:t>
            </a:r>
            <a:r>
              <a:rPr lang="fr-FR" sz="2400" dirty="0"/>
              <a:t>moudre le grain au moulin banal  (1/19 ou 1/25 </a:t>
            </a:r>
            <a:r>
              <a:rPr lang="fr-FR" sz="2400" baseline="30000" dirty="0" err="1"/>
              <a:t>ème</a:t>
            </a:r>
            <a:r>
              <a:rPr lang="fr-FR" sz="2400" dirty="0"/>
              <a:t> en nature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Chasse-</a:t>
            </a:r>
            <a:r>
              <a:rPr lang="fr-FR" sz="2400" dirty="0" err="1" smtClean="0"/>
              <a:t>moute</a:t>
            </a:r>
            <a:r>
              <a:rPr lang="fr-FR" sz="2400" dirty="0" smtClean="0"/>
              <a:t> : C’est </a:t>
            </a:r>
            <a:r>
              <a:rPr lang="fr-FR" sz="2400" dirty="0"/>
              <a:t>celui qui va chercher le grain chez le paysan pour l’amener au moulin (souvent les fils du meunier)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332656"/>
            <a:ext cx="839133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Chasse-</a:t>
            </a:r>
            <a:r>
              <a:rPr lang="fr-FR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moute</a:t>
            </a:r>
            <a:r>
              <a:rPr lang="fr-FR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(Normandie</a:t>
            </a:r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fr-F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Chasse-</a:t>
            </a:r>
            <a:r>
              <a:rPr lang="fr-FR" sz="2800" dirty="0" err="1"/>
              <a:t>moute</a:t>
            </a:r>
            <a:r>
              <a:rPr lang="fr-FR" sz="2800" dirty="0"/>
              <a:t> (Normandie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9"/>
            <a:ext cx="8463345" cy="576064"/>
          </a:xfrm>
        </p:spPr>
        <p:txBody>
          <a:bodyPr>
            <a:noAutofit/>
          </a:bodyPr>
          <a:lstStyle/>
          <a:p>
            <a:r>
              <a:rPr lang="fr-FR" sz="2400" dirty="0"/>
              <a:t>Principal ouvrier d'une ardoisière. </a:t>
            </a:r>
            <a:r>
              <a:rPr lang="fr-FR" sz="2400" dirty="0" smtClean="0"/>
              <a:t> 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467544" y="332656"/>
            <a:ext cx="839133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fr-FR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caillon</a:t>
            </a:r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(Ardennes)</a:t>
            </a:r>
            <a:endParaRPr lang="fr-F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Image 9" descr="Résultat de recherche d'images pour &quot;couvreur ardoises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82" y="3849199"/>
            <a:ext cx="252028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063013" cy="25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501143" y="2258077"/>
            <a:ext cx="8463345" cy="1314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Le couvreur qui pose les ardoises sur un toit  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602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Chasse-</a:t>
            </a:r>
            <a:r>
              <a:rPr lang="fr-FR" sz="2800" dirty="0" err="1"/>
              <a:t>moute</a:t>
            </a:r>
            <a:r>
              <a:rPr lang="fr-FR" sz="2800" dirty="0"/>
              <a:t> (Normandie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35496" y="332656"/>
            <a:ext cx="9066913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Cocassier</a:t>
            </a: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fr-F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oquassier ou Coquetier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Poulailler</a:t>
            </a:r>
            <a:endParaRPr lang="fr-F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1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Chasse-</a:t>
            </a:r>
            <a:r>
              <a:rPr lang="fr-FR" sz="2800" dirty="0" err="1"/>
              <a:t>moute</a:t>
            </a:r>
            <a:r>
              <a:rPr lang="fr-FR" sz="2800" dirty="0"/>
              <a:t> (Normandie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132856"/>
            <a:ext cx="4680520" cy="4392488"/>
          </a:xfrm>
        </p:spPr>
        <p:txBody>
          <a:bodyPr bIns="576000">
            <a:normAutofit fontScale="92500"/>
          </a:bodyPr>
          <a:lstStyle/>
          <a:p>
            <a:r>
              <a:rPr lang="fr-FR" sz="2400" b="1" dirty="0" err="1" smtClean="0"/>
              <a:t>Cocassier</a:t>
            </a:r>
            <a:r>
              <a:rPr lang="fr-FR" sz="2400" b="1" dirty="0" smtClean="0"/>
              <a:t>, Coquassier, Coquetier </a:t>
            </a:r>
            <a:r>
              <a:rPr lang="fr-FR" sz="2400" dirty="0" smtClean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/>
              <a:t>     Marchand </a:t>
            </a:r>
            <a:r>
              <a:rPr lang="fr-FR" sz="2400" dirty="0"/>
              <a:t>d'</a:t>
            </a:r>
            <a:r>
              <a:rPr lang="fr-FR" sz="2400" dirty="0" err="1"/>
              <a:t>oeufs</a:t>
            </a:r>
            <a:r>
              <a:rPr lang="fr-FR" sz="2400" dirty="0"/>
              <a:t>, </a:t>
            </a:r>
            <a:r>
              <a:rPr lang="fr-FR" sz="2400" dirty="0" smtClean="0"/>
              <a:t>il passait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/>
              <a:t> </a:t>
            </a:r>
            <a:r>
              <a:rPr lang="fr-FR" sz="2400" dirty="0" smtClean="0"/>
              <a:t>    dans </a:t>
            </a:r>
            <a:r>
              <a:rPr lang="fr-FR" sz="2400" dirty="0"/>
              <a:t>les fermes </a:t>
            </a:r>
            <a:r>
              <a:rPr lang="fr-FR" sz="2400" dirty="0" smtClean="0"/>
              <a:t>prendre les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/>
              <a:t> </a:t>
            </a:r>
            <a:r>
              <a:rPr lang="fr-FR" sz="2400" dirty="0" smtClean="0"/>
              <a:t>    </a:t>
            </a:r>
            <a:r>
              <a:rPr lang="fr-FR" sz="2400" dirty="0" err="1" smtClean="0"/>
              <a:t>oeufs</a:t>
            </a:r>
            <a:r>
              <a:rPr lang="fr-FR" sz="2400" dirty="0" smtClean="0"/>
              <a:t> </a:t>
            </a:r>
            <a:r>
              <a:rPr lang="fr-FR" sz="2400" dirty="0"/>
              <a:t>qu'il revendait ensuite </a:t>
            </a:r>
            <a:endParaRPr lang="fr-F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/>
              <a:t> </a:t>
            </a:r>
            <a:r>
              <a:rPr lang="fr-FR" sz="2400" dirty="0" smtClean="0"/>
              <a:t>    au marché, puis par la suite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/>
              <a:t> </a:t>
            </a:r>
            <a:r>
              <a:rPr lang="fr-FR" sz="2400" dirty="0" smtClean="0"/>
              <a:t>    marchand aussi de volaille et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/>
              <a:t> </a:t>
            </a:r>
            <a:r>
              <a:rPr lang="fr-FR" sz="2400" dirty="0" smtClean="0"/>
              <a:t>    de légume.</a:t>
            </a:r>
          </a:p>
          <a:p>
            <a:pPr marL="0" indent="0">
              <a:buNone/>
            </a:pPr>
            <a:endParaRPr lang="fr-FR" sz="2400" dirty="0" smtClean="0"/>
          </a:p>
          <a:p>
            <a:pPr>
              <a:spcBef>
                <a:spcPts val="0"/>
              </a:spcBef>
            </a:pPr>
            <a:r>
              <a:rPr lang="fr-FR" sz="2400" b="1" dirty="0" smtClean="0"/>
              <a:t>Poulailler</a:t>
            </a:r>
            <a:r>
              <a:rPr lang="fr-FR" sz="2400" dirty="0" smtClean="0"/>
              <a:t> : Négociant </a:t>
            </a:r>
            <a:r>
              <a:rPr lang="fr-FR" sz="2400" dirty="0"/>
              <a:t>en volaille allant généralement de ferme en ferme</a:t>
            </a:r>
          </a:p>
          <a:p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35496" y="332656"/>
            <a:ext cx="9066913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Cocassier</a:t>
            </a: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fr-F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oquassier ou Coquetier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Poulailler</a:t>
            </a:r>
            <a:endParaRPr lang="fr-F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Image 6" descr="Image associé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68052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5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362" y="188640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dirty="0"/>
              <a:t>Chasse-</a:t>
            </a:r>
            <a:r>
              <a:rPr lang="fr-FR" sz="2800" dirty="0" err="1"/>
              <a:t>moute</a:t>
            </a:r>
            <a:r>
              <a:rPr lang="fr-FR" sz="2800" dirty="0"/>
              <a:t> (Normandie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32" y="1287053"/>
            <a:ext cx="8607361" cy="2880320"/>
          </a:xfrm>
        </p:spPr>
        <p:txBody>
          <a:bodyPr>
            <a:noAutofit/>
          </a:bodyPr>
          <a:lstStyle/>
          <a:p>
            <a:r>
              <a:rPr lang="fr-FR" sz="2400" dirty="0" smtClean="0"/>
              <a:t>Le </a:t>
            </a:r>
            <a:r>
              <a:rPr lang="fr-FR" sz="2400" b="1" dirty="0"/>
              <a:t>tanneur</a:t>
            </a:r>
            <a:r>
              <a:rPr lang="fr-FR" sz="2400" dirty="0"/>
              <a:t> transforme les grandes peaux brutes (vaches, veaux, chevaux) en cuir imputrescible et résistant par l’emploi du </a:t>
            </a:r>
            <a:r>
              <a:rPr lang="fr-FR" sz="2400" dirty="0" smtClean="0"/>
              <a:t>tannin</a:t>
            </a:r>
            <a:r>
              <a:rPr lang="fr-FR" sz="2400" dirty="0"/>
              <a:t> </a:t>
            </a:r>
            <a:r>
              <a:rPr lang="fr-FR" sz="2000" dirty="0" smtClean="0"/>
              <a:t>(l’écorce </a:t>
            </a:r>
            <a:r>
              <a:rPr lang="fr-FR" sz="2000" dirty="0"/>
              <a:t>de chêne broyée et </a:t>
            </a:r>
            <a:r>
              <a:rPr lang="fr-FR" sz="2000" dirty="0" smtClean="0"/>
              <a:t>réduite en poudre)</a:t>
            </a:r>
            <a:endParaRPr lang="fr-FR" sz="2000" dirty="0"/>
          </a:p>
          <a:p>
            <a:r>
              <a:rPr lang="fr-FR" sz="2400" dirty="0" smtClean="0"/>
              <a:t>Le </a:t>
            </a:r>
            <a:r>
              <a:rPr lang="fr-FR" sz="2400" b="1" dirty="0"/>
              <a:t>mégissier</a:t>
            </a:r>
            <a:r>
              <a:rPr lang="fr-FR" sz="2400" dirty="0"/>
              <a:t> prépare les petites peaux (agneaux, moutons, chèvre). Il tire son nom du mégis, bain à base d’eau, de cendre et d’alun </a:t>
            </a:r>
            <a:r>
              <a:rPr lang="fr-FR" sz="2000" dirty="0"/>
              <a:t>(sulfate de potassium) </a:t>
            </a:r>
            <a:r>
              <a:rPr lang="fr-FR" sz="2400" dirty="0" smtClean="0"/>
              <a:t>dans </a:t>
            </a:r>
            <a:r>
              <a:rPr lang="fr-FR" sz="2400" dirty="0"/>
              <a:t>lequel étaient trempées les peaux</a:t>
            </a:r>
          </a:p>
          <a:p>
            <a:r>
              <a:rPr lang="fr-FR" sz="2400" dirty="0"/>
              <a:t>Le </a:t>
            </a:r>
            <a:r>
              <a:rPr lang="fr-FR" sz="2400" b="1" dirty="0" smtClean="0"/>
              <a:t>corroyeur</a:t>
            </a:r>
            <a:r>
              <a:rPr lang="fr-FR" sz="2400" dirty="0" smtClean="0"/>
              <a:t> contribue </a:t>
            </a:r>
            <a:r>
              <a:rPr lang="fr-FR" sz="2400" dirty="0"/>
              <a:t>à transformer la peau tannée en cuir. </a:t>
            </a:r>
            <a:r>
              <a:rPr lang="fr-FR" sz="2400" dirty="0" smtClean="0"/>
              <a:t> </a:t>
            </a:r>
            <a:endParaRPr lang="fr-FR" sz="2400" dirty="0"/>
          </a:p>
          <a:p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467544" y="332656"/>
            <a:ext cx="839133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Mégissier</a:t>
            </a:r>
            <a:endParaRPr lang="fr-F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Image 6" descr="http://tannery-colombier.com/images/photos/epoque/epoque2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1368152" cy="261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Résultat de recherche d'images pour &quot;mégisseri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96" y="4114260"/>
            <a:ext cx="4104456" cy="263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Chasse-</a:t>
            </a:r>
            <a:r>
              <a:rPr lang="fr-FR" sz="2800" dirty="0" err="1"/>
              <a:t>moute</a:t>
            </a:r>
            <a:r>
              <a:rPr lang="fr-FR" sz="2800" dirty="0"/>
              <a:t> (Normandie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463345" cy="1800201"/>
          </a:xfrm>
        </p:spPr>
        <p:txBody>
          <a:bodyPr>
            <a:noAutofit/>
          </a:bodyPr>
          <a:lstStyle/>
          <a:p>
            <a:r>
              <a:rPr lang="fr-FR" sz="2400" dirty="0" smtClean="0"/>
              <a:t>Chaudronnier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467544" y="332656"/>
            <a:ext cx="839133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Meigneu</a:t>
            </a: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(</a:t>
            </a: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Touraine</a:t>
            </a: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fr-F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Image 9" descr="Image associé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36785"/>
            <a:ext cx="244827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Résultat de recherche d'images pour &quot;chaudronnier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4" y="2492896"/>
            <a:ext cx="463557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11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Picture 2" descr="Résultat de recherche d'images pour &quot;chaudronnerie du XIX siecl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328592" cy="38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Chasse-</a:t>
            </a:r>
            <a:r>
              <a:rPr lang="fr-FR" sz="2800" dirty="0" err="1"/>
              <a:t>moute</a:t>
            </a:r>
            <a:r>
              <a:rPr lang="fr-FR" sz="2800" dirty="0"/>
              <a:t> (Normandie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504056"/>
          </a:xfrm>
        </p:spPr>
        <p:txBody>
          <a:bodyPr>
            <a:noAutofit/>
          </a:bodyPr>
          <a:lstStyle/>
          <a:p>
            <a:r>
              <a:rPr lang="fr-FR" sz="2400" dirty="0" smtClean="0"/>
              <a:t>Trouvé à Peseux </a:t>
            </a:r>
            <a:r>
              <a:rPr lang="fr-FR" sz="2400" dirty="0"/>
              <a:t>ville sur le </a:t>
            </a:r>
            <a:r>
              <a:rPr lang="fr-FR" sz="2400" dirty="0" smtClean="0"/>
              <a:t>Doubs, son fils sera batelier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467544" y="332656"/>
            <a:ext cx="839133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Calfateur</a:t>
            </a: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(Jura)</a:t>
            </a:r>
            <a:endParaRPr lang="fr-F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Image 7" descr="Résultat de recherche d'images pour &quot;calfatag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51" y="2708920"/>
            <a:ext cx="4231045" cy="30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7544" y="2021777"/>
            <a:ext cx="8496944" cy="414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Ouvrier chargé de calfater un navire :</a:t>
            </a:r>
          </a:p>
          <a:p>
            <a:endParaRPr lang="fr-FR" sz="24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Le </a:t>
            </a:r>
            <a:r>
              <a:rPr lang="fr-FR" sz="2400" b="1" dirty="0" smtClean="0"/>
              <a:t>calfatage</a:t>
            </a:r>
            <a:r>
              <a:rPr lang="fr-FR" sz="2400" dirty="0" smtClean="0"/>
              <a:t>  est l'action qui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 smtClean="0"/>
              <a:t>     consiste à remplir à force au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 smtClean="0"/>
              <a:t>     moyen d'étoupe goudronnée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 smtClean="0"/>
              <a:t>     les espaces entre les planches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 smtClean="0"/>
              <a:t>     du revêtement extérieur de la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 smtClean="0"/>
              <a:t>     coque et du pont d'un bateau,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 smtClean="0"/>
              <a:t>     afin de le rendre étanche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300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629</Words>
  <Application>Microsoft Office PowerPoint</Application>
  <PresentationFormat>Affichage à l'écran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Quelques vieux métiers de mes ancêtres                                                                                                     Laure</vt:lpstr>
      <vt:lpstr>Chasse-moute (Normandie)</vt:lpstr>
      <vt:lpstr>Chasse-moute (Normandie)</vt:lpstr>
      <vt:lpstr>Chasse-moute (Normandie)</vt:lpstr>
      <vt:lpstr>Chasse-moute (Normandie)</vt:lpstr>
      <vt:lpstr>Chasse-moute (Normandie)</vt:lpstr>
      <vt:lpstr>Chasse-moute (Normandie)</vt:lpstr>
      <vt:lpstr>Présentation PowerPoint</vt:lpstr>
      <vt:lpstr>Chasse-moute (Normandie)</vt:lpstr>
      <vt:lpstr>Chasse-moute (Normandie)</vt:lpstr>
      <vt:lpstr>Chasse-moute (Normandie)</vt:lpstr>
      <vt:lpstr>Chasse-moute (Normandie)</vt:lpstr>
      <vt:lpstr>Chasse-moute (Normandie)</vt:lpstr>
      <vt:lpstr>Chasse-moute (Normandie)</vt:lpstr>
      <vt:lpstr>Présentation PowerPoint</vt:lpstr>
      <vt:lpstr>Chasse-moute (Normandie)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 Marie Geneviève NICOLAS  est devenue  Marie Geneviève BERGER</dc:title>
  <dc:creator>Laure</dc:creator>
  <cp:lastModifiedBy>HP</cp:lastModifiedBy>
  <cp:revision>69</cp:revision>
  <dcterms:created xsi:type="dcterms:W3CDTF">2017-08-29T16:47:00Z</dcterms:created>
  <dcterms:modified xsi:type="dcterms:W3CDTF">2018-10-13T12:15:09Z</dcterms:modified>
</cp:coreProperties>
</file>