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7" r:id="rId2"/>
    <p:sldId id="256" r:id="rId3"/>
    <p:sldId id="257" r:id="rId4"/>
    <p:sldId id="258" r:id="rId5"/>
    <p:sldId id="259" r:id="rId6"/>
    <p:sldId id="262" r:id="rId7"/>
    <p:sldId id="282" r:id="rId8"/>
    <p:sldId id="264" r:id="rId9"/>
    <p:sldId id="268" r:id="rId10"/>
    <p:sldId id="263" r:id="rId11"/>
    <p:sldId id="260" r:id="rId12"/>
    <p:sldId id="261" r:id="rId13"/>
    <p:sldId id="265" r:id="rId14"/>
    <p:sldId id="266" r:id="rId15"/>
    <p:sldId id="270" r:id="rId16"/>
    <p:sldId id="277" r:id="rId17"/>
    <p:sldId id="278" r:id="rId18"/>
    <p:sldId id="281" r:id="rId19"/>
    <p:sldId id="269" r:id="rId20"/>
    <p:sldId id="273" r:id="rId21"/>
    <p:sldId id="274" r:id="rId22"/>
    <p:sldId id="271" r:id="rId23"/>
    <p:sldId id="272" r:id="rId24"/>
    <p:sldId id="275" r:id="rId25"/>
    <p:sldId id="276" r:id="rId26"/>
    <p:sldId id="279" r:id="rId27"/>
    <p:sldId id="280" r:id="rId2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94647" autoAdjust="0"/>
  </p:normalViewPr>
  <p:slideViewPr>
    <p:cSldViewPr>
      <p:cViewPr>
        <p:scale>
          <a:sx n="100" d="100"/>
          <a:sy n="100" d="100"/>
        </p:scale>
        <p:origin x="-996" y="-17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153AD663-DF5E-45A1-A32E-62113D02262D}" type="datetimeFigureOut">
              <a:rPr lang="fr-FR" smtClean="0"/>
              <a:pPr/>
              <a:t>13/12/2014</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265DEE4F-AB0B-4B85-A82B-2913C5B669E6}" type="slidenum">
              <a:rPr lang="fr-FR" smtClean="0"/>
              <a:pPr/>
              <a:t>‹N°›</a:t>
            </a:fld>
            <a:endParaRPr lang="fr-F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53AD663-DF5E-45A1-A32E-62113D02262D}" type="datetimeFigureOut">
              <a:rPr lang="fr-FR" smtClean="0"/>
              <a:pPr/>
              <a:t>13/12/2014</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265DEE4F-AB0B-4B85-A82B-2913C5B669E6}" type="slidenum">
              <a:rPr lang="fr-FR" smtClean="0"/>
              <a:pPr/>
              <a:t>‹N°›</a:t>
            </a:fld>
            <a:endParaRPr lang="fr-F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53AD663-DF5E-45A1-A32E-62113D02262D}" type="datetimeFigureOut">
              <a:rPr lang="fr-FR" smtClean="0"/>
              <a:pPr/>
              <a:t>13/12/2014</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265DEE4F-AB0B-4B85-A82B-2913C5B669E6}" type="slidenum">
              <a:rPr lang="fr-FR" smtClean="0"/>
              <a:pPr/>
              <a:t>‹N°›</a:t>
            </a:fld>
            <a:endParaRPr lang="fr-F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53AD663-DF5E-45A1-A32E-62113D02262D}" type="datetimeFigureOut">
              <a:rPr lang="fr-FR" smtClean="0"/>
              <a:pPr/>
              <a:t>13/12/2014</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265DEE4F-AB0B-4B85-A82B-2913C5B669E6}" type="slidenum">
              <a:rPr lang="fr-FR" smtClean="0"/>
              <a:pPr/>
              <a:t>‹N°›</a:t>
            </a:fld>
            <a:endParaRPr lang="fr-F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153AD663-DF5E-45A1-A32E-62113D02262D}" type="datetimeFigureOut">
              <a:rPr lang="fr-FR" smtClean="0"/>
              <a:pPr/>
              <a:t>13/12/2014</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265DEE4F-AB0B-4B85-A82B-2913C5B669E6}" type="slidenum">
              <a:rPr lang="fr-FR" smtClean="0"/>
              <a:pPr/>
              <a:t>‹N°›</a:t>
            </a:fld>
            <a:endParaRPr lang="fr-F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153AD663-DF5E-45A1-A32E-62113D02262D}" type="datetimeFigureOut">
              <a:rPr lang="fr-FR" smtClean="0"/>
              <a:pPr/>
              <a:t>13/12/2014</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265DEE4F-AB0B-4B85-A82B-2913C5B669E6}" type="slidenum">
              <a:rPr lang="fr-FR" smtClean="0"/>
              <a:pPr/>
              <a:t>‹N°›</a:t>
            </a:fld>
            <a:endParaRPr lang="fr-F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153AD663-DF5E-45A1-A32E-62113D02262D}" type="datetimeFigureOut">
              <a:rPr lang="fr-FR" smtClean="0"/>
              <a:pPr/>
              <a:t>13/12/2014</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65DEE4F-AB0B-4B85-A82B-2913C5B669E6}" type="slidenum">
              <a:rPr lang="fr-FR" smtClean="0"/>
              <a:pPr/>
              <a:t>‹N°›</a:t>
            </a:fld>
            <a:endParaRPr lang="fr-F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153AD663-DF5E-45A1-A32E-62113D02262D}" type="datetimeFigureOut">
              <a:rPr lang="fr-FR" smtClean="0"/>
              <a:pPr/>
              <a:t>13/12/2014</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265DEE4F-AB0B-4B85-A82B-2913C5B669E6}" type="slidenum">
              <a:rPr lang="fr-FR" smtClean="0"/>
              <a:pPr/>
              <a:t>‹N°›</a:t>
            </a:fld>
            <a:endParaRPr lang="fr-F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53AD663-DF5E-45A1-A32E-62113D02262D}" type="datetimeFigureOut">
              <a:rPr lang="fr-FR" smtClean="0"/>
              <a:pPr/>
              <a:t>13/12/2014</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265DEE4F-AB0B-4B85-A82B-2913C5B669E6}" type="slidenum">
              <a:rPr lang="fr-FR" smtClean="0"/>
              <a:pPr/>
              <a:t>‹N°›</a:t>
            </a:fld>
            <a:endParaRPr lang="fr-F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153AD663-DF5E-45A1-A32E-62113D02262D}" type="datetimeFigureOut">
              <a:rPr lang="fr-FR" smtClean="0"/>
              <a:pPr/>
              <a:t>13/12/2014</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265DEE4F-AB0B-4B85-A82B-2913C5B669E6}" type="slidenum">
              <a:rPr lang="fr-FR" smtClean="0"/>
              <a:pPr/>
              <a:t>‹N°›</a:t>
            </a:fld>
            <a:endParaRPr lang="fr-F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153AD663-DF5E-45A1-A32E-62113D02262D}" type="datetimeFigureOut">
              <a:rPr lang="fr-FR" smtClean="0"/>
              <a:pPr/>
              <a:t>13/12/2014</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265DEE4F-AB0B-4B85-A82B-2913C5B669E6}" type="slidenum">
              <a:rPr lang="fr-FR" smtClean="0"/>
              <a:pPr/>
              <a:t>‹N°›</a:t>
            </a:fld>
            <a:endParaRPr lang="fr-F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3AD663-DF5E-45A1-A32E-62113D02262D}" type="datetimeFigureOut">
              <a:rPr lang="fr-FR" smtClean="0"/>
              <a:pPr/>
              <a:t>13/12/2014</a:t>
            </a:fld>
            <a:endParaRPr lang="fr-FR"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5DEE4F-AB0B-4B85-A82B-2913C5B669E6}" type="slidenum">
              <a:rPr lang="fr-FR" smtClean="0"/>
              <a:pPr/>
              <a:t>‹N°›</a:t>
            </a:fld>
            <a:endParaRPr lang="fr-FR"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2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2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3568" y="0"/>
            <a:ext cx="7772400" cy="2348880"/>
          </a:xfrm>
        </p:spPr>
        <p:txBody>
          <a:bodyPr>
            <a:normAutofit/>
          </a:bodyPr>
          <a:lstStyle/>
          <a:p>
            <a:r>
              <a:rPr lang="fr-FR" dirty="0" smtClean="0">
                <a:solidFill>
                  <a:srgbClr val="FFC000"/>
                </a:solidFill>
              </a:rPr>
              <a:t>L’ART GRAPHIQUE</a:t>
            </a:r>
            <a:br>
              <a:rPr lang="fr-FR" dirty="0" smtClean="0">
                <a:solidFill>
                  <a:srgbClr val="FFC000"/>
                </a:solidFill>
              </a:rPr>
            </a:br>
            <a:r>
              <a:rPr lang="fr-FR" sz="4800" dirty="0" smtClean="0">
                <a:solidFill>
                  <a:srgbClr val="FFC000"/>
                </a:solidFill>
                <a:latin typeface="Engravers MT" pitchFamily="18" charset="0"/>
              </a:rPr>
              <a:t>L’IMPRIMERIE</a:t>
            </a:r>
            <a:endParaRPr lang="fr-FR" dirty="0"/>
          </a:p>
        </p:txBody>
      </p:sp>
      <p:sp>
        <p:nvSpPr>
          <p:cNvPr id="3" name="Sous-titre 2"/>
          <p:cNvSpPr>
            <a:spLocks noGrp="1"/>
          </p:cNvSpPr>
          <p:nvPr>
            <p:ph type="subTitle" idx="1"/>
          </p:nvPr>
        </p:nvSpPr>
        <p:spPr/>
        <p:txBody>
          <a:bodyPr/>
          <a:lstStyle/>
          <a:p>
            <a:endParaRPr lang="fr-FR" dirty="0"/>
          </a:p>
        </p:txBody>
      </p:sp>
      <p:pic>
        <p:nvPicPr>
          <p:cNvPr id="4" name="Image 3" descr="imprimerie enluminure.jpg"/>
          <p:cNvPicPr>
            <a:picLocks noChangeAspect="1"/>
          </p:cNvPicPr>
          <p:nvPr/>
        </p:nvPicPr>
        <p:blipFill>
          <a:blip r:embed="rId2" cstate="print"/>
          <a:stretch>
            <a:fillRect/>
          </a:stretch>
        </p:blipFill>
        <p:spPr>
          <a:xfrm>
            <a:off x="2771800" y="1988840"/>
            <a:ext cx="3641328" cy="4458769"/>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FFC000"/>
                </a:solidFill>
              </a:rPr>
              <a:t>LA DIFFUSION DES IDÉES</a:t>
            </a:r>
            <a:endParaRPr lang="fr-FR" dirty="0">
              <a:solidFill>
                <a:srgbClr val="FFC000"/>
              </a:solidFill>
            </a:endParaRPr>
          </a:p>
        </p:txBody>
      </p:sp>
      <p:sp>
        <p:nvSpPr>
          <p:cNvPr id="3" name="Espace réservé du contenu 2"/>
          <p:cNvSpPr>
            <a:spLocks noGrp="1"/>
          </p:cNvSpPr>
          <p:nvPr>
            <p:ph idx="1"/>
          </p:nvPr>
        </p:nvSpPr>
        <p:spPr>
          <a:xfrm>
            <a:off x="251520" y="1412777"/>
            <a:ext cx="4320480" cy="1224135"/>
          </a:xfrm>
        </p:spPr>
        <p:txBody>
          <a:bodyPr>
            <a:normAutofit fontScale="92500"/>
          </a:bodyPr>
          <a:lstStyle/>
          <a:p>
            <a:pPr>
              <a:buNone/>
            </a:pPr>
            <a:r>
              <a:rPr lang="fr-FR" dirty="0" smtClean="0">
                <a:solidFill>
                  <a:srgbClr val="FFC000"/>
                </a:solidFill>
              </a:rPr>
              <a:t>Avec les livres</a:t>
            </a:r>
          </a:p>
          <a:p>
            <a:pPr>
              <a:buNone/>
            </a:pPr>
            <a:r>
              <a:rPr lang="fr-FR" dirty="0" smtClean="0">
                <a:solidFill>
                  <a:srgbClr val="FFC000"/>
                </a:solidFill>
              </a:rPr>
              <a:t>La Réforme se développe</a:t>
            </a:r>
            <a:endParaRPr lang="fr-FR" dirty="0">
              <a:solidFill>
                <a:srgbClr val="FFC000"/>
              </a:solidFill>
            </a:endParaRPr>
          </a:p>
        </p:txBody>
      </p:sp>
      <p:pic>
        <p:nvPicPr>
          <p:cNvPr id="4" name="Image 3" descr="P1000754.JPG"/>
          <p:cNvPicPr>
            <a:picLocks noChangeAspect="1"/>
          </p:cNvPicPr>
          <p:nvPr/>
        </p:nvPicPr>
        <p:blipFill>
          <a:blip r:embed="rId2" cstate="print"/>
          <a:stretch>
            <a:fillRect/>
          </a:stretch>
        </p:blipFill>
        <p:spPr>
          <a:xfrm>
            <a:off x="4806072" y="1412776"/>
            <a:ext cx="3888728" cy="5183508"/>
          </a:xfrm>
          <a:prstGeom prst="rect">
            <a:avLst/>
          </a:prstGeom>
        </p:spPr>
      </p:pic>
      <p:pic>
        <p:nvPicPr>
          <p:cNvPr id="5" name="Image 4" descr="1007696-Martin_Luther.jpg"/>
          <p:cNvPicPr>
            <a:picLocks noChangeAspect="1"/>
          </p:cNvPicPr>
          <p:nvPr/>
        </p:nvPicPr>
        <p:blipFill>
          <a:blip r:embed="rId3" cstate="print"/>
          <a:stretch>
            <a:fillRect/>
          </a:stretch>
        </p:blipFill>
        <p:spPr>
          <a:xfrm>
            <a:off x="2915816" y="3501008"/>
            <a:ext cx="1612799" cy="2232248"/>
          </a:xfrm>
          <a:prstGeom prst="rect">
            <a:avLst/>
          </a:prstGeom>
        </p:spPr>
      </p:pic>
      <p:pic>
        <p:nvPicPr>
          <p:cNvPr id="6" name="Image 5" descr="calvin.jpg"/>
          <p:cNvPicPr>
            <a:picLocks noChangeAspect="1"/>
          </p:cNvPicPr>
          <p:nvPr/>
        </p:nvPicPr>
        <p:blipFill>
          <a:blip r:embed="rId4" cstate="print"/>
          <a:stretch>
            <a:fillRect/>
          </a:stretch>
        </p:blipFill>
        <p:spPr>
          <a:xfrm>
            <a:off x="539552" y="3212976"/>
            <a:ext cx="1781120" cy="2448144"/>
          </a:xfrm>
          <a:prstGeom prst="rect">
            <a:avLst/>
          </a:prstGeom>
        </p:spPr>
      </p:pic>
      <p:sp>
        <p:nvSpPr>
          <p:cNvPr id="7" name="ZoneTexte 6"/>
          <p:cNvSpPr txBox="1"/>
          <p:nvPr/>
        </p:nvSpPr>
        <p:spPr>
          <a:xfrm>
            <a:off x="539552" y="6021288"/>
            <a:ext cx="4032448" cy="369332"/>
          </a:xfrm>
          <a:prstGeom prst="rect">
            <a:avLst/>
          </a:prstGeom>
          <a:noFill/>
        </p:spPr>
        <p:txBody>
          <a:bodyPr wrap="square" rtlCol="0">
            <a:spAutoFit/>
          </a:bodyPr>
          <a:lstStyle/>
          <a:p>
            <a:r>
              <a:rPr lang="fr-FR" dirty="0" smtClean="0">
                <a:solidFill>
                  <a:srgbClr val="FFC000"/>
                </a:solidFill>
              </a:rPr>
              <a:t>Calvin	</a:t>
            </a:r>
            <a:r>
              <a:rPr lang="fr-FR" dirty="0" smtClean="0"/>
              <a:t>		</a:t>
            </a:r>
            <a:r>
              <a:rPr lang="fr-FR" dirty="0" smtClean="0">
                <a:solidFill>
                  <a:srgbClr val="FFC000"/>
                </a:solidFill>
              </a:rPr>
              <a:t>Luther</a:t>
            </a:r>
            <a:endParaRPr lang="fr-FR" dirty="0">
              <a:solidFill>
                <a:srgbClr val="FFC0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994122"/>
          </a:xfrm>
        </p:spPr>
        <p:txBody>
          <a:bodyPr/>
          <a:lstStyle/>
          <a:p>
            <a:r>
              <a:rPr lang="fr-FR" dirty="0" smtClean="0">
                <a:solidFill>
                  <a:srgbClr val="FFC000"/>
                </a:solidFill>
              </a:rPr>
              <a:t>ÉTIENNE DOLET</a:t>
            </a:r>
            <a:endParaRPr lang="fr-FR" dirty="0">
              <a:solidFill>
                <a:srgbClr val="FFC000"/>
              </a:solidFill>
            </a:endParaRPr>
          </a:p>
        </p:txBody>
      </p:sp>
      <p:pic>
        <p:nvPicPr>
          <p:cNvPr id="4" name="Espace réservé du contenu 3" descr="dolet_etienne.jpg"/>
          <p:cNvPicPr>
            <a:picLocks noGrp="1" noChangeAspect="1"/>
          </p:cNvPicPr>
          <p:nvPr>
            <p:ph idx="1"/>
          </p:nvPr>
        </p:nvPicPr>
        <p:blipFill>
          <a:blip r:embed="rId2" cstate="print"/>
          <a:stretch>
            <a:fillRect/>
          </a:stretch>
        </p:blipFill>
        <p:spPr>
          <a:xfrm>
            <a:off x="179512" y="188640"/>
            <a:ext cx="1809750" cy="2362200"/>
          </a:xfrm>
        </p:spPr>
      </p:pic>
      <p:pic>
        <p:nvPicPr>
          <p:cNvPr id="5" name="Image 4" descr="1stat_dol.JPG"/>
          <p:cNvPicPr>
            <a:picLocks noChangeAspect="1"/>
          </p:cNvPicPr>
          <p:nvPr/>
        </p:nvPicPr>
        <p:blipFill>
          <a:blip r:embed="rId3" cstate="print"/>
          <a:stretch>
            <a:fillRect/>
          </a:stretch>
        </p:blipFill>
        <p:spPr>
          <a:xfrm>
            <a:off x="6876256" y="188640"/>
            <a:ext cx="2009775" cy="3048000"/>
          </a:xfrm>
          <a:prstGeom prst="rect">
            <a:avLst/>
          </a:prstGeom>
        </p:spPr>
      </p:pic>
      <p:sp>
        <p:nvSpPr>
          <p:cNvPr id="6" name="ZoneTexte 5"/>
          <p:cNvSpPr txBox="1"/>
          <p:nvPr/>
        </p:nvSpPr>
        <p:spPr>
          <a:xfrm>
            <a:off x="395536" y="3212976"/>
            <a:ext cx="8568952" cy="3108543"/>
          </a:xfrm>
          <a:prstGeom prst="rect">
            <a:avLst/>
          </a:prstGeom>
          <a:noFill/>
        </p:spPr>
        <p:txBody>
          <a:bodyPr wrap="square" rtlCol="0">
            <a:spAutoFit/>
          </a:bodyPr>
          <a:lstStyle/>
          <a:p>
            <a:pPr algn="just"/>
            <a:r>
              <a:rPr lang="fr-FR" sz="2800" dirty="0" smtClean="0">
                <a:solidFill>
                  <a:srgbClr val="FFC000"/>
                </a:solidFill>
              </a:rPr>
              <a:t>Il n’avait alors que 37 ans. il était devenu imprimeur à Lyon. Ses opinions théologiques et la tournure satirique de son esprit l’avaient mené plusieurs fois en prison, pour ses deux principaux écrits, intitulés, le premier et le deuxième </a:t>
            </a:r>
            <a:r>
              <a:rPr lang="fr-FR" sz="2800" i="1" dirty="0" smtClean="0">
                <a:solidFill>
                  <a:srgbClr val="FFC000"/>
                </a:solidFill>
              </a:rPr>
              <a:t>Enfer.</a:t>
            </a:r>
          </a:p>
          <a:p>
            <a:pPr algn="just"/>
            <a:r>
              <a:rPr lang="fr-FR" sz="2800" dirty="0" smtClean="0">
                <a:solidFill>
                  <a:srgbClr val="FFC000"/>
                </a:solidFill>
              </a:rPr>
              <a:t>	Avec l’imprimerie, les textes échappent au contrôle de l’église</a:t>
            </a:r>
            <a:endParaRPr lang="fr-FR" sz="2800" dirty="0">
              <a:solidFill>
                <a:srgbClr val="FFC000"/>
              </a:solidFill>
            </a:endParaRPr>
          </a:p>
        </p:txBody>
      </p:sp>
      <p:sp>
        <p:nvSpPr>
          <p:cNvPr id="7" name="ZoneTexte 6"/>
          <p:cNvSpPr txBox="1"/>
          <p:nvPr/>
        </p:nvSpPr>
        <p:spPr>
          <a:xfrm>
            <a:off x="2051720" y="1196752"/>
            <a:ext cx="4752528" cy="1938992"/>
          </a:xfrm>
          <a:prstGeom prst="rect">
            <a:avLst/>
          </a:prstGeom>
          <a:noFill/>
        </p:spPr>
        <p:txBody>
          <a:bodyPr wrap="square" rtlCol="0">
            <a:spAutoFit/>
          </a:bodyPr>
          <a:lstStyle/>
          <a:p>
            <a:r>
              <a:rPr lang="fr-FR" sz="3000" dirty="0" smtClean="0">
                <a:solidFill>
                  <a:srgbClr val="FFC000"/>
                </a:solidFill>
              </a:rPr>
              <a:t>Le 3 août 1546, Étienne Dolet est torturé, pendu et brûlé sur la place Maubert comme hérétique, par l’inquisition</a:t>
            </a:r>
            <a:r>
              <a:rPr lang="fr-FR" sz="3000" dirty="0" smtClean="0"/>
              <a:t>.</a:t>
            </a:r>
            <a:endParaRPr lang="fr-FR" sz="30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16632"/>
            <a:ext cx="8229600" cy="864096"/>
          </a:xfrm>
        </p:spPr>
        <p:txBody>
          <a:bodyPr/>
          <a:lstStyle/>
          <a:p>
            <a:r>
              <a:rPr lang="fr-FR" dirty="0" smtClean="0">
                <a:solidFill>
                  <a:srgbClr val="FFC000"/>
                </a:solidFill>
              </a:rPr>
              <a:t>L’IMPRESSION EN CREUX</a:t>
            </a:r>
            <a:endParaRPr lang="fr-FR" dirty="0">
              <a:solidFill>
                <a:srgbClr val="FFC000"/>
              </a:solidFill>
            </a:endParaRPr>
          </a:p>
        </p:txBody>
      </p:sp>
      <p:sp>
        <p:nvSpPr>
          <p:cNvPr id="3" name="Espace réservé du contenu 2"/>
          <p:cNvSpPr>
            <a:spLocks noGrp="1"/>
          </p:cNvSpPr>
          <p:nvPr>
            <p:ph idx="1"/>
          </p:nvPr>
        </p:nvSpPr>
        <p:spPr>
          <a:xfrm>
            <a:off x="457200" y="836713"/>
            <a:ext cx="8229600" cy="648072"/>
          </a:xfrm>
        </p:spPr>
        <p:txBody>
          <a:bodyPr>
            <a:noAutofit/>
          </a:bodyPr>
          <a:lstStyle/>
          <a:p>
            <a:pPr algn="ctr">
              <a:buNone/>
            </a:pPr>
            <a:r>
              <a:rPr lang="fr-FR" sz="3600" dirty="0" smtClean="0">
                <a:solidFill>
                  <a:srgbClr val="FFC000"/>
                </a:solidFill>
              </a:rPr>
              <a:t>		L’héliogravure</a:t>
            </a:r>
            <a:endParaRPr lang="fr-FR" sz="3600" dirty="0">
              <a:solidFill>
                <a:srgbClr val="FFC000"/>
              </a:solidFill>
            </a:endParaRPr>
          </a:p>
        </p:txBody>
      </p:sp>
      <p:pic>
        <p:nvPicPr>
          <p:cNvPr id="4" name="Image 3" descr="heliogravure_003.jpg"/>
          <p:cNvPicPr>
            <a:picLocks noChangeAspect="1"/>
          </p:cNvPicPr>
          <p:nvPr/>
        </p:nvPicPr>
        <p:blipFill>
          <a:blip r:embed="rId2" cstate="print"/>
          <a:stretch>
            <a:fillRect/>
          </a:stretch>
        </p:blipFill>
        <p:spPr>
          <a:xfrm>
            <a:off x="3995936" y="1556792"/>
            <a:ext cx="4890726" cy="4540838"/>
          </a:xfrm>
          <a:prstGeom prst="rect">
            <a:avLst/>
          </a:prstGeom>
        </p:spPr>
      </p:pic>
      <p:pic>
        <p:nvPicPr>
          <p:cNvPr id="5" name="Image 4" descr="21131_Coquille_La_Gravure.jpg"/>
          <p:cNvPicPr>
            <a:picLocks noChangeAspect="1"/>
          </p:cNvPicPr>
          <p:nvPr/>
        </p:nvPicPr>
        <p:blipFill>
          <a:blip r:embed="rId3" cstate="print"/>
          <a:stretch>
            <a:fillRect/>
          </a:stretch>
        </p:blipFill>
        <p:spPr>
          <a:xfrm>
            <a:off x="251520" y="836712"/>
            <a:ext cx="3262635" cy="2507736"/>
          </a:xfrm>
          <a:prstGeom prst="rect">
            <a:avLst/>
          </a:prstGeom>
        </p:spPr>
      </p:pic>
      <p:sp>
        <p:nvSpPr>
          <p:cNvPr id="6" name="ZoneTexte 5"/>
          <p:cNvSpPr txBox="1"/>
          <p:nvPr/>
        </p:nvSpPr>
        <p:spPr>
          <a:xfrm>
            <a:off x="179512" y="3356991"/>
            <a:ext cx="3744416" cy="3693319"/>
          </a:xfrm>
          <a:prstGeom prst="rect">
            <a:avLst/>
          </a:prstGeom>
          <a:noFill/>
        </p:spPr>
        <p:txBody>
          <a:bodyPr wrap="square" rtlCol="0">
            <a:spAutoFit/>
          </a:bodyPr>
          <a:lstStyle/>
          <a:p>
            <a:r>
              <a:rPr lang="fr-FR" dirty="0" smtClean="0">
                <a:solidFill>
                  <a:srgbClr val="FFC000"/>
                </a:solidFill>
              </a:rPr>
              <a:t>L’héliogravure est un procédé d’impression en creux (alvéoles) par lequel l’encre est transférée directement depuis le cylindre métallique (cuivre) gravé vers le support. Le cylindre est gravé mécaniquement, à l’aide d’un diamant ou au laser. La taille et/ou la profondeur des creux (alvéoles) va déterminer une trame plus ou moins dense et donc une intensité de couleur plus ou moins importante.</a:t>
            </a:r>
          </a:p>
          <a:p>
            <a:endParaRPr lang="fr-FR" dirty="0"/>
          </a:p>
        </p:txBody>
      </p:sp>
      <p:sp>
        <p:nvSpPr>
          <p:cNvPr id="7" name="ZoneTexte 6"/>
          <p:cNvSpPr txBox="1"/>
          <p:nvPr/>
        </p:nvSpPr>
        <p:spPr>
          <a:xfrm>
            <a:off x="4139952" y="6093296"/>
            <a:ext cx="4392488" cy="923330"/>
          </a:xfrm>
          <a:prstGeom prst="rect">
            <a:avLst/>
          </a:prstGeom>
          <a:noFill/>
        </p:spPr>
        <p:txBody>
          <a:bodyPr wrap="square" rtlCol="0">
            <a:spAutoFit/>
          </a:bodyPr>
          <a:lstStyle/>
          <a:p>
            <a:r>
              <a:rPr lang="fr-FR" dirty="0" smtClean="0">
                <a:solidFill>
                  <a:srgbClr val="FFC000"/>
                </a:solidFill>
              </a:rPr>
              <a:t>L‘encre doit être très liquide, afin de pouvoir rentrer dans les creux du cylindre.</a:t>
            </a:r>
          </a:p>
          <a:p>
            <a:endParaRPr lang="fr-FR"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16632"/>
            <a:ext cx="6707088" cy="1008112"/>
          </a:xfrm>
        </p:spPr>
        <p:txBody>
          <a:bodyPr/>
          <a:lstStyle/>
          <a:p>
            <a:pPr algn="l"/>
            <a:r>
              <a:rPr lang="fr-FR" dirty="0" smtClean="0">
                <a:solidFill>
                  <a:srgbClr val="FFC000"/>
                </a:solidFill>
              </a:rPr>
              <a:t>L’IMPRESSION À PLAT</a:t>
            </a:r>
            <a:endParaRPr lang="fr-FR" dirty="0">
              <a:solidFill>
                <a:srgbClr val="FFC000"/>
              </a:solidFill>
            </a:endParaRPr>
          </a:p>
        </p:txBody>
      </p:sp>
      <p:sp>
        <p:nvSpPr>
          <p:cNvPr id="3" name="Espace réservé du contenu 2"/>
          <p:cNvSpPr>
            <a:spLocks noGrp="1"/>
          </p:cNvSpPr>
          <p:nvPr>
            <p:ph idx="1"/>
          </p:nvPr>
        </p:nvSpPr>
        <p:spPr>
          <a:xfrm>
            <a:off x="457200" y="908721"/>
            <a:ext cx="4618856" cy="648072"/>
          </a:xfrm>
        </p:spPr>
        <p:txBody>
          <a:bodyPr/>
          <a:lstStyle/>
          <a:p>
            <a:pPr>
              <a:buNone/>
            </a:pPr>
            <a:r>
              <a:rPr lang="fr-FR" dirty="0" smtClean="0">
                <a:solidFill>
                  <a:srgbClr val="FFC000"/>
                </a:solidFill>
              </a:rPr>
              <a:t>La lithographie ou l’offset</a:t>
            </a:r>
            <a:endParaRPr lang="fr-FR" dirty="0">
              <a:solidFill>
                <a:srgbClr val="FFC000"/>
              </a:solidFill>
            </a:endParaRPr>
          </a:p>
        </p:txBody>
      </p:sp>
      <p:pic>
        <p:nvPicPr>
          <p:cNvPr id="4" name="Image 3" descr="litho-photo2.jpg"/>
          <p:cNvPicPr>
            <a:picLocks noChangeAspect="1"/>
          </p:cNvPicPr>
          <p:nvPr/>
        </p:nvPicPr>
        <p:blipFill>
          <a:blip r:embed="rId2" cstate="print"/>
          <a:stretch>
            <a:fillRect/>
          </a:stretch>
        </p:blipFill>
        <p:spPr>
          <a:xfrm>
            <a:off x="5508104" y="4005064"/>
            <a:ext cx="2556512" cy="2556512"/>
          </a:xfrm>
          <a:prstGeom prst="rect">
            <a:avLst/>
          </a:prstGeom>
        </p:spPr>
      </p:pic>
      <p:pic>
        <p:nvPicPr>
          <p:cNvPr id="5" name="Image 4" descr="graineur.jpg"/>
          <p:cNvPicPr>
            <a:picLocks noChangeAspect="1"/>
          </p:cNvPicPr>
          <p:nvPr/>
        </p:nvPicPr>
        <p:blipFill>
          <a:blip r:embed="rId3" cstate="print"/>
          <a:stretch>
            <a:fillRect/>
          </a:stretch>
        </p:blipFill>
        <p:spPr>
          <a:xfrm>
            <a:off x="323528" y="4149080"/>
            <a:ext cx="3354651" cy="2582030"/>
          </a:xfrm>
          <a:prstGeom prst="rect">
            <a:avLst/>
          </a:prstGeom>
        </p:spPr>
      </p:pic>
      <p:pic>
        <p:nvPicPr>
          <p:cNvPr id="6" name="Image 5" descr="presse_plate.jpg"/>
          <p:cNvPicPr>
            <a:picLocks noChangeAspect="1"/>
          </p:cNvPicPr>
          <p:nvPr/>
        </p:nvPicPr>
        <p:blipFill>
          <a:blip r:embed="rId4" cstate="print"/>
          <a:stretch>
            <a:fillRect/>
          </a:stretch>
        </p:blipFill>
        <p:spPr>
          <a:xfrm>
            <a:off x="179512" y="1484784"/>
            <a:ext cx="4968552" cy="2865610"/>
          </a:xfrm>
          <a:prstGeom prst="rect">
            <a:avLst/>
          </a:prstGeom>
        </p:spPr>
      </p:pic>
      <p:sp>
        <p:nvSpPr>
          <p:cNvPr id="7" name="ZoneTexte 6"/>
          <p:cNvSpPr txBox="1"/>
          <p:nvPr/>
        </p:nvSpPr>
        <p:spPr>
          <a:xfrm>
            <a:off x="3635896" y="6237312"/>
            <a:ext cx="1368152" cy="369332"/>
          </a:xfrm>
          <a:prstGeom prst="rect">
            <a:avLst/>
          </a:prstGeom>
          <a:noFill/>
        </p:spPr>
        <p:txBody>
          <a:bodyPr wrap="square" rtlCol="0">
            <a:spAutoFit/>
          </a:bodyPr>
          <a:lstStyle/>
          <a:p>
            <a:r>
              <a:rPr lang="fr-FR" dirty="0" smtClean="0">
                <a:solidFill>
                  <a:srgbClr val="FFC000"/>
                </a:solidFill>
              </a:rPr>
              <a:t>Le graineur</a:t>
            </a:r>
            <a:endParaRPr lang="fr-FR" dirty="0">
              <a:solidFill>
                <a:srgbClr val="FFC000"/>
              </a:solidFill>
            </a:endParaRPr>
          </a:p>
        </p:txBody>
      </p:sp>
      <p:sp>
        <p:nvSpPr>
          <p:cNvPr id="8" name="ZoneTexte 7"/>
          <p:cNvSpPr txBox="1"/>
          <p:nvPr/>
        </p:nvSpPr>
        <p:spPr>
          <a:xfrm>
            <a:off x="5580112" y="332656"/>
            <a:ext cx="3384376" cy="3416320"/>
          </a:xfrm>
          <a:prstGeom prst="rect">
            <a:avLst/>
          </a:prstGeom>
          <a:noFill/>
        </p:spPr>
        <p:txBody>
          <a:bodyPr wrap="square" rtlCol="0">
            <a:spAutoFit/>
          </a:bodyPr>
          <a:lstStyle/>
          <a:p>
            <a:r>
              <a:rPr lang="fr-FR" dirty="0" smtClean="0">
                <a:solidFill>
                  <a:srgbClr val="FFC000"/>
                </a:solidFill>
              </a:rPr>
              <a:t>La pierre lithographique est d’origine naturelle et très perméable à l’eau. C’est un </a:t>
            </a:r>
            <a:r>
              <a:rPr lang="fr-FR" b="1" dirty="0" smtClean="0">
                <a:solidFill>
                  <a:srgbClr val="FFC000"/>
                </a:solidFill>
              </a:rPr>
              <a:t>calcaire</a:t>
            </a:r>
            <a:r>
              <a:rPr lang="fr-FR" dirty="0" smtClean="0">
                <a:solidFill>
                  <a:srgbClr val="FFC000"/>
                </a:solidFill>
              </a:rPr>
              <a:t> d’un grain très fin, qui </a:t>
            </a:r>
            <a:r>
              <a:rPr lang="fr-FR" b="1" dirty="0" smtClean="0">
                <a:solidFill>
                  <a:srgbClr val="FFC000"/>
                </a:solidFill>
              </a:rPr>
              <a:t>se ponce</a:t>
            </a:r>
            <a:r>
              <a:rPr lang="fr-FR" dirty="0" smtClean="0">
                <a:solidFill>
                  <a:srgbClr val="FFC000"/>
                </a:solidFill>
              </a:rPr>
              <a:t> facilement et donne une surface plane, lisse ou légèrement grainée selon les besoins. L’artiste y exécute son œuvre </a:t>
            </a:r>
            <a:r>
              <a:rPr lang="fr-FR" b="1" dirty="0" smtClean="0">
                <a:solidFill>
                  <a:srgbClr val="FFC000"/>
                </a:solidFill>
              </a:rPr>
              <a:t>à l’envers</a:t>
            </a:r>
            <a:r>
              <a:rPr lang="fr-FR" dirty="0" smtClean="0">
                <a:solidFill>
                  <a:srgbClr val="FFC000"/>
                </a:solidFill>
              </a:rPr>
              <a:t> avec un </a:t>
            </a:r>
            <a:r>
              <a:rPr lang="fr-FR" b="1" dirty="0" smtClean="0">
                <a:solidFill>
                  <a:srgbClr val="FFC000"/>
                </a:solidFill>
              </a:rPr>
              <a:t>crayon gras</a:t>
            </a:r>
            <a:r>
              <a:rPr lang="fr-FR" dirty="0" smtClean="0">
                <a:solidFill>
                  <a:srgbClr val="FFC000"/>
                </a:solidFill>
              </a:rPr>
              <a:t> ou de l‘</a:t>
            </a:r>
            <a:r>
              <a:rPr lang="fr-FR" b="1" dirty="0" smtClean="0">
                <a:solidFill>
                  <a:srgbClr val="FFC000"/>
                </a:solidFill>
              </a:rPr>
              <a:t>encre lithographique</a:t>
            </a:r>
            <a:r>
              <a:rPr lang="fr-FR" dirty="0" smtClean="0">
                <a:solidFill>
                  <a:srgbClr val="FFC000"/>
                </a:solidFill>
              </a:rPr>
              <a:t> qui peut s’appliquer à la plume ou au pinceau.</a:t>
            </a:r>
            <a:endParaRPr lang="fr-FR" dirty="0">
              <a:solidFill>
                <a:srgbClr val="FFC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16632"/>
            <a:ext cx="8229600" cy="648072"/>
          </a:xfrm>
        </p:spPr>
        <p:txBody>
          <a:bodyPr>
            <a:normAutofit fontScale="90000"/>
          </a:bodyPr>
          <a:lstStyle/>
          <a:p>
            <a:r>
              <a:rPr lang="fr-FR" dirty="0" smtClean="0">
                <a:solidFill>
                  <a:srgbClr val="FFC000"/>
                </a:solidFill>
              </a:rPr>
              <a:t>L’OFFSET</a:t>
            </a:r>
            <a:endParaRPr lang="fr-FR" dirty="0">
              <a:solidFill>
                <a:srgbClr val="FFC000"/>
              </a:solidFill>
            </a:endParaRPr>
          </a:p>
        </p:txBody>
      </p:sp>
      <p:sp>
        <p:nvSpPr>
          <p:cNvPr id="3" name="Espace réservé du contenu 2"/>
          <p:cNvSpPr>
            <a:spLocks noGrp="1"/>
          </p:cNvSpPr>
          <p:nvPr>
            <p:ph idx="1"/>
          </p:nvPr>
        </p:nvSpPr>
        <p:spPr>
          <a:xfrm>
            <a:off x="251520" y="692696"/>
            <a:ext cx="3528392" cy="5904656"/>
          </a:xfrm>
        </p:spPr>
        <p:txBody>
          <a:bodyPr>
            <a:noAutofit/>
          </a:bodyPr>
          <a:lstStyle/>
          <a:p>
            <a:pPr algn="r">
              <a:buNone/>
            </a:pPr>
            <a:r>
              <a:rPr lang="fr-FR" sz="2400" dirty="0" smtClean="0">
                <a:solidFill>
                  <a:srgbClr val="FFC000"/>
                </a:solidFill>
              </a:rPr>
              <a:t>L’offset conventionnel est fondé sur la répulsion de l‘eau/graisse en créant une émulsion entre la solution de mouillage et l‘encre grasse. C’est le principe de l‘antagonisme eau et gras ne se mélangent pas. La plaque aluminium gravée, (appelée FI pour forme imprimante) reporte l’image sur un blanchet, qui à son tour reporte l’encre sur le papier.</a:t>
            </a:r>
          </a:p>
        </p:txBody>
      </p:sp>
      <p:pic>
        <p:nvPicPr>
          <p:cNvPr id="4" name="Image 3" descr="519px-Shema_dimpression_offset.jpg"/>
          <p:cNvPicPr>
            <a:picLocks noChangeAspect="1"/>
          </p:cNvPicPr>
          <p:nvPr/>
        </p:nvPicPr>
        <p:blipFill>
          <a:blip r:embed="rId2" cstate="print"/>
          <a:stretch>
            <a:fillRect/>
          </a:stretch>
        </p:blipFill>
        <p:spPr>
          <a:xfrm>
            <a:off x="3995936" y="836712"/>
            <a:ext cx="4932396" cy="5688632"/>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FFC000"/>
                </a:solidFill>
              </a:rPr>
              <a:t>LES DERNIERS JOURS DU PLOMB</a:t>
            </a:r>
            <a:endParaRPr lang="fr-FR" dirty="0">
              <a:solidFill>
                <a:srgbClr val="FFC000"/>
              </a:solidFill>
            </a:endParaRPr>
          </a:p>
        </p:txBody>
      </p:sp>
      <p:sp>
        <p:nvSpPr>
          <p:cNvPr id="3" name="Espace réservé du contenu 2"/>
          <p:cNvSpPr>
            <a:spLocks noGrp="1"/>
          </p:cNvSpPr>
          <p:nvPr>
            <p:ph idx="1"/>
          </p:nvPr>
        </p:nvSpPr>
        <p:spPr>
          <a:xfrm>
            <a:off x="323528" y="1268761"/>
            <a:ext cx="4824536" cy="576064"/>
          </a:xfrm>
        </p:spPr>
        <p:txBody>
          <a:bodyPr>
            <a:normAutofit/>
          </a:bodyPr>
          <a:lstStyle/>
          <a:p>
            <a:pPr algn="ctr">
              <a:buNone/>
            </a:pPr>
            <a:r>
              <a:rPr lang="fr-FR" sz="3000" dirty="0" smtClean="0">
                <a:solidFill>
                  <a:srgbClr val="FFC000"/>
                </a:solidFill>
              </a:rPr>
              <a:t>LA LENTE ÉVOLUTION</a:t>
            </a:r>
            <a:endParaRPr lang="fr-FR" sz="3000" dirty="0">
              <a:solidFill>
                <a:srgbClr val="FFC000"/>
              </a:solidFill>
            </a:endParaRPr>
          </a:p>
        </p:txBody>
      </p:sp>
      <p:pic>
        <p:nvPicPr>
          <p:cNvPr id="4" name="Image 3" descr="1042261_1042260-obj6472441-1_800x607p.jpg"/>
          <p:cNvPicPr>
            <a:picLocks noChangeAspect="1"/>
          </p:cNvPicPr>
          <p:nvPr/>
        </p:nvPicPr>
        <p:blipFill>
          <a:blip r:embed="rId2" cstate="print"/>
          <a:stretch>
            <a:fillRect/>
          </a:stretch>
        </p:blipFill>
        <p:spPr>
          <a:xfrm>
            <a:off x="683568" y="2060847"/>
            <a:ext cx="3528392" cy="2676163"/>
          </a:xfrm>
          <a:prstGeom prst="rect">
            <a:avLst/>
          </a:prstGeom>
        </p:spPr>
      </p:pic>
      <p:pic>
        <p:nvPicPr>
          <p:cNvPr id="5" name="Image 4" descr="Imprimerie-Le-Marbre-typographe-Pierre-Fourmanois-1er-plan-à-gauche-avec-des-lunettes-FEVRIER-1951.jpg"/>
          <p:cNvPicPr>
            <a:picLocks noChangeAspect="1"/>
          </p:cNvPicPr>
          <p:nvPr/>
        </p:nvPicPr>
        <p:blipFill>
          <a:blip r:embed="rId3" cstate="print"/>
          <a:stretch>
            <a:fillRect/>
          </a:stretch>
        </p:blipFill>
        <p:spPr>
          <a:xfrm>
            <a:off x="4716016" y="3861048"/>
            <a:ext cx="3831777" cy="2880320"/>
          </a:xfrm>
          <a:prstGeom prst="rect">
            <a:avLst/>
          </a:prstGeom>
        </p:spPr>
      </p:pic>
      <p:pic>
        <p:nvPicPr>
          <p:cNvPr id="6" name="Image 5" descr="les caractères 5.jpg"/>
          <p:cNvPicPr>
            <a:picLocks noChangeAspect="1"/>
          </p:cNvPicPr>
          <p:nvPr/>
        </p:nvPicPr>
        <p:blipFill>
          <a:blip r:embed="rId4" cstate="print"/>
          <a:stretch>
            <a:fillRect/>
          </a:stretch>
        </p:blipFill>
        <p:spPr>
          <a:xfrm>
            <a:off x="4716016" y="1412776"/>
            <a:ext cx="3236175" cy="2431156"/>
          </a:xfrm>
          <a:prstGeom prst="rect">
            <a:avLst/>
          </a:prstGeom>
        </p:spPr>
      </p:pic>
      <p:pic>
        <p:nvPicPr>
          <p:cNvPr id="7" name="Image 6" descr="évolution.jpg"/>
          <p:cNvPicPr>
            <a:picLocks noChangeAspect="1"/>
          </p:cNvPicPr>
          <p:nvPr/>
        </p:nvPicPr>
        <p:blipFill>
          <a:blip r:embed="rId5" cstate="print"/>
          <a:stretch>
            <a:fillRect/>
          </a:stretch>
        </p:blipFill>
        <p:spPr>
          <a:xfrm>
            <a:off x="395536" y="5085184"/>
            <a:ext cx="4241175" cy="1291728"/>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FFC000"/>
                </a:solidFill>
              </a:rPr>
              <a:t>LES BEAUX JOURS DU PLOMB</a:t>
            </a:r>
            <a:endParaRPr lang="fr-FR" dirty="0">
              <a:solidFill>
                <a:srgbClr val="FFC000"/>
              </a:solidFill>
            </a:endParaRPr>
          </a:p>
        </p:txBody>
      </p:sp>
      <p:pic>
        <p:nvPicPr>
          <p:cNvPr id="5" name="Espace réservé du contenu 4" descr="Le Petit Journal - La Clicherie.jpg"/>
          <p:cNvPicPr>
            <a:picLocks noGrp="1" noChangeAspect="1"/>
          </p:cNvPicPr>
          <p:nvPr>
            <p:ph idx="1"/>
          </p:nvPr>
        </p:nvPicPr>
        <p:blipFill>
          <a:blip r:embed="rId2" cstate="print"/>
          <a:stretch>
            <a:fillRect/>
          </a:stretch>
        </p:blipFill>
        <p:spPr>
          <a:xfrm>
            <a:off x="251521" y="1700808"/>
            <a:ext cx="3600400" cy="2304094"/>
          </a:xfrm>
        </p:spPr>
      </p:pic>
      <p:sp>
        <p:nvSpPr>
          <p:cNvPr id="4" name="ZoneTexte 3"/>
          <p:cNvSpPr txBox="1"/>
          <p:nvPr/>
        </p:nvSpPr>
        <p:spPr>
          <a:xfrm>
            <a:off x="2123728" y="1340768"/>
            <a:ext cx="1584176" cy="369332"/>
          </a:xfrm>
          <a:prstGeom prst="rect">
            <a:avLst/>
          </a:prstGeom>
          <a:noFill/>
        </p:spPr>
        <p:txBody>
          <a:bodyPr wrap="square" rtlCol="0">
            <a:spAutoFit/>
          </a:bodyPr>
          <a:lstStyle/>
          <a:p>
            <a:r>
              <a:rPr lang="fr-FR" dirty="0" smtClean="0">
                <a:solidFill>
                  <a:srgbClr val="FFC000"/>
                </a:solidFill>
              </a:rPr>
              <a:t>LE JOURNAL</a:t>
            </a:r>
            <a:endParaRPr lang="fr-FR" dirty="0">
              <a:solidFill>
                <a:srgbClr val="FFC000"/>
              </a:solidFill>
            </a:endParaRPr>
          </a:p>
        </p:txBody>
      </p:sp>
      <p:pic>
        <p:nvPicPr>
          <p:cNvPr id="6" name="Image 5" descr="Image1.jpg"/>
          <p:cNvPicPr>
            <a:picLocks noChangeAspect="1"/>
          </p:cNvPicPr>
          <p:nvPr/>
        </p:nvPicPr>
        <p:blipFill>
          <a:blip r:embed="rId3" cstate="print"/>
          <a:stretch>
            <a:fillRect/>
          </a:stretch>
        </p:blipFill>
        <p:spPr>
          <a:xfrm>
            <a:off x="3923929" y="1340768"/>
            <a:ext cx="2980642" cy="2304256"/>
          </a:xfrm>
          <a:prstGeom prst="rect">
            <a:avLst/>
          </a:prstGeom>
        </p:spPr>
      </p:pic>
      <p:pic>
        <p:nvPicPr>
          <p:cNvPr id="7" name="Image 6" descr="8728918085_463913c164_m.jpg"/>
          <p:cNvPicPr>
            <a:picLocks noChangeAspect="1"/>
          </p:cNvPicPr>
          <p:nvPr/>
        </p:nvPicPr>
        <p:blipFill>
          <a:blip r:embed="rId4" cstate="print"/>
          <a:stretch>
            <a:fillRect/>
          </a:stretch>
        </p:blipFill>
        <p:spPr>
          <a:xfrm>
            <a:off x="6084168" y="1844824"/>
            <a:ext cx="2808312" cy="1872208"/>
          </a:xfrm>
          <a:prstGeom prst="rect">
            <a:avLst/>
          </a:prstGeom>
        </p:spPr>
      </p:pic>
      <p:pic>
        <p:nvPicPr>
          <p:cNvPr id="8" name="Image 7" descr="2a0d99395752f9bb1ccf6f1744d21ddb.jpg"/>
          <p:cNvPicPr>
            <a:picLocks noChangeAspect="1"/>
          </p:cNvPicPr>
          <p:nvPr/>
        </p:nvPicPr>
        <p:blipFill>
          <a:blip r:embed="rId5" cstate="print"/>
          <a:stretch>
            <a:fillRect/>
          </a:stretch>
        </p:blipFill>
        <p:spPr>
          <a:xfrm>
            <a:off x="467544" y="3789040"/>
            <a:ext cx="2088232" cy="2919074"/>
          </a:xfrm>
          <a:prstGeom prst="rect">
            <a:avLst/>
          </a:prstGeom>
        </p:spPr>
      </p:pic>
      <p:pic>
        <p:nvPicPr>
          <p:cNvPr id="9" name="Image 8" descr="0e5f5e875d47938e8d1d7e700a45aa1e.jpg"/>
          <p:cNvPicPr>
            <a:picLocks noChangeAspect="1"/>
          </p:cNvPicPr>
          <p:nvPr/>
        </p:nvPicPr>
        <p:blipFill>
          <a:blip r:embed="rId6" cstate="print"/>
          <a:stretch>
            <a:fillRect/>
          </a:stretch>
        </p:blipFill>
        <p:spPr>
          <a:xfrm>
            <a:off x="2699792" y="3933056"/>
            <a:ext cx="2588218" cy="2520280"/>
          </a:xfrm>
          <a:prstGeom prst="rect">
            <a:avLst/>
          </a:prstGeom>
        </p:spPr>
      </p:pic>
      <p:pic>
        <p:nvPicPr>
          <p:cNvPr id="10" name="Image 9" descr="stereotype.jpg"/>
          <p:cNvPicPr>
            <a:picLocks noChangeAspect="1"/>
          </p:cNvPicPr>
          <p:nvPr/>
        </p:nvPicPr>
        <p:blipFill>
          <a:blip r:embed="rId7" cstate="print"/>
          <a:stretch>
            <a:fillRect/>
          </a:stretch>
        </p:blipFill>
        <p:spPr>
          <a:xfrm>
            <a:off x="5436096" y="4077072"/>
            <a:ext cx="3469192" cy="2599936"/>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4" name="Espace réservé du contenu 3" descr="on roule.jpg"/>
          <p:cNvPicPr>
            <a:picLocks noGrp="1" noChangeAspect="1"/>
          </p:cNvPicPr>
          <p:nvPr>
            <p:ph idx="1"/>
          </p:nvPr>
        </p:nvPicPr>
        <p:blipFill>
          <a:blip r:embed="rId2" cstate="print"/>
          <a:stretch>
            <a:fillRect/>
          </a:stretch>
        </p:blipFill>
        <p:spPr>
          <a:xfrm>
            <a:off x="467544" y="2780928"/>
            <a:ext cx="4608512" cy="3176400"/>
          </a:xfrm>
        </p:spPr>
      </p:pic>
      <p:pic>
        <p:nvPicPr>
          <p:cNvPr id="5" name="Image 4" descr="cf03d347107e750cbc5ddf312134a797.jpg"/>
          <p:cNvPicPr>
            <a:picLocks noChangeAspect="1"/>
          </p:cNvPicPr>
          <p:nvPr/>
        </p:nvPicPr>
        <p:blipFill>
          <a:blip r:embed="rId3" cstate="print"/>
          <a:stretch>
            <a:fillRect/>
          </a:stretch>
        </p:blipFill>
        <p:spPr>
          <a:xfrm>
            <a:off x="5076056" y="476672"/>
            <a:ext cx="3602736" cy="2596896"/>
          </a:xfrm>
          <a:prstGeom prst="rect">
            <a:avLst/>
          </a:prstGeom>
        </p:spPr>
      </p:pic>
      <p:pic>
        <p:nvPicPr>
          <p:cNvPr id="6" name="Image 5" descr="rotative presse.jpg"/>
          <p:cNvPicPr>
            <a:picLocks noChangeAspect="1"/>
          </p:cNvPicPr>
          <p:nvPr/>
        </p:nvPicPr>
        <p:blipFill>
          <a:blip r:embed="rId4" cstate="print"/>
          <a:stretch>
            <a:fillRect/>
          </a:stretch>
        </p:blipFill>
        <p:spPr>
          <a:xfrm>
            <a:off x="5580112" y="2626804"/>
            <a:ext cx="2949199" cy="3789994"/>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solidFill>
                  <a:srgbClr val="FFC000"/>
                </a:solidFill>
              </a:rPr>
              <a:t>LA REPRODUCTION DE L’IMAGE</a:t>
            </a:r>
            <a:br>
              <a:rPr lang="fr-FR" dirty="0" smtClean="0">
                <a:solidFill>
                  <a:srgbClr val="FFC000"/>
                </a:solidFill>
              </a:rPr>
            </a:br>
            <a:endParaRPr lang="fr-FR" dirty="0">
              <a:solidFill>
                <a:srgbClr val="FFC000"/>
              </a:solidFill>
            </a:endParaRPr>
          </a:p>
        </p:txBody>
      </p:sp>
      <p:sp>
        <p:nvSpPr>
          <p:cNvPr id="3" name="Espace réservé du contenu 2"/>
          <p:cNvSpPr>
            <a:spLocks noGrp="1"/>
          </p:cNvSpPr>
          <p:nvPr>
            <p:ph idx="1"/>
          </p:nvPr>
        </p:nvSpPr>
        <p:spPr>
          <a:xfrm>
            <a:off x="251520" y="908720"/>
            <a:ext cx="8784976" cy="5760640"/>
          </a:xfrm>
        </p:spPr>
        <p:txBody>
          <a:bodyPr/>
          <a:lstStyle/>
          <a:p>
            <a:pPr>
              <a:buNone/>
            </a:pPr>
            <a:r>
              <a:rPr lang="fr-FR" dirty="0" smtClean="0">
                <a:solidFill>
                  <a:srgbClr val="FFC000"/>
                </a:solidFill>
              </a:rPr>
              <a:t>Les clichés</a:t>
            </a:r>
          </a:p>
          <a:p>
            <a:pPr>
              <a:buNone/>
            </a:pPr>
            <a:r>
              <a:rPr lang="fr-FR" dirty="0" smtClean="0">
                <a:solidFill>
                  <a:srgbClr val="FFC000"/>
                </a:solidFill>
              </a:rPr>
              <a:t>reproduisent</a:t>
            </a:r>
          </a:p>
          <a:p>
            <a:pPr>
              <a:buNone/>
            </a:pPr>
            <a:r>
              <a:rPr lang="fr-FR" dirty="0" smtClean="0">
                <a:solidFill>
                  <a:srgbClr val="FFC000"/>
                </a:solidFill>
              </a:rPr>
              <a:t>des dessins</a:t>
            </a:r>
          </a:p>
          <a:p>
            <a:pPr>
              <a:buNone/>
            </a:pPr>
            <a:r>
              <a:rPr lang="fr-FR" dirty="0" smtClean="0">
                <a:solidFill>
                  <a:srgbClr val="FFC000"/>
                </a:solidFill>
              </a:rPr>
              <a:t>au trait</a:t>
            </a:r>
          </a:p>
          <a:p>
            <a:pPr>
              <a:buNone/>
            </a:pPr>
            <a:r>
              <a:rPr lang="fr-FR" dirty="0" smtClean="0">
                <a:solidFill>
                  <a:srgbClr val="FFC000"/>
                </a:solidFill>
              </a:rPr>
              <a:t>Avec la photographie, on utilise la trame</a:t>
            </a:r>
            <a:endParaRPr lang="fr-FR" dirty="0">
              <a:solidFill>
                <a:srgbClr val="FFC000"/>
              </a:solidFill>
            </a:endParaRPr>
          </a:p>
        </p:txBody>
      </p:sp>
      <p:pic>
        <p:nvPicPr>
          <p:cNvPr id="4" name="Image 3" descr="imp trait 2.jpg"/>
          <p:cNvPicPr>
            <a:picLocks noChangeAspect="1"/>
          </p:cNvPicPr>
          <p:nvPr/>
        </p:nvPicPr>
        <p:blipFill>
          <a:blip r:embed="rId2" cstate="print"/>
          <a:stretch>
            <a:fillRect/>
          </a:stretch>
        </p:blipFill>
        <p:spPr>
          <a:xfrm>
            <a:off x="6585736" y="908720"/>
            <a:ext cx="2350838" cy="2448272"/>
          </a:xfrm>
          <a:prstGeom prst="rect">
            <a:avLst/>
          </a:prstGeom>
        </p:spPr>
      </p:pic>
      <p:pic>
        <p:nvPicPr>
          <p:cNvPr id="5" name="Image 4" descr="imp.au trait.jpg"/>
          <p:cNvPicPr>
            <a:picLocks noChangeAspect="1"/>
          </p:cNvPicPr>
          <p:nvPr/>
        </p:nvPicPr>
        <p:blipFill>
          <a:blip r:embed="rId3" cstate="print"/>
          <a:stretch>
            <a:fillRect/>
          </a:stretch>
        </p:blipFill>
        <p:spPr>
          <a:xfrm>
            <a:off x="2627784" y="1052736"/>
            <a:ext cx="3635870" cy="2001114"/>
          </a:xfrm>
          <a:prstGeom prst="rect">
            <a:avLst/>
          </a:prstGeom>
        </p:spPr>
      </p:pic>
      <p:pic>
        <p:nvPicPr>
          <p:cNvPr id="6" name="Image 5" descr="trame.png"/>
          <p:cNvPicPr>
            <a:picLocks noChangeAspect="1"/>
          </p:cNvPicPr>
          <p:nvPr/>
        </p:nvPicPr>
        <p:blipFill>
          <a:blip r:embed="rId4" cstate="print"/>
          <a:stretch>
            <a:fillRect/>
          </a:stretch>
        </p:blipFill>
        <p:spPr>
          <a:xfrm>
            <a:off x="251520" y="3861048"/>
            <a:ext cx="2995591" cy="2609589"/>
          </a:xfrm>
          <a:prstGeom prst="rect">
            <a:avLst/>
          </a:prstGeom>
        </p:spPr>
      </p:pic>
      <p:pic>
        <p:nvPicPr>
          <p:cNvPr id="7" name="Image 6" descr="natalie_3-400x250.jpg"/>
          <p:cNvPicPr>
            <a:picLocks noChangeAspect="1"/>
          </p:cNvPicPr>
          <p:nvPr/>
        </p:nvPicPr>
        <p:blipFill>
          <a:blip r:embed="rId5" cstate="print"/>
          <a:stretch>
            <a:fillRect/>
          </a:stretch>
        </p:blipFill>
        <p:spPr>
          <a:xfrm>
            <a:off x="3419872" y="3933056"/>
            <a:ext cx="2916552" cy="1823668"/>
          </a:xfrm>
          <a:prstGeom prst="rect">
            <a:avLst/>
          </a:prstGeom>
        </p:spPr>
      </p:pic>
      <p:sp>
        <p:nvSpPr>
          <p:cNvPr id="8" name="ZoneTexte 7"/>
          <p:cNvSpPr txBox="1"/>
          <p:nvPr/>
        </p:nvSpPr>
        <p:spPr>
          <a:xfrm>
            <a:off x="6444208" y="4365104"/>
            <a:ext cx="2592288" cy="2062103"/>
          </a:xfrm>
          <a:prstGeom prst="rect">
            <a:avLst/>
          </a:prstGeom>
          <a:noFill/>
        </p:spPr>
        <p:txBody>
          <a:bodyPr wrap="square" rtlCol="0">
            <a:spAutoFit/>
          </a:bodyPr>
          <a:lstStyle/>
          <a:p>
            <a:r>
              <a:rPr lang="fr-FR" sz="3200" dirty="0" smtClean="0">
                <a:solidFill>
                  <a:srgbClr val="FFC000"/>
                </a:solidFill>
              </a:rPr>
              <a:t>Avec l’informatique on parle de pixels</a:t>
            </a:r>
            <a:endParaRPr lang="fr-FR" sz="3200" dirty="0">
              <a:solidFill>
                <a:srgbClr val="FFC0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6491064" cy="1143000"/>
          </a:xfrm>
        </p:spPr>
        <p:txBody>
          <a:bodyPr/>
          <a:lstStyle/>
          <a:p>
            <a:pPr algn="l"/>
            <a:r>
              <a:rPr lang="fr-FR" dirty="0" smtClean="0">
                <a:solidFill>
                  <a:srgbClr val="FFC000"/>
                </a:solidFill>
              </a:rPr>
              <a:t>LA PHOTOCOMPOSITION</a:t>
            </a:r>
            <a:endParaRPr lang="fr-FR" dirty="0">
              <a:solidFill>
                <a:srgbClr val="FFC000"/>
              </a:solidFill>
            </a:endParaRPr>
          </a:p>
        </p:txBody>
      </p:sp>
      <p:sp>
        <p:nvSpPr>
          <p:cNvPr id="3" name="Espace réservé du contenu 2"/>
          <p:cNvSpPr>
            <a:spLocks noGrp="1"/>
          </p:cNvSpPr>
          <p:nvPr>
            <p:ph idx="1"/>
          </p:nvPr>
        </p:nvSpPr>
        <p:spPr>
          <a:xfrm>
            <a:off x="179512" y="1268760"/>
            <a:ext cx="8568952" cy="2376264"/>
          </a:xfrm>
        </p:spPr>
        <p:txBody>
          <a:bodyPr>
            <a:normAutofit fontScale="77500" lnSpcReduction="20000"/>
          </a:bodyPr>
          <a:lstStyle/>
          <a:p>
            <a:pPr>
              <a:buNone/>
            </a:pPr>
            <a:r>
              <a:rPr lang="fr-FR" dirty="0" smtClean="0">
                <a:solidFill>
                  <a:srgbClr val="FFC000"/>
                </a:solidFill>
              </a:rPr>
              <a:t>Dans les photocomposeuses de troisième génération, apparues entre 1965 et 1970, des caractères d’une police sont mémorisés dans un ordinateur sous forme numérique. La commande centrale de l’ordinateur envoie les instructions pour la génération des caractères. La composition des textes peut être restituée par un tube cathodique qui impressionne un support photographique.</a:t>
            </a:r>
            <a:endParaRPr lang="fr-FR" dirty="0">
              <a:solidFill>
                <a:srgbClr val="FFC000"/>
              </a:solidFill>
            </a:endParaRPr>
          </a:p>
        </p:txBody>
      </p:sp>
      <p:pic>
        <p:nvPicPr>
          <p:cNvPr id="4" name="Image 3" descr="FluxTradi.jpg"/>
          <p:cNvPicPr>
            <a:picLocks noChangeAspect="1"/>
          </p:cNvPicPr>
          <p:nvPr/>
        </p:nvPicPr>
        <p:blipFill>
          <a:blip r:embed="rId2" cstate="print"/>
          <a:stretch>
            <a:fillRect/>
          </a:stretch>
        </p:blipFill>
        <p:spPr>
          <a:xfrm>
            <a:off x="179512" y="3717032"/>
            <a:ext cx="5832648" cy="2929491"/>
          </a:xfrm>
          <a:prstGeom prst="rect">
            <a:avLst/>
          </a:prstGeom>
        </p:spPr>
      </p:pic>
      <p:sp>
        <p:nvSpPr>
          <p:cNvPr id="5" name="ZoneTexte 4"/>
          <p:cNvSpPr txBox="1"/>
          <p:nvPr/>
        </p:nvSpPr>
        <p:spPr>
          <a:xfrm>
            <a:off x="6084168" y="3429000"/>
            <a:ext cx="2880320" cy="1631216"/>
          </a:xfrm>
          <a:prstGeom prst="rect">
            <a:avLst/>
          </a:prstGeom>
          <a:noFill/>
        </p:spPr>
        <p:txBody>
          <a:bodyPr wrap="square" rtlCol="0">
            <a:spAutoFit/>
          </a:bodyPr>
          <a:lstStyle/>
          <a:p>
            <a:r>
              <a:rPr lang="fr-FR" sz="2500" dirty="0" smtClean="0">
                <a:solidFill>
                  <a:srgbClr val="FFC000"/>
                </a:solidFill>
              </a:rPr>
              <a:t>Les productions peuvent atteindre plusieurs millions de signes par heure</a:t>
            </a:r>
            <a:endParaRPr lang="fr-FR" sz="25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548680"/>
            <a:ext cx="7772400" cy="1080120"/>
          </a:xfrm>
        </p:spPr>
        <p:txBody>
          <a:bodyPr>
            <a:normAutofit fontScale="90000"/>
          </a:bodyPr>
          <a:lstStyle/>
          <a:p>
            <a:r>
              <a:rPr lang="fr-FR" sz="4800" dirty="0" smtClean="0">
                <a:solidFill>
                  <a:srgbClr val="FFC000"/>
                </a:solidFill>
              </a:rPr>
              <a:t>AVANT </a:t>
            </a:r>
            <a:r>
              <a:rPr lang="fr-FR" sz="4900" dirty="0" smtClean="0">
                <a:solidFill>
                  <a:srgbClr val="FFC000"/>
                </a:solidFill>
              </a:rPr>
              <a:t>L’IMPRIMERIE</a:t>
            </a:r>
            <a:r>
              <a:rPr lang="fr-FR" sz="4800" dirty="0" smtClean="0">
                <a:solidFill>
                  <a:srgbClr val="FFC000"/>
                </a:solidFill>
              </a:rPr>
              <a:t> L’ÉCRITURE</a:t>
            </a:r>
            <a:br>
              <a:rPr lang="fr-FR" sz="4800" dirty="0" smtClean="0">
                <a:solidFill>
                  <a:srgbClr val="FFC000"/>
                </a:solidFill>
              </a:rPr>
            </a:br>
            <a:endParaRPr lang="fr-FR" sz="4800" dirty="0">
              <a:solidFill>
                <a:srgbClr val="FFC000"/>
              </a:solidFill>
              <a:latin typeface="Engravers MT" pitchFamily="18" charset="0"/>
            </a:endParaRPr>
          </a:p>
        </p:txBody>
      </p:sp>
      <p:pic>
        <p:nvPicPr>
          <p:cNvPr id="4" name="Image 3" descr="gravure-histoire-ecriture.gif"/>
          <p:cNvPicPr>
            <a:picLocks noChangeAspect="1"/>
          </p:cNvPicPr>
          <p:nvPr/>
        </p:nvPicPr>
        <p:blipFill>
          <a:blip r:embed="rId2" cstate="print"/>
          <a:stretch>
            <a:fillRect/>
          </a:stretch>
        </p:blipFill>
        <p:spPr>
          <a:xfrm>
            <a:off x="2195736" y="1916832"/>
            <a:ext cx="6693700" cy="21419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 4" descr="phenicie-titre.gif"/>
          <p:cNvPicPr>
            <a:picLocks noChangeAspect="1"/>
          </p:cNvPicPr>
          <p:nvPr/>
        </p:nvPicPr>
        <p:blipFill>
          <a:blip r:embed="rId3" cstate="print"/>
          <a:stretch>
            <a:fillRect/>
          </a:stretch>
        </p:blipFill>
        <p:spPr>
          <a:xfrm>
            <a:off x="251520" y="3933056"/>
            <a:ext cx="5303511" cy="26972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ZoneTexte 5"/>
          <p:cNvSpPr txBox="1"/>
          <p:nvPr/>
        </p:nvSpPr>
        <p:spPr>
          <a:xfrm>
            <a:off x="5868144" y="5517232"/>
            <a:ext cx="2376264" cy="369332"/>
          </a:xfrm>
          <a:prstGeom prst="rect">
            <a:avLst/>
          </a:prstGeom>
          <a:noFill/>
        </p:spPr>
        <p:txBody>
          <a:bodyPr wrap="square" rtlCol="0">
            <a:spAutoFit/>
          </a:bodyPr>
          <a:lstStyle/>
          <a:p>
            <a:r>
              <a:rPr lang="fr-FR" dirty="0" smtClean="0">
                <a:solidFill>
                  <a:srgbClr val="FFC000"/>
                </a:solidFill>
              </a:rPr>
              <a:t>1 200 ans av. JC</a:t>
            </a:r>
            <a:endParaRPr lang="fr-FR" dirty="0">
              <a:solidFill>
                <a:srgbClr val="FFC0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06090"/>
          </a:xfrm>
        </p:spPr>
        <p:txBody>
          <a:bodyPr>
            <a:normAutofit fontScale="90000"/>
          </a:bodyPr>
          <a:lstStyle/>
          <a:p>
            <a:r>
              <a:rPr lang="fr-FR" dirty="0" smtClean="0">
                <a:solidFill>
                  <a:srgbClr val="FFC000"/>
                </a:solidFill>
              </a:rPr>
              <a:t>LA SAUVE GARDE DE L’EMPLOI</a:t>
            </a:r>
            <a:endParaRPr lang="fr-FR" dirty="0">
              <a:solidFill>
                <a:srgbClr val="FFC000"/>
              </a:solidFill>
            </a:endParaRPr>
          </a:p>
        </p:txBody>
      </p:sp>
      <p:sp>
        <p:nvSpPr>
          <p:cNvPr id="3" name="Espace réservé du contenu 2"/>
          <p:cNvSpPr>
            <a:spLocks noGrp="1"/>
          </p:cNvSpPr>
          <p:nvPr>
            <p:ph idx="1"/>
          </p:nvPr>
        </p:nvSpPr>
        <p:spPr>
          <a:xfrm>
            <a:off x="2915816" y="4149080"/>
            <a:ext cx="5976664" cy="2520280"/>
          </a:xfrm>
        </p:spPr>
        <p:txBody>
          <a:bodyPr>
            <a:normAutofit lnSpcReduction="10000"/>
          </a:bodyPr>
          <a:lstStyle/>
          <a:p>
            <a:pPr>
              <a:buNone/>
            </a:pPr>
            <a:r>
              <a:rPr lang="fr-FR" dirty="0" smtClean="0">
                <a:solidFill>
                  <a:srgbClr val="FFC000"/>
                </a:solidFill>
              </a:rPr>
              <a:t>La transformation du plomb a la photocomposition à amener le patronat à vouloir se séparer des ouvriers du livre, le conflit du « Parisien Libéré ».</a:t>
            </a:r>
            <a:endParaRPr lang="fr-FR" dirty="0">
              <a:solidFill>
                <a:srgbClr val="FFC000"/>
              </a:solidFill>
            </a:endParaRPr>
          </a:p>
        </p:txBody>
      </p:sp>
      <p:pic>
        <p:nvPicPr>
          <p:cNvPr id="4" name="Image 3" descr="P.L..jpg"/>
          <p:cNvPicPr>
            <a:picLocks noChangeAspect="1"/>
          </p:cNvPicPr>
          <p:nvPr/>
        </p:nvPicPr>
        <p:blipFill>
          <a:blip r:embed="rId2" cstate="print"/>
          <a:stretch>
            <a:fillRect/>
          </a:stretch>
        </p:blipFill>
        <p:spPr>
          <a:xfrm>
            <a:off x="467544" y="3501008"/>
            <a:ext cx="2160240" cy="3182068"/>
          </a:xfrm>
          <a:prstGeom prst="rect">
            <a:avLst/>
          </a:prstGeom>
        </p:spPr>
      </p:pic>
      <p:pic>
        <p:nvPicPr>
          <p:cNvPr id="6" name="Image 5" descr="marque syndicale 2.jpg"/>
          <p:cNvPicPr>
            <a:picLocks noChangeAspect="1"/>
          </p:cNvPicPr>
          <p:nvPr/>
        </p:nvPicPr>
        <p:blipFill>
          <a:blip r:embed="rId3" cstate="print"/>
          <a:stretch>
            <a:fillRect/>
          </a:stretch>
        </p:blipFill>
        <p:spPr>
          <a:xfrm>
            <a:off x="6084168" y="2132856"/>
            <a:ext cx="2465450" cy="1231547"/>
          </a:xfrm>
          <a:prstGeom prst="rect">
            <a:avLst/>
          </a:prstGeom>
        </p:spPr>
      </p:pic>
      <p:sp>
        <p:nvSpPr>
          <p:cNvPr id="7" name="ZoneTexte 6"/>
          <p:cNvSpPr txBox="1"/>
          <p:nvPr/>
        </p:nvSpPr>
        <p:spPr>
          <a:xfrm>
            <a:off x="323528" y="1412776"/>
            <a:ext cx="8568952" cy="584775"/>
          </a:xfrm>
          <a:prstGeom prst="rect">
            <a:avLst/>
          </a:prstGeom>
          <a:noFill/>
        </p:spPr>
        <p:txBody>
          <a:bodyPr wrap="square" rtlCol="0">
            <a:spAutoFit/>
          </a:bodyPr>
          <a:lstStyle/>
          <a:p>
            <a:r>
              <a:rPr lang="fr-FR" sz="3200" dirty="0" smtClean="0">
                <a:solidFill>
                  <a:srgbClr val="FFC000"/>
                </a:solidFill>
              </a:rPr>
              <a:t>Le corporatisme a empêché la division syndicale</a:t>
            </a:r>
            <a:endParaRPr lang="fr-FR" sz="3200" dirty="0">
              <a:solidFill>
                <a:srgbClr val="FFC000"/>
              </a:solidFill>
            </a:endParaRPr>
          </a:p>
        </p:txBody>
      </p:sp>
      <p:sp>
        <p:nvSpPr>
          <p:cNvPr id="8" name="ZoneTexte 7"/>
          <p:cNvSpPr txBox="1"/>
          <p:nvPr/>
        </p:nvSpPr>
        <p:spPr>
          <a:xfrm>
            <a:off x="395536" y="2276872"/>
            <a:ext cx="5544616" cy="1569660"/>
          </a:xfrm>
          <a:prstGeom prst="rect">
            <a:avLst/>
          </a:prstGeom>
          <a:noFill/>
        </p:spPr>
        <p:txBody>
          <a:bodyPr wrap="square" rtlCol="0">
            <a:spAutoFit/>
          </a:bodyPr>
          <a:lstStyle/>
          <a:p>
            <a:r>
              <a:rPr lang="fr-FR" sz="3200" dirty="0" smtClean="0">
                <a:solidFill>
                  <a:srgbClr val="FFC000"/>
                </a:solidFill>
              </a:rPr>
              <a:t>Les journaux qui respectent les conventions reçoivent le label</a:t>
            </a:r>
          </a:p>
          <a:p>
            <a:endParaRPr lang="fr-FR" sz="32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FFC000"/>
                </a:solidFill>
              </a:rPr>
              <a:t>L’IMPRESSION AUJOURD’HUI</a:t>
            </a:r>
            <a:endParaRPr lang="fr-FR" dirty="0">
              <a:solidFill>
                <a:srgbClr val="FFC000"/>
              </a:solidFill>
            </a:endParaRPr>
          </a:p>
        </p:txBody>
      </p:sp>
      <p:pic>
        <p:nvPicPr>
          <p:cNvPr id="4" name="Espace réservé du contenu 3" descr="macchine rotative.jpg"/>
          <p:cNvPicPr>
            <a:picLocks noGrp="1" noChangeAspect="1"/>
          </p:cNvPicPr>
          <p:nvPr>
            <p:ph idx="1"/>
          </p:nvPr>
        </p:nvPicPr>
        <p:blipFill>
          <a:blip r:embed="rId2" cstate="print"/>
          <a:stretch>
            <a:fillRect/>
          </a:stretch>
        </p:blipFill>
        <p:spPr>
          <a:xfrm>
            <a:off x="467544" y="3140968"/>
            <a:ext cx="4519102" cy="2448272"/>
          </a:xfrm>
        </p:spPr>
      </p:pic>
      <p:pic>
        <p:nvPicPr>
          <p:cNvPr id="5" name="Image 4" descr="pressehelio1.jpg"/>
          <p:cNvPicPr>
            <a:picLocks noChangeAspect="1"/>
          </p:cNvPicPr>
          <p:nvPr/>
        </p:nvPicPr>
        <p:blipFill>
          <a:blip r:embed="rId3" cstate="print"/>
          <a:stretch>
            <a:fillRect/>
          </a:stretch>
        </p:blipFill>
        <p:spPr>
          <a:xfrm>
            <a:off x="5041266" y="4077072"/>
            <a:ext cx="3541886" cy="2352447"/>
          </a:xfrm>
          <a:prstGeom prst="rect">
            <a:avLst/>
          </a:prstGeom>
        </p:spPr>
      </p:pic>
      <p:pic>
        <p:nvPicPr>
          <p:cNvPr id="6" name="Image 5" descr="220px-2009-12-11-HP-J4580-1.JPG"/>
          <p:cNvPicPr>
            <a:picLocks noChangeAspect="1"/>
          </p:cNvPicPr>
          <p:nvPr/>
        </p:nvPicPr>
        <p:blipFill>
          <a:blip r:embed="rId4" cstate="print"/>
          <a:stretch>
            <a:fillRect/>
          </a:stretch>
        </p:blipFill>
        <p:spPr>
          <a:xfrm>
            <a:off x="1115616" y="1268760"/>
            <a:ext cx="2095500" cy="1743075"/>
          </a:xfrm>
          <a:prstGeom prst="rect">
            <a:avLst/>
          </a:prstGeom>
        </p:spPr>
      </p:pic>
      <p:sp>
        <p:nvSpPr>
          <p:cNvPr id="7" name="ZoneTexte 6"/>
          <p:cNvSpPr txBox="1"/>
          <p:nvPr/>
        </p:nvSpPr>
        <p:spPr>
          <a:xfrm>
            <a:off x="3347864" y="1628800"/>
            <a:ext cx="3024336" cy="1077218"/>
          </a:xfrm>
          <a:prstGeom prst="rect">
            <a:avLst/>
          </a:prstGeom>
          <a:noFill/>
        </p:spPr>
        <p:txBody>
          <a:bodyPr wrap="square" rtlCol="0">
            <a:spAutoFit/>
          </a:bodyPr>
          <a:lstStyle/>
          <a:p>
            <a:r>
              <a:rPr lang="fr-FR" sz="3200" dirty="0" smtClean="0">
                <a:solidFill>
                  <a:srgbClr val="FFC000"/>
                </a:solidFill>
              </a:rPr>
              <a:t>De l’imprimante personnelle</a:t>
            </a:r>
            <a:endParaRPr lang="fr-FR" sz="3200" dirty="0">
              <a:solidFill>
                <a:srgbClr val="FFC000"/>
              </a:solidFill>
            </a:endParaRPr>
          </a:p>
        </p:txBody>
      </p:sp>
      <p:sp>
        <p:nvSpPr>
          <p:cNvPr id="8" name="ZoneTexte 7"/>
          <p:cNvSpPr txBox="1"/>
          <p:nvPr/>
        </p:nvSpPr>
        <p:spPr>
          <a:xfrm>
            <a:off x="395536" y="5877272"/>
            <a:ext cx="4248472" cy="584775"/>
          </a:xfrm>
          <a:prstGeom prst="rect">
            <a:avLst/>
          </a:prstGeom>
          <a:noFill/>
        </p:spPr>
        <p:txBody>
          <a:bodyPr wrap="square" rtlCol="0">
            <a:spAutoFit/>
          </a:bodyPr>
          <a:lstStyle/>
          <a:p>
            <a:pPr algn="r"/>
            <a:r>
              <a:rPr lang="fr-FR" sz="3200" dirty="0" smtClean="0">
                <a:solidFill>
                  <a:srgbClr val="FFC000"/>
                </a:solidFill>
              </a:rPr>
              <a:t>Au gros mastodonte</a:t>
            </a:r>
            <a:endParaRPr lang="fr-FR" sz="3200" dirty="0">
              <a:solidFill>
                <a:srgbClr val="FFC0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74638"/>
            <a:ext cx="8856984" cy="1143000"/>
          </a:xfrm>
        </p:spPr>
        <p:txBody>
          <a:bodyPr>
            <a:normAutofit fontScale="90000"/>
          </a:bodyPr>
          <a:lstStyle/>
          <a:p>
            <a:r>
              <a:rPr lang="fr-FR" dirty="0" smtClean="0">
                <a:solidFill>
                  <a:srgbClr val="FFC000"/>
                </a:solidFill>
              </a:rPr>
              <a:t>AVEC LES IMPRIMERIES, LES TRADITIONS S’EN VONT</a:t>
            </a:r>
            <a:endParaRPr lang="fr-FR" dirty="0">
              <a:solidFill>
                <a:srgbClr val="FFC000"/>
              </a:solidFill>
            </a:endParaRPr>
          </a:p>
        </p:txBody>
      </p:sp>
      <p:sp>
        <p:nvSpPr>
          <p:cNvPr id="3" name="Espace réservé du contenu 2"/>
          <p:cNvSpPr>
            <a:spLocks noGrp="1"/>
          </p:cNvSpPr>
          <p:nvPr>
            <p:ph idx="1"/>
          </p:nvPr>
        </p:nvSpPr>
        <p:spPr>
          <a:xfrm>
            <a:off x="3131840" y="1628800"/>
            <a:ext cx="5400600" cy="1584176"/>
          </a:xfrm>
        </p:spPr>
        <p:txBody>
          <a:bodyPr>
            <a:normAutofit fontScale="92500" lnSpcReduction="10000"/>
          </a:bodyPr>
          <a:lstStyle/>
          <a:p>
            <a:pPr>
              <a:buNone/>
            </a:pPr>
            <a:r>
              <a:rPr lang="fr-FR" dirty="0" smtClean="0">
                <a:solidFill>
                  <a:srgbClr val="FFC000"/>
                </a:solidFill>
              </a:rPr>
              <a:t>Saint-Jean-Porte-Latine</a:t>
            </a:r>
          </a:p>
          <a:p>
            <a:pPr>
              <a:buNone/>
            </a:pPr>
            <a:r>
              <a:rPr lang="fr-FR" dirty="0" smtClean="0">
                <a:solidFill>
                  <a:srgbClr val="FFC000"/>
                </a:solidFill>
              </a:rPr>
              <a:t>Il devint patron des imprimeurs</a:t>
            </a:r>
          </a:p>
          <a:p>
            <a:pPr>
              <a:buNone/>
            </a:pPr>
            <a:r>
              <a:rPr lang="fr-FR" dirty="0" smtClean="0">
                <a:solidFill>
                  <a:srgbClr val="FFC000"/>
                </a:solidFill>
              </a:rPr>
              <a:t>et des typographes</a:t>
            </a:r>
            <a:endParaRPr lang="fr-FR" dirty="0">
              <a:solidFill>
                <a:srgbClr val="FFC000"/>
              </a:solidFill>
            </a:endParaRPr>
          </a:p>
        </p:txBody>
      </p:sp>
      <p:pic>
        <p:nvPicPr>
          <p:cNvPr id="4" name="Image 3" descr="P1000751.JPG"/>
          <p:cNvPicPr>
            <a:picLocks noChangeAspect="1"/>
          </p:cNvPicPr>
          <p:nvPr/>
        </p:nvPicPr>
        <p:blipFill>
          <a:blip r:embed="rId2" cstate="print"/>
          <a:stretch>
            <a:fillRect/>
          </a:stretch>
        </p:blipFill>
        <p:spPr>
          <a:xfrm>
            <a:off x="179512" y="1268760"/>
            <a:ext cx="2745476" cy="3659602"/>
          </a:xfrm>
          <a:prstGeom prst="rect">
            <a:avLst/>
          </a:prstGeom>
        </p:spPr>
      </p:pic>
      <p:pic>
        <p:nvPicPr>
          <p:cNvPr id="5" name="Image 4" descr="imp.croissant.JPG"/>
          <p:cNvPicPr>
            <a:picLocks noChangeAspect="1"/>
          </p:cNvPicPr>
          <p:nvPr/>
        </p:nvPicPr>
        <p:blipFill>
          <a:blip r:embed="rId3" cstate="print"/>
          <a:stretch>
            <a:fillRect/>
          </a:stretch>
        </p:blipFill>
        <p:spPr>
          <a:xfrm>
            <a:off x="4427984" y="3284984"/>
            <a:ext cx="4392488" cy="3291887"/>
          </a:xfrm>
          <a:prstGeom prst="rect">
            <a:avLst/>
          </a:prstGeom>
        </p:spPr>
      </p:pic>
      <p:sp>
        <p:nvSpPr>
          <p:cNvPr id="6" name="ZoneTexte 5"/>
          <p:cNvSpPr txBox="1"/>
          <p:nvPr/>
        </p:nvSpPr>
        <p:spPr>
          <a:xfrm>
            <a:off x="179512" y="5085184"/>
            <a:ext cx="4176464" cy="1384995"/>
          </a:xfrm>
          <a:prstGeom prst="rect">
            <a:avLst/>
          </a:prstGeom>
          <a:noFill/>
        </p:spPr>
        <p:txBody>
          <a:bodyPr wrap="square" rtlCol="0">
            <a:spAutoFit/>
          </a:bodyPr>
          <a:lstStyle/>
          <a:p>
            <a:pPr algn="r"/>
            <a:r>
              <a:rPr lang="fr-FR" sz="2800" dirty="0" smtClean="0">
                <a:solidFill>
                  <a:srgbClr val="FFC000"/>
                </a:solidFill>
              </a:rPr>
              <a:t>La rue du croissant, lieu de beaucoup d’imprimeries est devenue déserte</a:t>
            </a:r>
            <a:endParaRPr lang="fr-FR" sz="2800" dirty="0">
              <a:solidFill>
                <a:srgbClr val="FFC0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74638"/>
            <a:ext cx="3456384" cy="1143000"/>
          </a:xfrm>
        </p:spPr>
        <p:txBody>
          <a:bodyPr/>
          <a:lstStyle/>
          <a:p>
            <a:pPr algn="l"/>
            <a:r>
              <a:rPr lang="fr-FR" dirty="0" smtClean="0">
                <a:solidFill>
                  <a:srgbClr val="FFC000"/>
                </a:solidFill>
              </a:rPr>
              <a:t>TUER LE LIVRE</a:t>
            </a:r>
            <a:endParaRPr lang="fr-FR" dirty="0">
              <a:solidFill>
                <a:srgbClr val="FFC000"/>
              </a:solidFill>
            </a:endParaRPr>
          </a:p>
        </p:txBody>
      </p:sp>
      <p:pic>
        <p:nvPicPr>
          <p:cNvPr id="4" name="Espace réservé du contenu 3" descr="autodafe.jpg"/>
          <p:cNvPicPr>
            <a:picLocks noGrp="1" noChangeAspect="1"/>
          </p:cNvPicPr>
          <p:nvPr>
            <p:ph idx="1"/>
          </p:nvPr>
        </p:nvPicPr>
        <p:blipFill>
          <a:blip r:embed="rId2" cstate="print"/>
          <a:stretch>
            <a:fillRect/>
          </a:stretch>
        </p:blipFill>
        <p:spPr>
          <a:xfrm>
            <a:off x="6156176" y="188640"/>
            <a:ext cx="2684813" cy="2696989"/>
          </a:xfrm>
        </p:spPr>
      </p:pic>
      <p:sp>
        <p:nvSpPr>
          <p:cNvPr id="5" name="ZoneTexte 4"/>
          <p:cNvSpPr txBox="1"/>
          <p:nvPr/>
        </p:nvSpPr>
        <p:spPr>
          <a:xfrm>
            <a:off x="3563888" y="692697"/>
            <a:ext cx="2016224" cy="400110"/>
          </a:xfrm>
          <a:prstGeom prst="rect">
            <a:avLst/>
          </a:prstGeom>
          <a:noFill/>
        </p:spPr>
        <p:txBody>
          <a:bodyPr wrap="square" rtlCol="0">
            <a:spAutoFit/>
          </a:bodyPr>
          <a:lstStyle/>
          <a:p>
            <a:pPr algn="r"/>
            <a:r>
              <a:rPr lang="fr-FR" sz="2000" dirty="0" smtClean="0">
                <a:solidFill>
                  <a:srgbClr val="FFC000"/>
                </a:solidFill>
              </a:rPr>
              <a:t>LES AUTODAFÉS</a:t>
            </a:r>
            <a:endParaRPr lang="fr-FR" sz="2000" dirty="0">
              <a:solidFill>
                <a:srgbClr val="FFC000"/>
              </a:solidFill>
            </a:endParaRPr>
          </a:p>
        </p:txBody>
      </p:sp>
      <p:pic>
        <p:nvPicPr>
          <p:cNvPr id="6" name="Image 5" descr="getMedia.jpg"/>
          <p:cNvPicPr>
            <a:picLocks noChangeAspect="1"/>
          </p:cNvPicPr>
          <p:nvPr/>
        </p:nvPicPr>
        <p:blipFill>
          <a:blip r:embed="rId3" cstate="print"/>
          <a:stretch>
            <a:fillRect/>
          </a:stretch>
        </p:blipFill>
        <p:spPr>
          <a:xfrm>
            <a:off x="323528" y="1196752"/>
            <a:ext cx="2994417" cy="2160240"/>
          </a:xfrm>
          <a:prstGeom prst="rect">
            <a:avLst/>
          </a:prstGeom>
        </p:spPr>
      </p:pic>
      <p:pic>
        <p:nvPicPr>
          <p:cNvPr id="7" name="Image 6" descr="chili-autodafe-big.jpg"/>
          <p:cNvPicPr>
            <a:picLocks noChangeAspect="1"/>
          </p:cNvPicPr>
          <p:nvPr/>
        </p:nvPicPr>
        <p:blipFill>
          <a:blip r:embed="rId4" cstate="print"/>
          <a:stretch>
            <a:fillRect/>
          </a:stretch>
        </p:blipFill>
        <p:spPr>
          <a:xfrm>
            <a:off x="539552" y="4005063"/>
            <a:ext cx="3168352" cy="2170643"/>
          </a:xfrm>
          <a:prstGeom prst="rect">
            <a:avLst/>
          </a:prstGeom>
        </p:spPr>
      </p:pic>
      <p:pic>
        <p:nvPicPr>
          <p:cNvPr id="9" name="Image 8" descr="article_0303-MON-LIBYE.jpg"/>
          <p:cNvPicPr>
            <a:picLocks noChangeAspect="1"/>
          </p:cNvPicPr>
          <p:nvPr/>
        </p:nvPicPr>
        <p:blipFill>
          <a:blip r:embed="rId5" cstate="print"/>
          <a:stretch>
            <a:fillRect/>
          </a:stretch>
        </p:blipFill>
        <p:spPr>
          <a:xfrm>
            <a:off x="5004048" y="4149080"/>
            <a:ext cx="3672408" cy="2482813"/>
          </a:xfrm>
          <a:prstGeom prst="rect">
            <a:avLst/>
          </a:prstGeom>
        </p:spPr>
      </p:pic>
      <p:sp>
        <p:nvSpPr>
          <p:cNvPr id="11" name="ZoneTexte 10"/>
          <p:cNvSpPr txBox="1"/>
          <p:nvPr/>
        </p:nvSpPr>
        <p:spPr>
          <a:xfrm>
            <a:off x="3995936" y="1340768"/>
            <a:ext cx="2088232" cy="369332"/>
          </a:xfrm>
          <a:prstGeom prst="rect">
            <a:avLst/>
          </a:prstGeom>
          <a:noFill/>
        </p:spPr>
        <p:txBody>
          <a:bodyPr wrap="square" rtlCol="0">
            <a:spAutoFit/>
          </a:bodyPr>
          <a:lstStyle/>
          <a:p>
            <a:pPr algn="r"/>
            <a:r>
              <a:rPr lang="fr-FR" dirty="0" smtClean="0">
                <a:solidFill>
                  <a:srgbClr val="FFC000"/>
                </a:solidFill>
              </a:rPr>
              <a:t>Livres protestants</a:t>
            </a:r>
            <a:endParaRPr lang="fr-FR" dirty="0">
              <a:solidFill>
                <a:srgbClr val="FFC000"/>
              </a:solidFill>
            </a:endParaRPr>
          </a:p>
        </p:txBody>
      </p:sp>
      <p:sp>
        <p:nvSpPr>
          <p:cNvPr id="12" name="ZoneTexte 11"/>
          <p:cNvSpPr txBox="1"/>
          <p:nvPr/>
        </p:nvSpPr>
        <p:spPr>
          <a:xfrm>
            <a:off x="467544" y="3356992"/>
            <a:ext cx="1368152" cy="369332"/>
          </a:xfrm>
          <a:prstGeom prst="rect">
            <a:avLst/>
          </a:prstGeom>
          <a:noFill/>
        </p:spPr>
        <p:txBody>
          <a:bodyPr wrap="square" rtlCol="0">
            <a:spAutoFit/>
          </a:bodyPr>
          <a:lstStyle/>
          <a:p>
            <a:r>
              <a:rPr lang="fr-FR" dirty="0" smtClean="0">
                <a:solidFill>
                  <a:srgbClr val="FFC000"/>
                </a:solidFill>
              </a:rPr>
              <a:t>Berlin 1933</a:t>
            </a:r>
            <a:endParaRPr lang="fr-FR" dirty="0">
              <a:solidFill>
                <a:srgbClr val="FFC000"/>
              </a:solidFill>
            </a:endParaRPr>
          </a:p>
        </p:txBody>
      </p:sp>
      <p:sp>
        <p:nvSpPr>
          <p:cNvPr id="13" name="ZoneTexte 12"/>
          <p:cNvSpPr txBox="1"/>
          <p:nvPr/>
        </p:nvSpPr>
        <p:spPr>
          <a:xfrm>
            <a:off x="1475656" y="3645024"/>
            <a:ext cx="1728192" cy="369332"/>
          </a:xfrm>
          <a:prstGeom prst="rect">
            <a:avLst/>
          </a:prstGeom>
          <a:noFill/>
        </p:spPr>
        <p:txBody>
          <a:bodyPr wrap="square" rtlCol="0">
            <a:spAutoFit/>
          </a:bodyPr>
          <a:lstStyle/>
          <a:p>
            <a:pPr algn="r"/>
            <a:r>
              <a:rPr lang="fr-FR" dirty="0" smtClean="0">
                <a:solidFill>
                  <a:srgbClr val="FFC000"/>
                </a:solidFill>
              </a:rPr>
              <a:t>Santiago 1973</a:t>
            </a:r>
            <a:endParaRPr lang="fr-FR" dirty="0">
              <a:solidFill>
                <a:srgbClr val="FFC000"/>
              </a:solidFill>
            </a:endParaRPr>
          </a:p>
        </p:txBody>
      </p:sp>
      <p:sp>
        <p:nvSpPr>
          <p:cNvPr id="14" name="ZoneTexte 13"/>
          <p:cNvSpPr txBox="1"/>
          <p:nvPr/>
        </p:nvSpPr>
        <p:spPr>
          <a:xfrm>
            <a:off x="3635896" y="4221088"/>
            <a:ext cx="1368152" cy="369332"/>
          </a:xfrm>
          <a:prstGeom prst="rect">
            <a:avLst/>
          </a:prstGeom>
          <a:noFill/>
        </p:spPr>
        <p:txBody>
          <a:bodyPr wrap="square" rtlCol="0">
            <a:spAutoFit/>
          </a:bodyPr>
          <a:lstStyle/>
          <a:p>
            <a:r>
              <a:rPr lang="fr-FR" dirty="0" smtClean="0">
                <a:solidFill>
                  <a:srgbClr val="FFC000"/>
                </a:solidFill>
              </a:rPr>
              <a:t>Hier Bengazi</a:t>
            </a:r>
            <a:endParaRPr lang="fr-FR" dirty="0">
              <a:solidFill>
                <a:srgbClr val="FFC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274638"/>
            <a:ext cx="8579296" cy="1642194"/>
          </a:xfrm>
        </p:spPr>
        <p:txBody>
          <a:bodyPr>
            <a:normAutofit fontScale="90000"/>
          </a:bodyPr>
          <a:lstStyle/>
          <a:p>
            <a:r>
              <a:rPr lang="fr-FR" dirty="0" smtClean="0">
                <a:solidFill>
                  <a:srgbClr val="FFC000"/>
                </a:solidFill>
              </a:rPr>
              <a:t>DEPUIS LA CRÉATION DE L’IMPRIMERIE</a:t>
            </a:r>
            <a:br>
              <a:rPr lang="fr-FR" dirty="0" smtClean="0">
                <a:solidFill>
                  <a:srgbClr val="FFC000"/>
                </a:solidFill>
              </a:rPr>
            </a:br>
            <a:r>
              <a:rPr lang="fr-FR" dirty="0" smtClean="0">
                <a:solidFill>
                  <a:srgbClr val="FFC000"/>
                </a:solidFill>
              </a:rPr>
              <a:t>UNE BATAILLE, LA LIBERTÉ DE DIFFUSION</a:t>
            </a:r>
            <a:endParaRPr lang="fr-FR" dirty="0">
              <a:solidFill>
                <a:srgbClr val="FFC000"/>
              </a:solidFill>
            </a:endParaRPr>
          </a:p>
        </p:txBody>
      </p:sp>
      <p:pic>
        <p:nvPicPr>
          <p:cNvPr id="4" name="Espace réservé du contenu 3" descr="300px-Grandville_-_Descente_dans_les_ateliers_de_la_liberté_de_la_presse.jpg"/>
          <p:cNvPicPr>
            <a:picLocks noGrp="1" noChangeAspect="1"/>
          </p:cNvPicPr>
          <p:nvPr>
            <p:ph idx="1"/>
          </p:nvPr>
        </p:nvPicPr>
        <p:blipFill>
          <a:blip r:embed="rId2" cstate="print"/>
          <a:stretch>
            <a:fillRect/>
          </a:stretch>
        </p:blipFill>
        <p:spPr>
          <a:xfrm>
            <a:off x="467544" y="1700808"/>
            <a:ext cx="3888432" cy="2460699"/>
          </a:xfrm>
        </p:spPr>
      </p:pic>
      <p:pic>
        <p:nvPicPr>
          <p:cNvPr id="5" name="Image 4" descr="casse imprimerie.jpg"/>
          <p:cNvPicPr>
            <a:picLocks noChangeAspect="1"/>
          </p:cNvPicPr>
          <p:nvPr/>
        </p:nvPicPr>
        <p:blipFill>
          <a:blip r:embed="rId3" cstate="print"/>
          <a:stretch>
            <a:fillRect/>
          </a:stretch>
        </p:blipFill>
        <p:spPr>
          <a:xfrm>
            <a:off x="5004048" y="2204864"/>
            <a:ext cx="3096170" cy="2160240"/>
          </a:xfrm>
          <a:prstGeom prst="rect">
            <a:avLst/>
          </a:prstGeom>
        </p:spPr>
      </p:pic>
      <p:pic>
        <p:nvPicPr>
          <p:cNvPr id="6" name="Image 5" descr="loccupation-livres-censure-durant-guerre-L-1.jpg"/>
          <p:cNvPicPr>
            <a:picLocks noChangeAspect="1"/>
          </p:cNvPicPr>
          <p:nvPr/>
        </p:nvPicPr>
        <p:blipFill>
          <a:blip r:embed="rId4" cstate="print"/>
          <a:stretch>
            <a:fillRect/>
          </a:stretch>
        </p:blipFill>
        <p:spPr>
          <a:xfrm>
            <a:off x="3203848" y="4077072"/>
            <a:ext cx="3132576" cy="2298165"/>
          </a:xfrm>
          <a:prstGeom prst="rect">
            <a:avLst/>
          </a:prstGeom>
        </p:spPr>
      </p:pic>
      <p:sp>
        <p:nvSpPr>
          <p:cNvPr id="7" name="ZoneTexte 6"/>
          <p:cNvSpPr txBox="1"/>
          <p:nvPr/>
        </p:nvSpPr>
        <p:spPr>
          <a:xfrm>
            <a:off x="4427984" y="1772816"/>
            <a:ext cx="4536504" cy="461665"/>
          </a:xfrm>
          <a:prstGeom prst="rect">
            <a:avLst/>
          </a:prstGeom>
          <a:noFill/>
        </p:spPr>
        <p:txBody>
          <a:bodyPr wrap="square" rtlCol="0">
            <a:spAutoFit/>
          </a:bodyPr>
          <a:lstStyle/>
          <a:p>
            <a:r>
              <a:rPr lang="fr-FR" sz="2400" dirty="0" smtClean="0">
                <a:solidFill>
                  <a:srgbClr val="FFC000"/>
                </a:solidFill>
              </a:rPr>
              <a:t>Casse des imprimeries par la police</a:t>
            </a:r>
            <a:endParaRPr lang="fr-FR" sz="2400" dirty="0">
              <a:solidFill>
                <a:srgbClr val="FFC000"/>
              </a:solidFill>
            </a:endParaRPr>
          </a:p>
        </p:txBody>
      </p:sp>
      <p:sp>
        <p:nvSpPr>
          <p:cNvPr id="8" name="ZoneTexte 7"/>
          <p:cNvSpPr txBox="1"/>
          <p:nvPr/>
        </p:nvSpPr>
        <p:spPr>
          <a:xfrm>
            <a:off x="5940152" y="5013176"/>
            <a:ext cx="3024336" cy="461665"/>
          </a:xfrm>
          <a:prstGeom prst="rect">
            <a:avLst/>
          </a:prstGeom>
          <a:noFill/>
        </p:spPr>
        <p:txBody>
          <a:bodyPr wrap="square" rtlCol="0">
            <a:spAutoFit/>
          </a:bodyPr>
          <a:lstStyle/>
          <a:p>
            <a:r>
              <a:rPr lang="fr-FR" sz="2400" dirty="0" smtClean="0">
                <a:solidFill>
                  <a:srgbClr val="FFC000"/>
                </a:solidFill>
              </a:rPr>
              <a:t>Censuré, mis au pilon</a:t>
            </a:r>
            <a:endParaRPr lang="fr-FR" sz="2400" dirty="0">
              <a:solidFill>
                <a:srgbClr val="FFC000"/>
              </a:solidFill>
            </a:endParaRPr>
          </a:p>
        </p:txBody>
      </p:sp>
      <p:pic>
        <p:nvPicPr>
          <p:cNvPr id="9" name="Image 8" descr="P1000765.JPG"/>
          <p:cNvPicPr>
            <a:picLocks noChangeAspect="1"/>
          </p:cNvPicPr>
          <p:nvPr/>
        </p:nvPicPr>
        <p:blipFill>
          <a:blip r:embed="rId5" cstate="print"/>
          <a:stretch>
            <a:fillRect/>
          </a:stretch>
        </p:blipFill>
        <p:spPr>
          <a:xfrm>
            <a:off x="683568" y="3717032"/>
            <a:ext cx="2095880" cy="2796611"/>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60648"/>
            <a:ext cx="9144000" cy="1143000"/>
          </a:xfrm>
        </p:spPr>
        <p:txBody>
          <a:bodyPr>
            <a:normAutofit fontScale="90000"/>
          </a:bodyPr>
          <a:lstStyle/>
          <a:p>
            <a:r>
              <a:rPr lang="fr-FR" dirty="0" smtClean="0">
                <a:solidFill>
                  <a:srgbClr val="FFC000"/>
                </a:solidFill>
              </a:rPr>
              <a:t>PENDANT LA SECONDE GUERRE MONDIALE</a:t>
            </a:r>
            <a:endParaRPr lang="fr-FR" dirty="0">
              <a:solidFill>
                <a:srgbClr val="FFC000"/>
              </a:solidFill>
            </a:endParaRPr>
          </a:p>
        </p:txBody>
      </p:sp>
      <p:pic>
        <p:nvPicPr>
          <p:cNvPr id="4" name="Espace réservé du contenu 3" descr="imprimerie10.JPG"/>
          <p:cNvPicPr>
            <a:picLocks noGrp="1" noChangeAspect="1"/>
          </p:cNvPicPr>
          <p:nvPr>
            <p:ph idx="1"/>
          </p:nvPr>
        </p:nvPicPr>
        <p:blipFill>
          <a:blip r:embed="rId2" cstate="print"/>
          <a:stretch>
            <a:fillRect/>
          </a:stretch>
        </p:blipFill>
        <p:spPr>
          <a:xfrm>
            <a:off x="467544" y="1628800"/>
            <a:ext cx="2768021" cy="2954779"/>
          </a:xfrm>
        </p:spPr>
      </p:pic>
      <p:sp>
        <p:nvSpPr>
          <p:cNvPr id="5" name="ZoneTexte 4"/>
          <p:cNvSpPr txBox="1"/>
          <p:nvPr/>
        </p:nvSpPr>
        <p:spPr>
          <a:xfrm>
            <a:off x="3563888" y="1412776"/>
            <a:ext cx="5040560" cy="646331"/>
          </a:xfrm>
          <a:prstGeom prst="rect">
            <a:avLst/>
          </a:prstGeom>
          <a:noFill/>
        </p:spPr>
        <p:txBody>
          <a:bodyPr wrap="square" rtlCol="0">
            <a:spAutoFit/>
          </a:bodyPr>
          <a:lstStyle/>
          <a:p>
            <a:r>
              <a:rPr lang="fr-FR" sz="3600" dirty="0" smtClean="0">
                <a:solidFill>
                  <a:srgbClr val="FFC000"/>
                </a:solidFill>
              </a:rPr>
              <a:t>Les journaux clandestins</a:t>
            </a:r>
            <a:endParaRPr lang="fr-FR" sz="3600" dirty="0">
              <a:solidFill>
                <a:srgbClr val="FFC000"/>
              </a:solidFill>
            </a:endParaRPr>
          </a:p>
        </p:txBody>
      </p:sp>
      <p:pic>
        <p:nvPicPr>
          <p:cNvPr id="6" name="Image 5" descr="les lettres française.jpg"/>
          <p:cNvPicPr>
            <a:picLocks noChangeAspect="1"/>
          </p:cNvPicPr>
          <p:nvPr/>
        </p:nvPicPr>
        <p:blipFill>
          <a:blip r:embed="rId3" cstate="print"/>
          <a:stretch>
            <a:fillRect/>
          </a:stretch>
        </p:blipFill>
        <p:spPr>
          <a:xfrm>
            <a:off x="3131840" y="2996952"/>
            <a:ext cx="2762622" cy="3527196"/>
          </a:xfrm>
          <a:prstGeom prst="rect">
            <a:avLst/>
          </a:prstGeom>
        </p:spPr>
      </p:pic>
      <p:pic>
        <p:nvPicPr>
          <p:cNvPr id="7" name="Image 6" descr="tracts combat.jpg"/>
          <p:cNvPicPr>
            <a:picLocks noChangeAspect="1"/>
          </p:cNvPicPr>
          <p:nvPr/>
        </p:nvPicPr>
        <p:blipFill>
          <a:blip r:embed="rId4" cstate="print"/>
          <a:stretch>
            <a:fillRect/>
          </a:stretch>
        </p:blipFill>
        <p:spPr>
          <a:xfrm>
            <a:off x="5724128" y="2276872"/>
            <a:ext cx="2841582" cy="363587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prevost+manon+1875+002.JPG"/>
          <p:cNvPicPr>
            <a:picLocks noChangeAspect="1"/>
          </p:cNvPicPr>
          <p:nvPr/>
        </p:nvPicPr>
        <p:blipFill>
          <a:blip r:embed="rId2" cstate="print"/>
          <a:stretch>
            <a:fillRect/>
          </a:stretch>
        </p:blipFill>
        <p:spPr>
          <a:xfrm>
            <a:off x="5940152" y="188640"/>
            <a:ext cx="2543524" cy="1908182"/>
          </a:xfrm>
          <a:prstGeom prst="rect">
            <a:avLst/>
          </a:prstGeom>
        </p:spPr>
      </p:pic>
      <p:pic>
        <p:nvPicPr>
          <p:cNvPr id="6" name="Image 5" descr="326px-Lassommoir.jpg"/>
          <p:cNvPicPr>
            <a:picLocks noChangeAspect="1"/>
          </p:cNvPicPr>
          <p:nvPr/>
        </p:nvPicPr>
        <p:blipFill>
          <a:blip r:embed="rId3" cstate="print"/>
          <a:stretch>
            <a:fillRect/>
          </a:stretch>
        </p:blipFill>
        <p:spPr>
          <a:xfrm>
            <a:off x="6372200" y="2204864"/>
            <a:ext cx="2470323" cy="4392488"/>
          </a:xfrm>
          <a:prstGeom prst="rect">
            <a:avLst/>
          </a:prstGeom>
        </p:spPr>
      </p:pic>
      <p:sp>
        <p:nvSpPr>
          <p:cNvPr id="7" name="ZoneTexte 6"/>
          <p:cNvSpPr txBox="1"/>
          <p:nvPr/>
        </p:nvSpPr>
        <p:spPr>
          <a:xfrm>
            <a:off x="323528" y="5751840"/>
            <a:ext cx="5616624" cy="646331"/>
          </a:xfrm>
          <a:prstGeom prst="rect">
            <a:avLst/>
          </a:prstGeom>
          <a:noFill/>
        </p:spPr>
        <p:txBody>
          <a:bodyPr wrap="square" rtlCol="0">
            <a:spAutoFit/>
          </a:bodyPr>
          <a:lstStyle/>
          <a:p>
            <a:r>
              <a:rPr lang="fr-FR" dirty="0" smtClean="0">
                <a:solidFill>
                  <a:srgbClr val="FFC000"/>
                </a:solidFill>
              </a:rPr>
              <a:t>La fille de G. Lemonnier se marie avec G. Charpentier qui crée le livre de poche réduisant le prix du livre par 2.</a:t>
            </a:r>
            <a:endParaRPr lang="fr-FR" dirty="0">
              <a:solidFill>
                <a:srgbClr val="FFC000"/>
              </a:solidFill>
            </a:endParaRPr>
          </a:p>
        </p:txBody>
      </p:sp>
      <p:pic>
        <p:nvPicPr>
          <p:cNvPr id="9" name="Image 8" descr="Copie de DSC01983.JPG"/>
          <p:cNvPicPr>
            <a:picLocks noChangeAspect="1"/>
          </p:cNvPicPr>
          <p:nvPr/>
        </p:nvPicPr>
        <p:blipFill>
          <a:blip r:embed="rId4" cstate="print"/>
          <a:stretch>
            <a:fillRect/>
          </a:stretch>
        </p:blipFill>
        <p:spPr>
          <a:xfrm>
            <a:off x="395536" y="1052736"/>
            <a:ext cx="5052053" cy="3789040"/>
          </a:xfrm>
          <a:prstGeom prst="rect">
            <a:avLst/>
          </a:prstGeom>
        </p:spPr>
      </p:pic>
      <p:sp>
        <p:nvSpPr>
          <p:cNvPr id="10" name="ZoneTexte 9"/>
          <p:cNvSpPr txBox="1"/>
          <p:nvPr/>
        </p:nvSpPr>
        <p:spPr>
          <a:xfrm>
            <a:off x="3851920" y="620688"/>
            <a:ext cx="2016224" cy="369332"/>
          </a:xfrm>
          <a:prstGeom prst="rect">
            <a:avLst/>
          </a:prstGeom>
          <a:noFill/>
        </p:spPr>
        <p:txBody>
          <a:bodyPr wrap="square" rtlCol="0">
            <a:spAutoFit/>
          </a:bodyPr>
          <a:lstStyle/>
          <a:p>
            <a:pPr algn="r"/>
            <a:r>
              <a:rPr lang="fr-FR" dirty="0" smtClean="0">
                <a:solidFill>
                  <a:srgbClr val="FFC000"/>
                </a:solidFill>
              </a:rPr>
              <a:t>Le livre est cher</a:t>
            </a:r>
            <a:endParaRPr lang="fr-FR" dirty="0">
              <a:solidFill>
                <a:srgbClr val="FFC000"/>
              </a:solidFill>
            </a:endParaRPr>
          </a:p>
        </p:txBody>
      </p:sp>
      <p:pic>
        <p:nvPicPr>
          <p:cNvPr id="11" name="Image 10" descr="G Charpentier.jpg"/>
          <p:cNvPicPr>
            <a:picLocks noChangeAspect="1"/>
          </p:cNvPicPr>
          <p:nvPr/>
        </p:nvPicPr>
        <p:blipFill>
          <a:blip r:embed="rId5" cstate="print"/>
          <a:stretch>
            <a:fillRect/>
          </a:stretch>
        </p:blipFill>
        <p:spPr>
          <a:xfrm>
            <a:off x="4716015" y="3614712"/>
            <a:ext cx="1512169" cy="1949981"/>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solidFill>
                  <a:srgbClr val="FFC000"/>
                </a:solidFill>
              </a:rPr>
              <a:t>IL NE FAUT PAS</a:t>
            </a:r>
            <a:br>
              <a:rPr lang="fr-FR" dirty="0" smtClean="0">
                <a:solidFill>
                  <a:srgbClr val="FFC000"/>
                </a:solidFill>
              </a:rPr>
            </a:br>
            <a:r>
              <a:rPr lang="fr-FR" dirty="0" smtClean="0">
                <a:solidFill>
                  <a:srgbClr val="FFC000"/>
                </a:solidFill>
              </a:rPr>
              <a:t>OUBLIER</a:t>
            </a:r>
            <a:endParaRPr lang="fr-FR" dirty="0"/>
          </a:p>
        </p:txBody>
      </p:sp>
      <p:pic>
        <p:nvPicPr>
          <p:cNvPr id="4" name="Espace réservé du contenu 3" descr="livres=liberté.jpg"/>
          <p:cNvPicPr>
            <a:picLocks noGrp="1" noChangeAspect="1"/>
          </p:cNvPicPr>
          <p:nvPr>
            <p:ph idx="1"/>
          </p:nvPr>
        </p:nvPicPr>
        <p:blipFill>
          <a:blip r:embed="rId2" cstate="print"/>
          <a:stretch>
            <a:fillRect/>
          </a:stretch>
        </p:blipFill>
        <p:spPr>
          <a:xfrm>
            <a:off x="2627784" y="1628800"/>
            <a:ext cx="4178772" cy="4738752"/>
          </a:xfrm>
        </p:spPr>
      </p:pic>
      <p:sp>
        <p:nvSpPr>
          <p:cNvPr id="5" name="ZoneTexte 4"/>
          <p:cNvSpPr txBox="1"/>
          <p:nvPr/>
        </p:nvSpPr>
        <p:spPr>
          <a:xfrm>
            <a:off x="7164288" y="6453336"/>
            <a:ext cx="1296144" cy="369332"/>
          </a:xfrm>
          <a:prstGeom prst="rect">
            <a:avLst/>
          </a:prstGeom>
          <a:noFill/>
        </p:spPr>
        <p:txBody>
          <a:bodyPr wrap="square" rtlCol="0">
            <a:spAutoFit/>
          </a:bodyPr>
          <a:lstStyle/>
          <a:p>
            <a:r>
              <a:rPr lang="fr-FR" dirty="0" smtClean="0">
                <a:solidFill>
                  <a:srgbClr val="FFC000"/>
                </a:solidFill>
              </a:rPr>
              <a:t>A. Thiry</a:t>
            </a:r>
            <a:endParaRPr lang="fr-FR" dirty="0">
              <a:solidFill>
                <a:srgbClr val="FFC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332656"/>
            <a:ext cx="8229600" cy="1008112"/>
          </a:xfrm>
        </p:spPr>
        <p:txBody>
          <a:bodyPr/>
          <a:lstStyle/>
          <a:p>
            <a:r>
              <a:rPr lang="fr-FR" dirty="0" smtClean="0">
                <a:solidFill>
                  <a:srgbClr val="FFC000"/>
                </a:solidFill>
              </a:rPr>
              <a:t>LA « ROTULA »</a:t>
            </a:r>
            <a:endParaRPr lang="fr-FR" dirty="0"/>
          </a:p>
        </p:txBody>
      </p:sp>
      <p:sp>
        <p:nvSpPr>
          <p:cNvPr id="3" name="Espace réservé du contenu 2"/>
          <p:cNvSpPr>
            <a:spLocks noGrp="1"/>
          </p:cNvSpPr>
          <p:nvPr>
            <p:ph idx="1"/>
          </p:nvPr>
        </p:nvSpPr>
        <p:spPr>
          <a:xfrm>
            <a:off x="2627784" y="1268760"/>
            <a:ext cx="6264696" cy="5256584"/>
          </a:xfrm>
        </p:spPr>
        <p:txBody>
          <a:bodyPr>
            <a:normAutofit/>
          </a:bodyPr>
          <a:lstStyle/>
          <a:p>
            <a:pPr>
              <a:buNone/>
            </a:pPr>
            <a:r>
              <a:rPr lang="fr-FR" dirty="0" smtClean="0">
                <a:solidFill>
                  <a:srgbClr val="FFC000"/>
                </a:solidFill>
              </a:rPr>
              <a:t>Au </a:t>
            </a:r>
            <a:r>
              <a:rPr lang="fr-FR" dirty="0" err="1" smtClean="0">
                <a:solidFill>
                  <a:srgbClr val="FFC000"/>
                </a:solidFill>
              </a:rPr>
              <a:t>Moyen-Âge</a:t>
            </a:r>
            <a:r>
              <a:rPr lang="fr-FR" dirty="0" smtClean="0">
                <a:solidFill>
                  <a:srgbClr val="FFC000"/>
                </a:solidFill>
              </a:rPr>
              <a:t>, les moines correspondaient par l’intermédiaire d’un porte rouleau qui transportait d’abbaye en abbaye une longue bande de parchemin qui s’allongeait au cours du voyage en raison des accusés de réception.</a:t>
            </a:r>
          </a:p>
          <a:p>
            <a:pPr>
              <a:buNone/>
            </a:pPr>
            <a:r>
              <a:rPr lang="fr-FR" dirty="0" smtClean="0">
                <a:solidFill>
                  <a:srgbClr val="FFC000"/>
                </a:solidFill>
              </a:rPr>
              <a:t>Certains rouleaux atteignaient jusqu’à 16 mètres de longueur.</a:t>
            </a:r>
          </a:p>
          <a:p>
            <a:endParaRPr lang="fr-FR" dirty="0"/>
          </a:p>
        </p:txBody>
      </p:sp>
      <p:pic>
        <p:nvPicPr>
          <p:cNvPr id="4" name="Image 3" descr="la-rotula-des-moines_614582-M.jpg"/>
          <p:cNvPicPr>
            <a:picLocks noChangeAspect="1"/>
          </p:cNvPicPr>
          <p:nvPr/>
        </p:nvPicPr>
        <p:blipFill>
          <a:blip r:embed="rId2" cstate="print"/>
          <a:stretch>
            <a:fillRect/>
          </a:stretch>
        </p:blipFill>
        <p:spPr>
          <a:xfrm>
            <a:off x="467544" y="1916832"/>
            <a:ext cx="2228850" cy="428625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60648"/>
            <a:ext cx="8784976" cy="1143000"/>
          </a:xfrm>
        </p:spPr>
        <p:txBody>
          <a:bodyPr/>
          <a:lstStyle/>
          <a:p>
            <a:r>
              <a:rPr lang="fr-FR" dirty="0" smtClean="0">
                <a:solidFill>
                  <a:srgbClr val="FFC000"/>
                </a:solidFill>
              </a:rPr>
              <a:t>LES MOINES COPISTES</a:t>
            </a:r>
            <a:endParaRPr lang="fr-FR" dirty="0">
              <a:solidFill>
                <a:srgbClr val="FFC000"/>
              </a:solidFill>
            </a:endParaRPr>
          </a:p>
        </p:txBody>
      </p:sp>
      <p:pic>
        <p:nvPicPr>
          <p:cNvPr id="4" name="Espace réservé du contenu 3" descr="bibliddoc_009i02.png"/>
          <p:cNvPicPr>
            <a:picLocks noGrp="1" noChangeAspect="1"/>
          </p:cNvPicPr>
          <p:nvPr>
            <p:ph idx="1"/>
          </p:nvPr>
        </p:nvPicPr>
        <p:blipFill>
          <a:blip r:embed="rId2" cstate="print"/>
          <a:stretch>
            <a:fillRect/>
          </a:stretch>
        </p:blipFill>
        <p:spPr>
          <a:xfrm>
            <a:off x="179512" y="1484784"/>
            <a:ext cx="4731954" cy="3312368"/>
          </a:xfrm>
        </p:spPr>
      </p:pic>
      <p:sp>
        <p:nvSpPr>
          <p:cNvPr id="5" name="ZoneTexte 4"/>
          <p:cNvSpPr txBox="1"/>
          <p:nvPr/>
        </p:nvSpPr>
        <p:spPr>
          <a:xfrm>
            <a:off x="323528" y="5157192"/>
            <a:ext cx="8136904" cy="1415772"/>
          </a:xfrm>
          <a:prstGeom prst="rect">
            <a:avLst/>
          </a:prstGeom>
          <a:noFill/>
        </p:spPr>
        <p:txBody>
          <a:bodyPr wrap="square" rtlCol="0">
            <a:spAutoFit/>
          </a:bodyPr>
          <a:lstStyle/>
          <a:p>
            <a:r>
              <a:rPr lang="fr-FR" sz="2800" dirty="0" smtClean="0">
                <a:solidFill>
                  <a:srgbClr val="FFC000"/>
                </a:solidFill>
              </a:rPr>
              <a:t>Les </a:t>
            </a:r>
            <a:r>
              <a:rPr lang="fr-FR" sz="3000" dirty="0" smtClean="0">
                <a:solidFill>
                  <a:srgbClr val="FFC000"/>
                </a:solidFill>
              </a:rPr>
              <a:t>moines</a:t>
            </a:r>
            <a:r>
              <a:rPr lang="fr-FR" sz="2800" dirty="0" smtClean="0">
                <a:solidFill>
                  <a:srgbClr val="FFC000"/>
                </a:solidFill>
              </a:rPr>
              <a:t> copistes copiaient des livres à la main pour la population alphabétisée, une faible minorité. Ils travaillaient dans les scriptorium.</a:t>
            </a:r>
            <a:endParaRPr lang="fr-FR" sz="2800" dirty="0">
              <a:solidFill>
                <a:srgbClr val="FFC000"/>
              </a:solidFill>
            </a:endParaRPr>
          </a:p>
        </p:txBody>
      </p:sp>
      <p:pic>
        <p:nvPicPr>
          <p:cNvPr id="6" name="Image 5" descr="Liber_pontificalis-Albert_de_Sternberg.jpg"/>
          <p:cNvPicPr>
            <a:picLocks noChangeAspect="1"/>
          </p:cNvPicPr>
          <p:nvPr/>
        </p:nvPicPr>
        <p:blipFill>
          <a:blip r:embed="rId3" cstate="print"/>
          <a:stretch>
            <a:fillRect/>
          </a:stretch>
        </p:blipFill>
        <p:spPr>
          <a:xfrm>
            <a:off x="4644008" y="1484783"/>
            <a:ext cx="4325542" cy="3119941"/>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5300" dirty="0" smtClean="0">
                <a:solidFill>
                  <a:srgbClr val="FFC000"/>
                </a:solidFill>
              </a:rPr>
              <a:t>GUTENBERG</a:t>
            </a:r>
            <a:r>
              <a:rPr lang="fr-FR" dirty="0" smtClean="0">
                <a:solidFill>
                  <a:srgbClr val="FFC000"/>
                </a:solidFill>
              </a:rPr>
              <a:t>,</a:t>
            </a:r>
            <a:br>
              <a:rPr lang="fr-FR" dirty="0" smtClean="0">
                <a:solidFill>
                  <a:srgbClr val="FFC000"/>
                </a:solidFill>
              </a:rPr>
            </a:br>
            <a:r>
              <a:rPr lang="fr-FR" dirty="0" smtClean="0">
                <a:solidFill>
                  <a:srgbClr val="FFC000"/>
                </a:solidFill>
              </a:rPr>
              <a:t>LA NAISSANCE DE L’IMPRIMERIE</a:t>
            </a:r>
            <a:endParaRPr lang="fr-FR" dirty="0">
              <a:solidFill>
                <a:srgbClr val="FFC000"/>
              </a:solidFill>
            </a:endParaRPr>
          </a:p>
        </p:txBody>
      </p:sp>
      <p:sp>
        <p:nvSpPr>
          <p:cNvPr id="3" name="Espace réservé du contenu 2"/>
          <p:cNvSpPr>
            <a:spLocks noGrp="1"/>
          </p:cNvSpPr>
          <p:nvPr>
            <p:ph idx="1"/>
          </p:nvPr>
        </p:nvSpPr>
        <p:spPr>
          <a:xfrm>
            <a:off x="2699792" y="1844824"/>
            <a:ext cx="6264696" cy="4680520"/>
          </a:xfrm>
        </p:spPr>
        <p:txBody>
          <a:bodyPr>
            <a:normAutofit fontScale="92500" lnSpcReduction="20000"/>
          </a:bodyPr>
          <a:lstStyle/>
          <a:p>
            <a:pPr>
              <a:buNone/>
            </a:pPr>
            <a:r>
              <a:rPr lang="fr-FR" dirty="0" smtClean="0">
                <a:solidFill>
                  <a:srgbClr val="FFC000"/>
                </a:solidFill>
              </a:rPr>
              <a:t>Il décide d’utiliser ses talents de travailleur du métal pour la reproduction de textes et met au point une technique entourée du plus rigoureux secret, mais que l’on peut identifier avec le procédé de composition à l’aide de caractères mobiles en métal. Des témoignages de la fin du XVe siècle font effectivement remonter la découverte de la typographie par Gutenberg vers 1 440.</a:t>
            </a:r>
            <a:endParaRPr lang="fr-FR" dirty="0">
              <a:solidFill>
                <a:srgbClr val="FFC000"/>
              </a:solidFill>
            </a:endParaRPr>
          </a:p>
        </p:txBody>
      </p:sp>
      <p:pic>
        <p:nvPicPr>
          <p:cNvPr id="4" name="Image 3" descr="180px-Statue_of_Johannes_Gutenberg_on_Place_Gutenberg,_Strasbourg.jpg"/>
          <p:cNvPicPr>
            <a:picLocks noChangeAspect="1"/>
          </p:cNvPicPr>
          <p:nvPr/>
        </p:nvPicPr>
        <p:blipFill>
          <a:blip r:embed="rId2" cstate="print"/>
          <a:stretch>
            <a:fillRect/>
          </a:stretch>
        </p:blipFill>
        <p:spPr>
          <a:xfrm>
            <a:off x="251520" y="2492896"/>
            <a:ext cx="2736304" cy="3648405"/>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rgbClr val="FFC000"/>
                </a:solidFill>
              </a:rPr>
              <a:t>LE BESOIN DE REPRODUIRE</a:t>
            </a:r>
            <a:endParaRPr lang="fr-FR" dirty="0">
              <a:solidFill>
                <a:srgbClr val="FFC000"/>
              </a:solidFill>
            </a:endParaRPr>
          </a:p>
        </p:txBody>
      </p:sp>
      <p:pic>
        <p:nvPicPr>
          <p:cNvPr id="4" name="Espace réservé du contenu 3" descr="bibliddoc_009i06.png"/>
          <p:cNvPicPr>
            <a:picLocks noGrp="1" noChangeAspect="1"/>
          </p:cNvPicPr>
          <p:nvPr>
            <p:ph idx="1"/>
          </p:nvPr>
        </p:nvPicPr>
        <p:blipFill>
          <a:blip r:embed="rId2" cstate="print"/>
          <a:stretch>
            <a:fillRect/>
          </a:stretch>
        </p:blipFill>
        <p:spPr>
          <a:xfrm>
            <a:off x="5141072" y="4005064"/>
            <a:ext cx="3860689" cy="2692896"/>
          </a:xfrm>
        </p:spPr>
      </p:pic>
      <p:pic>
        <p:nvPicPr>
          <p:cNvPr id="5" name="Image 4" descr="bibliddoc_009i03.png"/>
          <p:cNvPicPr>
            <a:picLocks noChangeAspect="1"/>
          </p:cNvPicPr>
          <p:nvPr/>
        </p:nvPicPr>
        <p:blipFill>
          <a:blip r:embed="rId3" cstate="print"/>
          <a:stretch>
            <a:fillRect/>
          </a:stretch>
        </p:blipFill>
        <p:spPr>
          <a:xfrm>
            <a:off x="1787615" y="1988840"/>
            <a:ext cx="3219590" cy="2318395"/>
          </a:xfrm>
          <a:prstGeom prst="rect">
            <a:avLst/>
          </a:prstGeom>
        </p:spPr>
      </p:pic>
      <p:sp>
        <p:nvSpPr>
          <p:cNvPr id="6" name="ZoneTexte 5"/>
          <p:cNvSpPr txBox="1"/>
          <p:nvPr/>
        </p:nvSpPr>
        <p:spPr>
          <a:xfrm>
            <a:off x="5076056" y="1988840"/>
            <a:ext cx="3816424" cy="1569660"/>
          </a:xfrm>
          <a:prstGeom prst="rect">
            <a:avLst/>
          </a:prstGeom>
          <a:noFill/>
        </p:spPr>
        <p:txBody>
          <a:bodyPr wrap="square" rtlCol="0">
            <a:spAutoFit/>
          </a:bodyPr>
          <a:lstStyle/>
          <a:p>
            <a:r>
              <a:rPr lang="fr-FR" sz="3200" dirty="0" smtClean="0">
                <a:solidFill>
                  <a:srgbClr val="FFC000"/>
                </a:solidFill>
              </a:rPr>
              <a:t>Les chinois gravent les textes sur des planches de bois</a:t>
            </a:r>
            <a:endParaRPr lang="fr-FR" sz="3200" dirty="0">
              <a:solidFill>
                <a:srgbClr val="FFC000"/>
              </a:solidFill>
            </a:endParaRPr>
          </a:p>
        </p:txBody>
      </p:sp>
      <p:sp>
        <p:nvSpPr>
          <p:cNvPr id="7" name="ZoneTexte 6"/>
          <p:cNvSpPr txBox="1"/>
          <p:nvPr/>
        </p:nvSpPr>
        <p:spPr>
          <a:xfrm>
            <a:off x="179512" y="4581129"/>
            <a:ext cx="4824536" cy="1569660"/>
          </a:xfrm>
          <a:prstGeom prst="rect">
            <a:avLst/>
          </a:prstGeom>
          <a:noFill/>
        </p:spPr>
        <p:txBody>
          <a:bodyPr wrap="square" rtlCol="0">
            <a:spAutoFit/>
          </a:bodyPr>
          <a:lstStyle/>
          <a:p>
            <a:pPr algn="r"/>
            <a:r>
              <a:rPr lang="fr-FR" sz="3200" dirty="0" smtClean="0">
                <a:solidFill>
                  <a:srgbClr val="FFC000"/>
                </a:solidFill>
              </a:rPr>
              <a:t>Avec la composition à caractères mobiles, en relief l’impression se transforme</a:t>
            </a:r>
            <a:endParaRPr lang="fr-FR" sz="3200" dirty="0">
              <a:solidFill>
                <a:srgbClr val="FFC000"/>
              </a:solidFill>
            </a:endParaRPr>
          </a:p>
        </p:txBody>
      </p:sp>
      <p:pic>
        <p:nvPicPr>
          <p:cNvPr id="8" name="Image 7" descr="gravure bois.jpg"/>
          <p:cNvPicPr>
            <a:picLocks noChangeAspect="1"/>
          </p:cNvPicPr>
          <p:nvPr/>
        </p:nvPicPr>
        <p:blipFill>
          <a:blip r:embed="rId4" cstate="print"/>
          <a:stretch>
            <a:fillRect/>
          </a:stretch>
        </p:blipFill>
        <p:spPr>
          <a:xfrm>
            <a:off x="251520" y="1340768"/>
            <a:ext cx="2080256" cy="3123037"/>
          </a:xfrm>
          <a:prstGeom prst="rect">
            <a:avLst/>
          </a:prstGeom>
        </p:spPr>
      </p:pic>
      <p:sp>
        <p:nvSpPr>
          <p:cNvPr id="9" name="ZoneTexte 8"/>
          <p:cNvSpPr txBox="1"/>
          <p:nvPr/>
        </p:nvSpPr>
        <p:spPr>
          <a:xfrm>
            <a:off x="4572000" y="1268760"/>
            <a:ext cx="2448272" cy="584775"/>
          </a:xfrm>
          <a:prstGeom prst="rect">
            <a:avLst/>
          </a:prstGeom>
          <a:noFill/>
        </p:spPr>
        <p:txBody>
          <a:bodyPr wrap="square" rtlCol="0">
            <a:spAutoFit/>
          </a:bodyPr>
          <a:lstStyle/>
          <a:p>
            <a:r>
              <a:rPr lang="fr-FR" sz="3200" dirty="0" smtClean="0">
                <a:solidFill>
                  <a:srgbClr val="FFC000"/>
                </a:solidFill>
              </a:rPr>
              <a:t>Avant</a:t>
            </a:r>
            <a:endParaRPr lang="fr-FR" sz="3200" dirty="0">
              <a:solidFill>
                <a:srgbClr val="FFC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16632"/>
            <a:ext cx="9144000" cy="2160240"/>
          </a:xfrm>
        </p:spPr>
        <p:txBody>
          <a:bodyPr>
            <a:normAutofit/>
          </a:bodyPr>
          <a:lstStyle/>
          <a:p>
            <a:pPr algn="l"/>
            <a:r>
              <a:rPr lang="fr-FR" dirty="0" smtClean="0">
                <a:solidFill>
                  <a:srgbClr val="FFC000"/>
                </a:solidFill>
              </a:rPr>
              <a:t>L’IMPRIMERIE AMÈNE LE DÉVELOPPEMENT</a:t>
            </a:r>
            <a:br>
              <a:rPr lang="fr-FR" dirty="0" smtClean="0">
                <a:solidFill>
                  <a:srgbClr val="FFC000"/>
                </a:solidFill>
              </a:rPr>
            </a:br>
            <a:r>
              <a:rPr lang="fr-FR" dirty="0" smtClean="0">
                <a:solidFill>
                  <a:srgbClr val="FFC000"/>
                </a:solidFill>
              </a:rPr>
              <a:t>DU PAPIER</a:t>
            </a:r>
            <a:endParaRPr lang="fr-FR" dirty="0">
              <a:solidFill>
                <a:srgbClr val="FFC000"/>
              </a:solidFill>
            </a:endParaRPr>
          </a:p>
        </p:txBody>
      </p:sp>
      <p:sp>
        <p:nvSpPr>
          <p:cNvPr id="3" name="Espace réservé du contenu 2"/>
          <p:cNvSpPr>
            <a:spLocks noGrp="1"/>
          </p:cNvSpPr>
          <p:nvPr>
            <p:ph idx="1"/>
          </p:nvPr>
        </p:nvSpPr>
        <p:spPr>
          <a:xfrm>
            <a:off x="5652120" y="404664"/>
            <a:ext cx="3384376" cy="6336704"/>
          </a:xfrm>
        </p:spPr>
        <p:txBody>
          <a:bodyPr>
            <a:noAutofit/>
          </a:bodyPr>
          <a:lstStyle/>
          <a:p>
            <a:pPr>
              <a:buNone/>
            </a:pPr>
            <a:r>
              <a:rPr lang="fr-FR" sz="2000" dirty="0" smtClean="0">
                <a:solidFill>
                  <a:srgbClr val="FFC000"/>
                </a:solidFill>
              </a:rPr>
              <a:t>Tellière : 340 x 440mm</a:t>
            </a:r>
          </a:p>
          <a:p>
            <a:pPr>
              <a:buNone/>
            </a:pPr>
            <a:r>
              <a:rPr lang="fr-FR" sz="2000" dirty="0" smtClean="0">
                <a:solidFill>
                  <a:srgbClr val="FFC000"/>
                </a:solidFill>
              </a:rPr>
              <a:t>Couronne : 360 x 460mm</a:t>
            </a:r>
          </a:p>
          <a:p>
            <a:pPr>
              <a:buNone/>
            </a:pPr>
            <a:r>
              <a:rPr lang="fr-FR" sz="2000" dirty="0" smtClean="0">
                <a:solidFill>
                  <a:srgbClr val="FFC000"/>
                </a:solidFill>
              </a:rPr>
              <a:t>Ecu : 400 x 520mm</a:t>
            </a:r>
          </a:p>
          <a:p>
            <a:pPr>
              <a:buNone/>
            </a:pPr>
            <a:r>
              <a:rPr lang="fr-FR" sz="2000" dirty="0" smtClean="0">
                <a:solidFill>
                  <a:srgbClr val="FFC000"/>
                </a:solidFill>
              </a:rPr>
              <a:t>Coquille : 440 x 560mm</a:t>
            </a:r>
          </a:p>
          <a:p>
            <a:pPr>
              <a:buNone/>
            </a:pPr>
            <a:r>
              <a:rPr lang="fr-FR" sz="2000" dirty="0" smtClean="0">
                <a:solidFill>
                  <a:srgbClr val="FFC000"/>
                </a:solidFill>
              </a:rPr>
              <a:t>Cloche : 300 x 400mm</a:t>
            </a:r>
          </a:p>
          <a:p>
            <a:pPr>
              <a:buNone/>
            </a:pPr>
            <a:r>
              <a:rPr lang="fr-FR" sz="2000" dirty="0" smtClean="0">
                <a:solidFill>
                  <a:srgbClr val="FFC000"/>
                </a:solidFill>
              </a:rPr>
              <a:t>Pot : 310 x 410mm</a:t>
            </a:r>
          </a:p>
          <a:p>
            <a:pPr>
              <a:buNone/>
            </a:pPr>
            <a:r>
              <a:rPr lang="fr-FR" sz="2000" dirty="0" smtClean="0">
                <a:solidFill>
                  <a:srgbClr val="FFC000"/>
                </a:solidFill>
              </a:rPr>
              <a:t>Carré : 450 x 560mm</a:t>
            </a:r>
          </a:p>
          <a:p>
            <a:pPr>
              <a:buNone/>
            </a:pPr>
            <a:r>
              <a:rPr lang="fr-FR" sz="2000" dirty="0" smtClean="0">
                <a:solidFill>
                  <a:srgbClr val="FFC000"/>
                </a:solidFill>
              </a:rPr>
              <a:t>Cavalier : 460 x 620mm</a:t>
            </a:r>
          </a:p>
          <a:p>
            <a:pPr>
              <a:buNone/>
            </a:pPr>
            <a:r>
              <a:rPr lang="fr-FR" sz="2000" dirty="0" smtClean="0">
                <a:solidFill>
                  <a:srgbClr val="FFC000"/>
                </a:solidFill>
              </a:rPr>
              <a:t>Raisin : 500 x 650mm</a:t>
            </a:r>
          </a:p>
          <a:p>
            <a:pPr>
              <a:buNone/>
            </a:pPr>
            <a:r>
              <a:rPr lang="fr-FR" sz="2000" dirty="0" smtClean="0">
                <a:solidFill>
                  <a:srgbClr val="FFC000"/>
                </a:solidFill>
              </a:rPr>
              <a:t>Jésus : 560 x 760mm</a:t>
            </a:r>
          </a:p>
          <a:p>
            <a:pPr>
              <a:buNone/>
            </a:pPr>
            <a:r>
              <a:rPr lang="fr-FR" sz="2000" dirty="0" smtClean="0">
                <a:solidFill>
                  <a:srgbClr val="FFC000"/>
                </a:solidFill>
              </a:rPr>
              <a:t>Soleil : 600 x 800mm</a:t>
            </a:r>
          </a:p>
          <a:p>
            <a:pPr>
              <a:buNone/>
            </a:pPr>
            <a:r>
              <a:rPr lang="fr-FR" sz="2000" dirty="0" smtClean="0">
                <a:solidFill>
                  <a:srgbClr val="FFC000"/>
                </a:solidFill>
              </a:rPr>
              <a:t>Colombier : 630 x 900mm</a:t>
            </a:r>
          </a:p>
          <a:p>
            <a:pPr>
              <a:buNone/>
            </a:pPr>
            <a:r>
              <a:rPr lang="fr-FR" sz="2000" dirty="0" smtClean="0">
                <a:solidFill>
                  <a:srgbClr val="FFC000"/>
                </a:solidFill>
              </a:rPr>
              <a:t>Petit Aigle : 700 x 940mm</a:t>
            </a:r>
          </a:p>
          <a:p>
            <a:pPr>
              <a:buNone/>
            </a:pPr>
            <a:r>
              <a:rPr lang="fr-FR" sz="2000" dirty="0" smtClean="0">
                <a:solidFill>
                  <a:srgbClr val="FFC000"/>
                </a:solidFill>
              </a:rPr>
              <a:t>Grand Aigle : 750x1060mm</a:t>
            </a:r>
          </a:p>
          <a:p>
            <a:pPr>
              <a:buNone/>
            </a:pPr>
            <a:r>
              <a:rPr lang="fr-FR" sz="2000" dirty="0" smtClean="0">
                <a:solidFill>
                  <a:srgbClr val="FFC000"/>
                </a:solidFill>
              </a:rPr>
              <a:t>Grand Monde : 900 x 1260mm</a:t>
            </a:r>
          </a:p>
          <a:p>
            <a:pPr>
              <a:buNone/>
            </a:pPr>
            <a:r>
              <a:rPr lang="fr-FR" sz="2000" dirty="0" smtClean="0">
                <a:solidFill>
                  <a:srgbClr val="FFC000"/>
                </a:solidFill>
              </a:rPr>
              <a:t>Univers : 1000 x 1300mm</a:t>
            </a:r>
          </a:p>
          <a:p>
            <a:pPr>
              <a:buNone/>
            </a:pPr>
            <a:endParaRPr lang="fr-FR" sz="2000" dirty="0" smtClean="0">
              <a:solidFill>
                <a:srgbClr val="FFC000"/>
              </a:solidFill>
            </a:endParaRPr>
          </a:p>
          <a:p>
            <a:endParaRPr lang="fr-FR" sz="2000" dirty="0">
              <a:solidFill>
                <a:srgbClr val="FFC000"/>
              </a:solidFill>
            </a:endParaRPr>
          </a:p>
        </p:txBody>
      </p:sp>
      <p:pic>
        <p:nvPicPr>
          <p:cNvPr id="5" name="Image 4" descr="m_07_01e.jpg"/>
          <p:cNvPicPr>
            <a:picLocks noChangeAspect="1"/>
          </p:cNvPicPr>
          <p:nvPr/>
        </p:nvPicPr>
        <p:blipFill>
          <a:blip r:embed="rId2" cstate="print"/>
          <a:stretch>
            <a:fillRect/>
          </a:stretch>
        </p:blipFill>
        <p:spPr>
          <a:xfrm>
            <a:off x="1907704" y="2204864"/>
            <a:ext cx="3456384" cy="2414787"/>
          </a:xfrm>
          <a:prstGeom prst="rect">
            <a:avLst/>
          </a:prstGeom>
        </p:spPr>
      </p:pic>
      <p:pic>
        <p:nvPicPr>
          <p:cNvPr id="6" name="Image 5" descr="m_07_01f.jpg"/>
          <p:cNvPicPr>
            <a:picLocks noChangeAspect="1"/>
          </p:cNvPicPr>
          <p:nvPr/>
        </p:nvPicPr>
        <p:blipFill>
          <a:blip r:embed="rId3" cstate="print"/>
          <a:stretch>
            <a:fillRect/>
          </a:stretch>
        </p:blipFill>
        <p:spPr>
          <a:xfrm>
            <a:off x="179512" y="4149080"/>
            <a:ext cx="3456384" cy="2497252"/>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60648"/>
            <a:ext cx="5328592" cy="1368152"/>
          </a:xfrm>
        </p:spPr>
        <p:txBody>
          <a:bodyPr>
            <a:normAutofit fontScale="90000"/>
          </a:bodyPr>
          <a:lstStyle/>
          <a:p>
            <a:pPr algn="l"/>
            <a:r>
              <a:rPr lang="fr-FR" dirty="0" smtClean="0">
                <a:solidFill>
                  <a:srgbClr val="FFC000"/>
                </a:solidFill>
              </a:rPr>
              <a:t>LES CARACTÈRES IMPRESSION EN RELIEF</a:t>
            </a:r>
            <a:endParaRPr lang="fr-FR" dirty="0">
              <a:solidFill>
                <a:srgbClr val="FFC000"/>
              </a:solidFill>
            </a:endParaRPr>
          </a:p>
        </p:txBody>
      </p:sp>
      <p:pic>
        <p:nvPicPr>
          <p:cNvPr id="4" name="Espace réservé du contenu 3" descr="caractere_d_imprimerie_003.jpg"/>
          <p:cNvPicPr>
            <a:picLocks noGrp="1" noChangeAspect="1"/>
          </p:cNvPicPr>
          <p:nvPr>
            <p:ph idx="1"/>
          </p:nvPr>
        </p:nvPicPr>
        <p:blipFill>
          <a:blip r:embed="rId2" cstate="print"/>
          <a:stretch>
            <a:fillRect/>
          </a:stretch>
        </p:blipFill>
        <p:spPr>
          <a:xfrm>
            <a:off x="251520" y="1700808"/>
            <a:ext cx="3750459" cy="4872987"/>
          </a:xfrm>
        </p:spPr>
      </p:pic>
      <p:pic>
        <p:nvPicPr>
          <p:cNvPr id="5" name="Image 4" descr="_caracteres En Bois.jpg"/>
          <p:cNvPicPr>
            <a:picLocks noChangeAspect="1"/>
          </p:cNvPicPr>
          <p:nvPr/>
        </p:nvPicPr>
        <p:blipFill>
          <a:blip r:embed="rId3" cstate="print"/>
          <a:stretch>
            <a:fillRect/>
          </a:stretch>
        </p:blipFill>
        <p:spPr>
          <a:xfrm>
            <a:off x="5724128" y="260648"/>
            <a:ext cx="2983485" cy="2232248"/>
          </a:xfrm>
          <a:prstGeom prst="rect">
            <a:avLst/>
          </a:prstGeom>
        </p:spPr>
      </p:pic>
      <p:pic>
        <p:nvPicPr>
          <p:cNvPr id="9" name="Image 8" descr="Composteur_.jpg"/>
          <p:cNvPicPr>
            <a:picLocks noChangeAspect="1"/>
          </p:cNvPicPr>
          <p:nvPr/>
        </p:nvPicPr>
        <p:blipFill>
          <a:blip r:embed="rId4" cstate="print"/>
          <a:stretch>
            <a:fillRect/>
          </a:stretch>
        </p:blipFill>
        <p:spPr>
          <a:xfrm>
            <a:off x="4067944" y="1916832"/>
            <a:ext cx="2430016" cy="1613936"/>
          </a:xfrm>
          <a:prstGeom prst="rect">
            <a:avLst/>
          </a:prstGeom>
        </p:spPr>
      </p:pic>
      <p:pic>
        <p:nvPicPr>
          <p:cNvPr id="10" name="Image 9" descr="la galée.jpg"/>
          <p:cNvPicPr>
            <a:picLocks noChangeAspect="1"/>
          </p:cNvPicPr>
          <p:nvPr/>
        </p:nvPicPr>
        <p:blipFill>
          <a:blip r:embed="rId5" cstate="print"/>
          <a:stretch>
            <a:fillRect/>
          </a:stretch>
        </p:blipFill>
        <p:spPr>
          <a:xfrm>
            <a:off x="6804248" y="2708920"/>
            <a:ext cx="1905777" cy="1152128"/>
          </a:xfrm>
          <a:prstGeom prst="rect">
            <a:avLst/>
          </a:prstGeom>
        </p:spPr>
      </p:pic>
      <p:pic>
        <p:nvPicPr>
          <p:cNvPr id="11" name="Image 10" descr="forme-imprimante.JPG"/>
          <p:cNvPicPr>
            <a:picLocks noChangeAspect="1"/>
          </p:cNvPicPr>
          <p:nvPr/>
        </p:nvPicPr>
        <p:blipFill>
          <a:blip r:embed="rId6" cstate="print"/>
          <a:stretch>
            <a:fillRect/>
          </a:stretch>
        </p:blipFill>
        <p:spPr>
          <a:xfrm>
            <a:off x="5292080" y="4221088"/>
            <a:ext cx="3347838" cy="2511587"/>
          </a:xfrm>
          <a:prstGeom prst="rect">
            <a:avLst/>
          </a:prstGeom>
        </p:spPr>
      </p:pic>
      <p:sp>
        <p:nvSpPr>
          <p:cNvPr id="12" name="ZoneTexte 11"/>
          <p:cNvSpPr txBox="1"/>
          <p:nvPr/>
        </p:nvSpPr>
        <p:spPr>
          <a:xfrm>
            <a:off x="3563888" y="188640"/>
            <a:ext cx="2088232" cy="923330"/>
          </a:xfrm>
          <a:prstGeom prst="rect">
            <a:avLst/>
          </a:prstGeom>
          <a:noFill/>
        </p:spPr>
        <p:txBody>
          <a:bodyPr wrap="square" rtlCol="0">
            <a:spAutoFit/>
          </a:bodyPr>
          <a:lstStyle/>
          <a:p>
            <a:pPr algn="r"/>
            <a:r>
              <a:rPr lang="fr-FR" dirty="0" smtClean="0">
                <a:solidFill>
                  <a:srgbClr val="FFC000"/>
                </a:solidFill>
              </a:rPr>
              <a:t>Caractères en bois</a:t>
            </a:r>
          </a:p>
          <a:p>
            <a:pPr algn="r"/>
            <a:r>
              <a:rPr lang="fr-FR" dirty="0" smtClean="0">
                <a:solidFill>
                  <a:srgbClr val="FFC000"/>
                </a:solidFill>
              </a:rPr>
              <a:t>Pour faire des affiches</a:t>
            </a:r>
            <a:endParaRPr lang="fr-FR" dirty="0">
              <a:solidFill>
                <a:srgbClr val="FFC000"/>
              </a:solidFill>
            </a:endParaRPr>
          </a:p>
        </p:txBody>
      </p:sp>
      <p:sp>
        <p:nvSpPr>
          <p:cNvPr id="13" name="ZoneTexte 12"/>
          <p:cNvSpPr txBox="1"/>
          <p:nvPr/>
        </p:nvSpPr>
        <p:spPr>
          <a:xfrm>
            <a:off x="4499992" y="3573016"/>
            <a:ext cx="1872208" cy="369332"/>
          </a:xfrm>
          <a:prstGeom prst="rect">
            <a:avLst/>
          </a:prstGeom>
          <a:noFill/>
        </p:spPr>
        <p:txBody>
          <a:bodyPr wrap="square" rtlCol="0">
            <a:spAutoFit/>
          </a:bodyPr>
          <a:lstStyle/>
          <a:p>
            <a:r>
              <a:rPr lang="fr-FR" dirty="0" smtClean="0">
                <a:solidFill>
                  <a:srgbClr val="FFC000"/>
                </a:solidFill>
              </a:rPr>
              <a:t>Le composteur</a:t>
            </a:r>
            <a:endParaRPr lang="fr-FR" dirty="0">
              <a:solidFill>
                <a:srgbClr val="FFC000"/>
              </a:solidFill>
            </a:endParaRPr>
          </a:p>
        </p:txBody>
      </p:sp>
      <p:sp>
        <p:nvSpPr>
          <p:cNvPr id="14" name="ZoneTexte 13"/>
          <p:cNvSpPr txBox="1"/>
          <p:nvPr/>
        </p:nvSpPr>
        <p:spPr>
          <a:xfrm>
            <a:off x="7812360" y="3789040"/>
            <a:ext cx="1152128" cy="369332"/>
          </a:xfrm>
          <a:prstGeom prst="rect">
            <a:avLst/>
          </a:prstGeom>
          <a:noFill/>
        </p:spPr>
        <p:txBody>
          <a:bodyPr wrap="square" rtlCol="0">
            <a:spAutoFit/>
          </a:bodyPr>
          <a:lstStyle/>
          <a:p>
            <a:r>
              <a:rPr lang="fr-FR" dirty="0" smtClean="0">
                <a:solidFill>
                  <a:srgbClr val="FFC000"/>
                </a:solidFill>
              </a:rPr>
              <a:t>La galée</a:t>
            </a:r>
            <a:endParaRPr lang="fr-FR" dirty="0">
              <a:solidFill>
                <a:srgbClr val="FFC000"/>
              </a:solidFill>
            </a:endParaRPr>
          </a:p>
        </p:txBody>
      </p:sp>
      <p:sp>
        <p:nvSpPr>
          <p:cNvPr id="15" name="ZoneTexte 14"/>
          <p:cNvSpPr txBox="1"/>
          <p:nvPr/>
        </p:nvSpPr>
        <p:spPr>
          <a:xfrm>
            <a:off x="4067944" y="5301208"/>
            <a:ext cx="1152128" cy="369332"/>
          </a:xfrm>
          <a:prstGeom prst="rect">
            <a:avLst/>
          </a:prstGeom>
          <a:noFill/>
        </p:spPr>
        <p:txBody>
          <a:bodyPr wrap="square" rtlCol="0">
            <a:spAutoFit/>
          </a:bodyPr>
          <a:lstStyle/>
          <a:p>
            <a:pPr algn="r"/>
            <a:r>
              <a:rPr lang="fr-FR" dirty="0" smtClean="0">
                <a:solidFill>
                  <a:srgbClr val="FFC000"/>
                </a:solidFill>
              </a:rPr>
              <a:t>La forme</a:t>
            </a:r>
            <a:endParaRPr lang="fr-FR" dirty="0">
              <a:solidFill>
                <a:srgbClr val="FFC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4" name="Espace réservé du contenu 3" descr="600px-Typomètre.svg.png"/>
          <p:cNvPicPr>
            <a:picLocks noGrp="1" noChangeAspect="1"/>
          </p:cNvPicPr>
          <p:nvPr>
            <p:ph idx="1"/>
          </p:nvPr>
        </p:nvPicPr>
        <p:blipFill>
          <a:blip r:embed="rId2" cstate="print"/>
          <a:stretch>
            <a:fillRect/>
          </a:stretch>
        </p:blipFill>
        <p:spPr>
          <a:xfrm>
            <a:off x="395536" y="5805264"/>
            <a:ext cx="8229600" cy="873118"/>
          </a:xfrm>
        </p:spPr>
      </p:pic>
      <p:pic>
        <p:nvPicPr>
          <p:cNvPr id="5" name="Image 4" descr="corps - lettres.jpg"/>
          <p:cNvPicPr>
            <a:picLocks noChangeAspect="1"/>
          </p:cNvPicPr>
          <p:nvPr/>
        </p:nvPicPr>
        <p:blipFill>
          <a:blip r:embed="rId3" cstate="print"/>
          <a:stretch>
            <a:fillRect/>
          </a:stretch>
        </p:blipFill>
        <p:spPr>
          <a:xfrm>
            <a:off x="4932040" y="116632"/>
            <a:ext cx="3058473" cy="2832360"/>
          </a:xfrm>
          <a:prstGeom prst="rect">
            <a:avLst/>
          </a:prstGeom>
        </p:spPr>
      </p:pic>
      <p:pic>
        <p:nvPicPr>
          <p:cNvPr id="7" name="Image 6" descr="les caractères 2.jpg"/>
          <p:cNvPicPr>
            <a:picLocks noChangeAspect="1"/>
          </p:cNvPicPr>
          <p:nvPr/>
        </p:nvPicPr>
        <p:blipFill>
          <a:blip r:embed="rId4" cstate="print"/>
          <a:stretch>
            <a:fillRect/>
          </a:stretch>
        </p:blipFill>
        <p:spPr>
          <a:xfrm>
            <a:off x="5508104" y="2636912"/>
            <a:ext cx="3034317" cy="2974104"/>
          </a:xfrm>
          <a:prstGeom prst="rect">
            <a:avLst/>
          </a:prstGeom>
        </p:spPr>
      </p:pic>
      <p:sp>
        <p:nvSpPr>
          <p:cNvPr id="8" name="ZoneTexte 7"/>
          <p:cNvSpPr txBox="1"/>
          <p:nvPr/>
        </p:nvSpPr>
        <p:spPr>
          <a:xfrm>
            <a:off x="395536" y="4509120"/>
            <a:ext cx="4536504" cy="1200329"/>
          </a:xfrm>
          <a:prstGeom prst="rect">
            <a:avLst/>
          </a:prstGeom>
          <a:noFill/>
        </p:spPr>
        <p:txBody>
          <a:bodyPr wrap="square" rtlCol="0">
            <a:spAutoFit/>
          </a:bodyPr>
          <a:lstStyle/>
          <a:p>
            <a:r>
              <a:rPr lang="fr-FR" dirty="0" smtClean="0">
                <a:solidFill>
                  <a:srgbClr val="FFC000"/>
                </a:solidFill>
              </a:rPr>
              <a:t>Le typomètre (règle graduée de 3 points en 3 points).</a:t>
            </a:r>
          </a:p>
          <a:p>
            <a:r>
              <a:rPr lang="fr-FR" dirty="0" smtClean="0">
                <a:solidFill>
                  <a:srgbClr val="FFC000"/>
                </a:solidFill>
              </a:rPr>
              <a:t>Le point typographique correspond à 0 mm 376</a:t>
            </a:r>
            <a:endParaRPr lang="fr-FR" dirty="0">
              <a:solidFill>
                <a:srgbClr val="FFC000"/>
              </a:solidFill>
            </a:endParaRPr>
          </a:p>
        </p:txBody>
      </p:sp>
      <p:pic>
        <p:nvPicPr>
          <p:cNvPr id="9" name="Image 8" descr="Plan-casse_1200.jpg"/>
          <p:cNvPicPr>
            <a:picLocks noChangeAspect="1"/>
          </p:cNvPicPr>
          <p:nvPr/>
        </p:nvPicPr>
        <p:blipFill>
          <a:blip r:embed="rId5" cstate="print"/>
          <a:stretch>
            <a:fillRect/>
          </a:stretch>
        </p:blipFill>
        <p:spPr>
          <a:xfrm>
            <a:off x="323528" y="548680"/>
            <a:ext cx="4446277" cy="3168352"/>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986</TotalTime>
  <Words>710</Words>
  <Application>Microsoft Office PowerPoint</Application>
  <PresentationFormat>Affichage à l'écran (4:3)</PresentationFormat>
  <Paragraphs>98</Paragraphs>
  <Slides>27</Slides>
  <Notes>0</Notes>
  <HiddenSlides>0</HiddenSlides>
  <MMClips>0</MMClips>
  <ScaleCrop>false</ScaleCrop>
  <HeadingPairs>
    <vt:vector size="4" baseType="variant">
      <vt:variant>
        <vt:lpstr>Thème</vt:lpstr>
      </vt:variant>
      <vt:variant>
        <vt:i4>1</vt:i4>
      </vt:variant>
      <vt:variant>
        <vt:lpstr>Titres des diapositives</vt:lpstr>
      </vt:variant>
      <vt:variant>
        <vt:i4>27</vt:i4>
      </vt:variant>
    </vt:vector>
  </HeadingPairs>
  <TitlesOfParts>
    <vt:vector size="28" baseType="lpstr">
      <vt:lpstr>Thème Office</vt:lpstr>
      <vt:lpstr>L’ART GRAPHIQUE L’IMPRIMERIE</vt:lpstr>
      <vt:lpstr>AVANT L’IMPRIMERIE L’ÉCRITURE </vt:lpstr>
      <vt:lpstr>LA « ROTULA »</vt:lpstr>
      <vt:lpstr>LES MOINES COPISTES</vt:lpstr>
      <vt:lpstr>GUTENBERG, LA NAISSANCE DE L’IMPRIMERIE</vt:lpstr>
      <vt:lpstr>LE BESOIN DE REPRODUIRE</vt:lpstr>
      <vt:lpstr>L’IMPRIMERIE AMÈNE LE DÉVELOPPEMENT DU PAPIER</vt:lpstr>
      <vt:lpstr>LES CARACTÈRES IMPRESSION EN RELIEF</vt:lpstr>
      <vt:lpstr>Diapositive 9</vt:lpstr>
      <vt:lpstr>LA DIFFUSION DES IDÉES</vt:lpstr>
      <vt:lpstr>ÉTIENNE DOLET</vt:lpstr>
      <vt:lpstr>L’IMPRESSION EN CREUX</vt:lpstr>
      <vt:lpstr>L’IMPRESSION À PLAT</vt:lpstr>
      <vt:lpstr>L’OFFSET</vt:lpstr>
      <vt:lpstr>LES DERNIERS JOURS DU PLOMB</vt:lpstr>
      <vt:lpstr>LES BEAUX JOURS DU PLOMB</vt:lpstr>
      <vt:lpstr>Diapositive 17</vt:lpstr>
      <vt:lpstr>LA REPRODUCTION DE L’IMAGE </vt:lpstr>
      <vt:lpstr>LA PHOTOCOMPOSITION</vt:lpstr>
      <vt:lpstr>LA SAUVE GARDE DE L’EMPLOI</vt:lpstr>
      <vt:lpstr>L’IMPRESSION AUJOURD’HUI</vt:lpstr>
      <vt:lpstr>AVEC LES IMPRIMERIES, LES TRADITIONS S’EN VONT</vt:lpstr>
      <vt:lpstr>TUER LE LIVRE</vt:lpstr>
      <vt:lpstr>DEPUIS LA CRÉATION DE L’IMPRIMERIE UNE BATAILLE, LA LIBERTÉ DE DIFFUSION</vt:lpstr>
      <vt:lpstr>PENDANT LA SECONDE GUERRE MONDIALE</vt:lpstr>
      <vt:lpstr>Diapositive 26</vt:lpstr>
      <vt:lpstr>IL NE FAUT PAS OUBLIER</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L’imprimerie art gra</dc:title>
  <dc:creator>Abert THIRY</dc:creator>
  <cp:lastModifiedBy>Abert THIRY</cp:lastModifiedBy>
  <cp:revision>112</cp:revision>
  <dcterms:created xsi:type="dcterms:W3CDTF">2014-09-24T13:45:33Z</dcterms:created>
  <dcterms:modified xsi:type="dcterms:W3CDTF">2014-12-13T05:19:08Z</dcterms:modified>
</cp:coreProperties>
</file>