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80" r:id="rId11"/>
    <p:sldId id="265" r:id="rId12"/>
    <p:sldId id="266" r:id="rId13"/>
    <p:sldId id="279" r:id="rId14"/>
    <p:sldId id="276" r:id="rId15"/>
    <p:sldId id="267" r:id="rId16"/>
    <p:sldId id="268" r:id="rId17"/>
    <p:sldId id="269" r:id="rId18"/>
    <p:sldId id="270" r:id="rId19"/>
    <p:sldId id="277" r:id="rId20"/>
    <p:sldId id="271" r:id="rId21"/>
    <p:sldId id="272" r:id="rId22"/>
    <p:sldId id="278" r:id="rId23"/>
    <p:sldId id="273" r:id="rId24"/>
    <p:sldId id="274" r:id="rId25"/>
    <p:sldId id="275"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267092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353710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2496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97090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3486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57034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1454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358110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252810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353539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F31153-F87C-4007-A3E9-159A43F32D8B}" type="datetimeFigureOut">
              <a:rPr lang="fr-FR" smtClean="0"/>
              <a:pPr/>
              <a:t>12/03/2016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232797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31153-F87C-4007-A3E9-159A43F32D8B}" type="datetimeFigureOut">
              <a:rPr lang="fr-FR" smtClean="0"/>
              <a:pPr/>
              <a:t>12/03/2016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77D46-6AAF-4603-A0BE-3228438714EC}" type="slidenum">
              <a:rPr lang="fr-FR" smtClean="0"/>
              <a:pPr/>
              <a:t>‹N°›</a:t>
            </a:fld>
            <a:endParaRPr lang="fr-FR"/>
          </a:p>
        </p:txBody>
      </p:sp>
    </p:spTree>
    <p:extLst>
      <p:ext uri="{BB962C8B-B14F-4D97-AF65-F5344CB8AC3E}">
        <p14:creationId xmlns:p14="http://schemas.microsoft.com/office/powerpoint/2010/main" xmlns="" val="3140209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
            <a:ext cx="8280920" cy="1412775"/>
          </a:xfrm>
        </p:spPr>
        <p:txBody>
          <a:bodyPr>
            <a:normAutofit/>
          </a:bodyPr>
          <a:lstStyle/>
          <a:p>
            <a:r>
              <a:rPr lang="fr-FR" sz="3800" b="1" dirty="0" smtClean="0"/>
              <a:t>La société française de l’ancien régime</a:t>
            </a:r>
            <a:endParaRPr lang="fr-FR" sz="3800" b="1" dirty="0"/>
          </a:p>
        </p:txBody>
      </p:sp>
      <p:sp>
        <p:nvSpPr>
          <p:cNvPr id="3" name="Sous-titre 2"/>
          <p:cNvSpPr>
            <a:spLocks noGrp="1"/>
          </p:cNvSpPr>
          <p:nvPr>
            <p:ph type="subTitle" idx="1"/>
          </p:nvPr>
        </p:nvSpPr>
        <p:spPr>
          <a:xfrm>
            <a:off x="1371600" y="5733256"/>
            <a:ext cx="6400800" cy="720080"/>
          </a:xfrm>
        </p:spPr>
        <p:txBody>
          <a:bodyPr>
            <a:normAutofit fontScale="62500" lnSpcReduction="20000"/>
          </a:bodyPr>
          <a:lstStyle/>
          <a:p>
            <a:endParaRPr lang="fr-FR" dirty="0" smtClean="0"/>
          </a:p>
          <a:p>
            <a:r>
              <a:rPr lang="fr-FR" sz="4000" b="1" dirty="0" smtClean="0">
                <a:solidFill>
                  <a:schemeClr val="accent2">
                    <a:lumMod val="75000"/>
                  </a:schemeClr>
                </a:solidFill>
              </a:rPr>
              <a:t>Les métiers de la noblesse</a:t>
            </a:r>
            <a:endParaRPr lang="fr-FR" sz="4000" b="1" dirty="0">
              <a:solidFill>
                <a:schemeClr val="accent2">
                  <a:lumMod val="75000"/>
                </a:schemeClr>
              </a:solidFill>
            </a:endParaRPr>
          </a:p>
        </p:txBody>
      </p:sp>
      <p:pic>
        <p:nvPicPr>
          <p:cNvPr id="1026" name="Picture 2" descr="C:\Users\MCL\Documents\Genealogie\Photos\Famille\Chrestien\JeanFrançois Chresti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1048770"/>
            <a:ext cx="3528392" cy="4978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9228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descr="C:\Users\MCL\Documents\Genealogie\Photos\Blasons\Brular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4710" y="0"/>
            <a:ext cx="529458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351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métiers de mes ancêtres</a:t>
            </a:r>
            <a:endParaRPr lang="fr-FR" sz="2800" b="1" dirty="0"/>
          </a:p>
        </p:txBody>
      </p:sp>
      <p:sp>
        <p:nvSpPr>
          <p:cNvPr id="3" name="Espace réservé du contenu 2"/>
          <p:cNvSpPr>
            <a:spLocks noGrp="1"/>
          </p:cNvSpPr>
          <p:nvPr>
            <p:ph idx="1"/>
          </p:nvPr>
        </p:nvSpPr>
        <p:spPr>
          <a:xfrm>
            <a:off x="457200" y="1196752"/>
            <a:ext cx="8229600" cy="5661248"/>
          </a:xfrm>
        </p:spPr>
        <p:txBody>
          <a:bodyPr>
            <a:normAutofit fontScale="40000" lnSpcReduction="20000"/>
          </a:bodyPr>
          <a:lstStyle/>
          <a:p>
            <a:pPr marL="0" indent="0">
              <a:buNone/>
            </a:pPr>
            <a:r>
              <a:rPr lang="fr-FR" sz="4500" b="1" dirty="0" smtClean="0"/>
              <a:t>LA </a:t>
            </a:r>
            <a:r>
              <a:rPr lang="fr-FR" sz="4500" b="1" dirty="0"/>
              <a:t>MAISON DU ROI </a:t>
            </a:r>
            <a:r>
              <a:rPr lang="fr-FR" sz="4500" b="1" dirty="0" smtClean="0"/>
              <a:t>:</a:t>
            </a:r>
          </a:p>
          <a:p>
            <a:endParaRPr lang="fr-FR" sz="4500" dirty="0"/>
          </a:p>
          <a:p>
            <a:r>
              <a:rPr lang="fr-FR" sz="4500" dirty="0">
                <a:solidFill>
                  <a:schemeClr val="accent2"/>
                </a:solidFill>
              </a:rPr>
              <a:t>Sénéchal de France		d'ANJOU "Foulques" (972-1040) 	</a:t>
            </a:r>
          </a:p>
          <a:p>
            <a:pPr marL="0" indent="0">
              <a:buNone/>
            </a:pPr>
            <a:r>
              <a:rPr lang="fr-FR" sz="4500" dirty="0">
                <a:solidFill>
                  <a:schemeClr val="accent2"/>
                </a:solidFill>
              </a:rPr>
              <a:t>				de GOMETZ "Guillaume" (995 – 1060)</a:t>
            </a:r>
          </a:p>
          <a:p>
            <a:r>
              <a:rPr lang="fr-FR" sz="4500" dirty="0" smtClean="0">
                <a:solidFill>
                  <a:schemeClr val="accent2"/>
                </a:solidFill>
              </a:rPr>
              <a:t>Forestier </a:t>
            </a:r>
            <a:r>
              <a:rPr lang="fr-FR" sz="4500" dirty="0">
                <a:solidFill>
                  <a:schemeClr val="accent2"/>
                </a:solidFill>
              </a:rPr>
              <a:t>du Roi		</a:t>
            </a:r>
            <a:r>
              <a:rPr lang="fr-FR" sz="4500" dirty="0" smtClean="0">
                <a:solidFill>
                  <a:schemeClr val="accent2"/>
                </a:solidFill>
              </a:rPr>
              <a:t>     </a:t>
            </a:r>
          </a:p>
          <a:p>
            <a:pPr marL="0" indent="0">
              <a:buNone/>
            </a:pPr>
            <a:r>
              <a:rPr lang="fr-FR" sz="4500" dirty="0">
                <a:solidFill>
                  <a:schemeClr val="accent2"/>
                </a:solidFill>
              </a:rPr>
              <a:t>	</a:t>
            </a:r>
            <a:r>
              <a:rPr lang="fr-FR" sz="4500" dirty="0" smtClean="0">
                <a:solidFill>
                  <a:schemeClr val="accent2"/>
                </a:solidFill>
              </a:rPr>
              <a:t>	de </a:t>
            </a:r>
            <a:r>
              <a:rPr lang="fr-FR" sz="4500" dirty="0">
                <a:solidFill>
                  <a:schemeClr val="accent2"/>
                </a:solidFill>
              </a:rPr>
              <a:t>MONTHLÉRY "Thibault" (970 – 1031)</a:t>
            </a:r>
          </a:p>
          <a:p>
            <a:r>
              <a:rPr lang="fr-FR" sz="4500" dirty="0">
                <a:solidFill>
                  <a:schemeClr val="accent2"/>
                </a:solidFill>
              </a:rPr>
              <a:t>Grand Bouteiller de France en 1223 </a:t>
            </a:r>
            <a:r>
              <a:rPr lang="fr-FR" sz="4500" dirty="0" smtClean="0">
                <a:solidFill>
                  <a:schemeClr val="accent2"/>
                </a:solidFill>
              </a:rPr>
              <a:t>       </a:t>
            </a:r>
          </a:p>
          <a:p>
            <a:pPr marL="0" indent="0">
              <a:buNone/>
            </a:pPr>
            <a:r>
              <a:rPr lang="fr-FR" sz="4500" dirty="0" smtClean="0">
                <a:solidFill>
                  <a:schemeClr val="accent2"/>
                </a:solidFill>
              </a:rPr>
              <a:t>		de </a:t>
            </a:r>
            <a:r>
              <a:rPr lang="fr-FR" sz="4500" dirty="0">
                <a:solidFill>
                  <a:schemeClr val="accent2"/>
                </a:solidFill>
              </a:rPr>
              <a:t>COURTENAY "Robert I" (1168 – 1239)</a:t>
            </a:r>
          </a:p>
          <a:p>
            <a:r>
              <a:rPr lang="fr-FR" sz="4500" dirty="0">
                <a:solidFill>
                  <a:schemeClr val="accent2"/>
                </a:solidFill>
              </a:rPr>
              <a:t>Chambellan du Roi Louis XI, Bailli de Touraine	</a:t>
            </a:r>
            <a:endParaRPr lang="fr-FR" sz="4500" dirty="0" smtClean="0">
              <a:solidFill>
                <a:schemeClr val="accent2"/>
              </a:solidFill>
            </a:endParaRPr>
          </a:p>
          <a:p>
            <a:pPr marL="0" indent="0">
              <a:buNone/>
            </a:pPr>
            <a:r>
              <a:rPr lang="fr-FR" sz="4500" dirty="0" smtClean="0">
                <a:solidFill>
                  <a:schemeClr val="accent2"/>
                </a:solidFill>
              </a:rPr>
              <a:t>		de </a:t>
            </a:r>
            <a:r>
              <a:rPr lang="fr-FR" sz="4500" dirty="0">
                <a:solidFill>
                  <a:schemeClr val="accent2"/>
                </a:solidFill>
              </a:rPr>
              <a:t>BAR de BAUGY "Jean" (1417 – 1470)</a:t>
            </a:r>
          </a:p>
          <a:p>
            <a:r>
              <a:rPr lang="fr-FR" sz="4500" dirty="0"/>
              <a:t>Tuteur des enfants du Roi Henri II , Bailli </a:t>
            </a:r>
            <a:r>
              <a:rPr lang="fr-FR" sz="4500" dirty="0" smtClean="0"/>
              <a:t>d’Auxerre</a:t>
            </a:r>
          </a:p>
          <a:p>
            <a:pPr marL="0" indent="0">
              <a:buNone/>
            </a:pPr>
            <a:r>
              <a:rPr lang="fr-FR" sz="4500" dirty="0"/>
              <a:t>	</a:t>
            </a:r>
            <a:r>
              <a:rPr lang="fr-FR" sz="4500" dirty="0" smtClean="0"/>
              <a:t>	de </a:t>
            </a:r>
            <a:r>
              <a:rPr lang="fr-FR" sz="4500" dirty="0"/>
              <a:t>COURTENAY de BLÉNEAU "François I"  (1495 – 1561)</a:t>
            </a:r>
          </a:p>
          <a:p>
            <a:r>
              <a:rPr lang="fr-FR" sz="4500" dirty="0"/>
              <a:t>Bailli du Palais de Paris		</a:t>
            </a:r>
            <a:r>
              <a:rPr lang="fr-FR" sz="4500" dirty="0" smtClean="0"/>
              <a:t>       </a:t>
            </a:r>
          </a:p>
          <a:p>
            <a:pPr marL="0" indent="0">
              <a:buNone/>
            </a:pPr>
            <a:r>
              <a:rPr lang="fr-FR" sz="4500" dirty="0"/>
              <a:t>	</a:t>
            </a:r>
            <a:r>
              <a:rPr lang="fr-FR" sz="4500" dirty="0" smtClean="0"/>
              <a:t>	de </a:t>
            </a:r>
            <a:r>
              <a:rPr lang="fr-FR" sz="4500" dirty="0"/>
              <a:t>FICTE "Charles II" (1619 – 1674)</a:t>
            </a:r>
          </a:p>
          <a:p>
            <a:r>
              <a:rPr lang="fr-FR" sz="4500" dirty="0"/>
              <a:t>Lieutenant de justice des chasses et plaisirs du Roi en la forêt de </a:t>
            </a:r>
            <a:r>
              <a:rPr lang="fr-FR" sz="4500" dirty="0" err="1"/>
              <a:t>Séquigny</a:t>
            </a:r>
            <a:r>
              <a:rPr lang="fr-FR" sz="4500" dirty="0"/>
              <a:t> 		</a:t>
            </a:r>
            <a:r>
              <a:rPr lang="fr-FR" sz="4500" dirty="0" smtClean="0"/>
              <a:t>	BROCHANT </a:t>
            </a:r>
            <a:r>
              <a:rPr lang="fr-FR" sz="4500" dirty="0"/>
              <a:t>d'ORANGIS "Louis"  (1634 – 1693)</a:t>
            </a:r>
          </a:p>
          <a:p>
            <a:r>
              <a:rPr lang="fr-FR" sz="4500" dirty="0"/>
              <a:t>Ecuyer du roi Louis XIV et de Madame la duchesse de Bourgogne en 1680		</a:t>
            </a:r>
            <a:r>
              <a:rPr lang="fr-FR" sz="4500" dirty="0" smtClean="0"/>
              <a:t>	de </a:t>
            </a:r>
            <a:r>
              <a:rPr lang="fr-FR" sz="4500" dirty="0"/>
              <a:t>COURTIN de LAFFEMAS "Isaac" (1641 – 1726)</a:t>
            </a:r>
          </a:p>
          <a:p>
            <a:r>
              <a:rPr lang="fr-FR" sz="4500" dirty="0"/>
              <a:t>Ecuyer ordinaire du Roi Louis XIV, Commandant sa petite écurie 			</a:t>
            </a:r>
            <a:r>
              <a:rPr lang="fr-FR" sz="4500" dirty="0" smtClean="0"/>
              <a:t>	de </a:t>
            </a:r>
            <a:r>
              <a:rPr lang="fr-FR" sz="4500" dirty="0"/>
              <a:t>JORDY de CABANAC "Melchior I"  (1643 – 1710)</a:t>
            </a:r>
          </a:p>
          <a:p>
            <a:endParaRPr lang="fr-FR" dirty="0"/>
          </a:p>
        </p:txBody>
      </p:sp>
    </p:spTree>
    <p:extLst>
      <p:ext uri="{BB962C8B-B14F-4D97-AF65-F5344CB8AC3E}">
        <p14:creationId xmlns:p14="http://schemas.microsoft.com/office/powerpoint/2010/main" xmlns="" val="129580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b="1" dirty="0"/>
              <a:t>LA MAISON MILITAIRE DU ROI </a:t>
            </a:r>
            <a:r>
              <a:rPr lang="fr-FR" b="1" dirty="0" smtClean="0"/>
              <a:t>:</a:t>
            </a:r>
          </a:p>
          <a:p>
            <a:pPr marL="0" indent="0">
              <a:buNone/>
            </a:pPr>
            <a:endParaRPr lang="fr-FR" dirty="0"/>
          </a:p>
          <a:p>
            <a:r>
              <a:rPr lang="fr-FR" dirty="0">
                <a:solidFill>
                  <a:schemeClr val="accent2"/>
                </a:solidFill>
              </a:rPr>
              <a:t>Archer de la garde écossaise du roi en 1469					</a:t>
            </a:r>
            <a:r>
              <a:rPr lang="fr-FR" dirty="0" smtClean="0">
                <a:solidFill>
                  <a:schemeClr val="accent2"/>
                </a:solidFill>
              </a:rPr>
              <a:t>de </a:t>
            </a:r>
            <a:r>
              <a:rPr lang="fr-FR" dirty="0">
                <a:solidFill>
                  <a:schemeClr val="accent2"/>
                </a:solidFill>
              </a:rPr>
              <a:t>QUINQUET "James"</a:t>
            </a:r>
          </a:p>
          <a:p>
            <a:r>
              <a:rPr lang="fr-FR" dirty="0">
                <a:solidFill>
                  <a:schemeClr val="accent2"/>
                </a:solidFill>
              </a:rPr>
              <a:t>Cornette des chevau-légers de S.A.R. en 1644 					</a:t>
            </a:r>
            <a:r>
              <a:rPr lang="fr-FR" dirty="0" smtClean="0">
                <a:solidFill>
                  <a:schemeClr val="accent2"/>
                </a:solidFill>
              </a:rPr>
              <a:t>de </a:t>
            </a:r>
            <a:r>
              <a:rPr lang="fr-FR" dirty="0">
                <a:solidFill>
                  <a:schemeClr val="accent2"/>
                </a:solidFill>
              </a:rPr>
              <a:t>COURTIN de TANQUEUX "Jacques"</a:t>
            </a:r>
          </a:p>
          <a:p>
            <a:r>
              <a:rPr lang="fr-FR" dirty="0">
                <a:solidFill>
                  <a:schemeClr val="accent2"/>
                </a:solidFill>
              </a:rPr>
              <a:t>Mousquetaire noir	</a:t>
            </a:r>
            <a:endParaRPr lang="fr-FR" dirty="0" smtClean="0">
              <a:solidFill>
                <a:schemeClr val="accent2"/>
              </a:solidFill>
            </a:endParaRPr>
          </a:p>
          <a:p>
            <a:pPr marL="0" indent="0">
              <a:buNone/>
            </a:pPr>
            <a:r>
              <a:rPr lang="fr-FR" dirty="0">
                <a:solidFill>
                  <a:schemeClr val="accent2"/>
                </a:solidFill>
              </a:rPr>
              <a:t>	</a:t>
            </a:r>
            <a:r>
              <a:rPr lang="fr-FR" dirty="0" smtClean="0">
                <a:solidFill>
                  <a:schemeClr val="accent2"/>
                </a:solidFill>
              </a:rPr>
              <a:t>de </a:t>
            </a:r>
            <a:r>
              <a:rPr lang="fr-FR" dirty="0">
                <a:solidFill>
                  <a:schemeClr val="accent2"/>
                </a:solidFill>
              </a:rPr>
              <a:t>COURTIN de TANQUEUX "Eléonore-Charles"   (1736 – 1805)</a:t>
            </a:r>
          </a:p>
          <a:p>
            <a:r>
              <a:rPr lang="fr-FR" dirty="0"/>
              <a:t>Mousquetaire de la garde du roi						</a:t>
            </a:r>
            <a:r>
              <a:rPr lang="fr-FR" dirty="0" smtClean="0"/>
              <a:t>	de </a:t>
            </a:r>
            <a:r>
              <a:rPr lang="fr-FR" dirty="0"/>
              <a:t>COURTIN du SAUSSOY  "Eléonore" (1683 – 1751)</a:t>
            </a:r>
          </a:p>
          <a:p>
            <a:r>
              <a:rPr lang="fr-FR" dirty="0"/>
              <a:t>Garde du corps du Roy en 1773 							</a:t>
            </a:r>
            <a:r>
              <a:rPr lang="fr-FR" dirty="0" smtClean="0"/>
              <a:t>de </a:t>
            </a:r>
            <a:r>
              <a:rPr lang="fr-FR" dirty="0"/>
              <a:t>BEAUVIERE "Louis", Charles	</a:t>
            </a:r>
          </a:p>
          <a:p>
            <a:r>
              <a:rPr lang="fr-FR" dirty="0"/>
              <a:t>Maréchal-des-logis de la deuxième compagnie des mousquetaires 			</a:t>
            </a:r>
            <a:r>
              <a:rPr lang="fr-FR" dirty="0" smtClean="0"/>
              <a:t>de </a:t>
            </a:r>
            <a:r>
              <a:rPr lang="fr-FR" dirty="0"/>
              <a:t>JORDY de CABANAC "Melchior II" (1692 – 1767)</a:t>
            </a:r>
          </a:p>
          <a:p>
            <a:endParaRPr lang="fr-FR" dirty="0"/>
          </a:p>
        </p:txBody>
      </p:sp>
    </p:spTree>
    <p:extLst>
      <p:ext uri="{BB962C8B-B14F-4D97-AF65-F5344CB8AC3E}">
        <p14:creationId xmlns:p14="http://schemas.microsoft.com/office/powerpoint/2010/main" xmlns="" val="1882704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L'Adoration des mages, </a:t>
            </a:r>
            <a:r>
              <a:rPr lang="fr-FR" sz="1200" dirty="0"/>
              <a:t>par Jean Fouquet, 1454. </a:t>
            </a:r>
            <a:r>
              <a:rPr lang="fr-FR" sz="1200" dirty="0" smtClean="0"/>
              <a:t/>
            </a:r>
            <a:br>
              <a:rPr lang="fr-FR" sz="1200" dirty="0" smtClean="0"/>
            </a:br>
            <a:r>
              <a:rPr lang="fr-FR" sz="1400" dirty="0" smtClean="0"/>
              <a:t>Charles </a:t>
            </a:r>
            <a:r>
              <a:rPr lang="fr-FR" sz="1400" dirty="0"/>
              <a:t>VII y est représenté en roi-mage, entouré de sa garde écossaise. Livre d'heures d'Étienne Chevalier.</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556792"/>
            <a:ext cx="3725121" cy="5149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157" y="2636912"/>
            <a:ext cx="2676525" cy="32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448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260648"/>
            <a:ext cx="8229600" cy="6336704"/>
          </a:xfrm>
        </p:spPr>
        <p:txBody>
          <a:bodyPr>
            <a:normAutofit fontScale="85000" lnSpcReduction="2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400" dirty="0" smtClean="0"/>
          </a:p>
          <a:p>
            <a:endParaRPr lang="fr-FR" sz="1400" dirty="0"/>
          </a:p>
          <a:p>
            <a:endParaRPr lang="fr-FR" sz="1600" dirty="0" smtClean="0"/>
          </a:p>
          <a:p>
            <a:pPr lvl="1"/>
            <a:endParaRPr lang="fr-FR" sz="1600" dirty="0" smtClean="0"/>
          </a:p>
          <a:p>
            <a:pPr marL="457200" lvl="1" indent="0">
              <a:buNone/>
            </a:pPr>
            <a:r>
              <a:rPr lang="fr-FR" sz="2400" b="1" dirty="0" smtClean="0"/>
              <a:t>Chevau-Légers				Mousquetaires</a:t>
            </a:r>
            <a:endParaRPr lang="fr-FR" sz="2400" b="1"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6832"/>
            <a:ext cx="4286250" cy="3619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5050"/>
            <a:ext cx="4234601"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9738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412776"/>
            <a:ext cx="8229600" cy="5445224"/>
          </a:xfrm>
        </p:spPr>
        <p:txBody>
          <a:bodyPr>
            <a:normAutofit fontScale="62500" lnSpcReduction="20000"/>
          </a:bodyPr>
          <a:lstStyle/>
          <a:p>
            <a:pPr marL="0" indent="0">
              <a:buNone/>
            </a:pPr>
            <a:r>
              <a:rPr lang="fr-FR" b="1" dirty="0"/>
              <a:t>LE </a:t>
            </a:r>
            <a:r>
              <a:rPr lang="fr-FR" b="1" dirty="0" smtClean="0"/>
              <a:t>GOUVERNEMENT(1)</a:t>
            </a:r>
          </a:p>
          <a:p>
            <a:endParaRPr lang="fr-FR" dirty="0"/>
          </a:p>
          <a:p>
            <a:r>
              <a:rPr lang="fr-FR" dirty="0" smtClean="0"/>
              <a:t>Sénéchal </a:t>
            </a:r>
            <a:r>
              <a:rPr lang="fr-FR" dirty="0"/>
              <a:t>de Champagne	</a:t>
            </a:r>
            <a:r>
              <a:rPr lang="fr-FR" dirty="0" smtClean="0"/>
              <a:t>de </a:t>
            </a:r>
            <a:r>
              <a:rPr lang="fr-FR" dirty="0"/>
              <a:t>BAUDEMENT "André" (1075 – 1142)</a:t>
            </a:r>
          </a:p>
          <a:p>
            <a:r>
              <a:rPr lang="fr-FR" dirty="0"/>
              <a:t>Prévôt de Champagne	</a:t>
            </a:r>
            <a:r>
              <a:rPr lang="fr-FR" dirty="0" smtClean="0"/>
              <a:t>	de </a:t>
            </a:r>
            <a:r>
              <a:rPr lang="fr-FR" dirty="0"/>
              <a:t>LA CHAPELLE "Geoffroy" (1130 – 1195)</a:t>
            </a:r>
          </a:p>
          <a:p>
            <a:r>
              <a:rPr lang="fr-FR" dirty="0"/>
              <a:t>Mestre de camps, Ambassadeur du Roi en Turquie						de FÉRA "Camille" (1513 – 1594)</a:t>
            </a:r>
          </a:p>
          <a:p>
            <a:r>
              <a:rPr lang="fr-FR" dirty="0"/>
              <a:t>Garde des Sceaux (1604), Chancelier de France (1607)					</a:t>
            </a:r>
            <a:r>
              <a:rPr lang="fr-FR" dirty="0" smtClean="0"/>
              <a:t>BRULART </a:t>
            </a:r>
            <a:r>
              <a:rPr lang="fr-FR" dirty="0"/>
              <a:t>de SILLERY "Nicolas" (1544 – 1624)</a:t>
            </a:r>
          </a:p>
          <a:p>
            <a:r>
              <a:rPr lang="fr-FR" dirty="0"/>
              <a:t>Ministre de l'Industrie et du Commerce d'Henri IV						de LAFFEMAS "Barthélémy" (1545 – 1611)</a:t>
            </a:r>
          </a:p>
          <a:p>
            <a:r>
              <a:rPr lang="fr-FR" dirty="0"/>
              <a:t>Syndic de Saint Pons de </a:t>
            </a:r>
            <a:r>
              <a:rPr lang="fr-FR" dirty="0" err="1" smtClean="0"/>
              <a:t>Thomière</a:t>
            </a:r>
            <a:endParaRPr lang="fr-FR" dirty="0" smtClean="0"/>
          </a:p>
          <a:p>
            <a:pPr marL="0" indent="0">
              <a:buNone/>
            </a:pPr>
            <a:r>
              <a:rPr lang="fr-FR" dirty="0"/>
              <a:t>	</a:t>
            </a:r>
            <a:r>
              <a:rPr lang="fr-FR" dirty="0" smtClean="0"/>
              <a:t>  </a:t>
            </a:r>
            <a:r>
              <a:rPr lang="fr-FR" dirty="0"/>
              <a:t>	</a:t>
            </a:r>
            <a:r>
              <a:rPr lang="fr-FR" dirty="0" smtClean="0"/>
              <a:t>                de </a:t>
            </a:r>
            <a:r>
              <a:rPr lang="fr-FR" dirty="0"/>
              <a:t>JORDY "Pierre", Balthazar (1607 – 1691)</a:t>
            </a:r>
          </a:p>
          <a:p>
            <a:r>
              <a:rPr lang="fr-FR" dirty="0">
                <a:solidFill>
                  <a:schemeClr val="accent2"/>
                </a:solidFill>
              </a:rPr>
              <a:t>Grand Voyer de la </a:t>
            </a:r>
            <a:r>
              <a:rPr lang="fr-FR" dirty="0" smtClean="0">
                <a:solidFill>
                  <a:schemeClr val="accent2"/>
                </a:solidFill>
              </a:rPr>
              <a:t>Nouvelle-France</a:t>
            </a:r>
          </a:p>
          <a:p>
            <a:pPr marL="0" indent="0">
              <a:buNone/>
            </a:pPr>
            <a:r>
              <a:rPr lang="fr-FR" dirty="0"/>
              <a:t>		</a:t>
            </a:r>
            <a:r>
              <a:rPr lang="fr-FR" dirty="0" smtClean="0">
                <a:solidFill>
                  <a:schemeClr val="accent2"/>
                </a:solidFill>
              </a:rPr>
              <a:t>                ROBINEAU </a:t>
            </a:r>
            <a:r>
              <a:rPr lang="fr-FR" dirty="0">
                <a:solidFill>
                  <a:schemeClr val="accent2"/>
                </a:solidFill>
              </a:rPr>
              <a:t>de BÉCANCOUR "</a:t>
            </a:r>
            <a:r>
              <a:rPr lang="fr-FR" dirty="0" smtClean="0">
                <a:solidFill>
                  <a:schemeClr val="accent2"/>
                </a:solidFill>
              </a:rPr>
              <a:t>René » </a:t>
            </a:r>
            <a:r>
              <a:rPr lang="fr-FR" dirty="0">
                <a:solidFill>
                  <a:schemeClr val="accent2"/>
                </a:solidFill>
              </a:rPr>
              <a:t>(1625 – 1699</a:t>
            </a:r>
            <a:r>
              <a:rPr lang="fr-FR" dirty="0" smtClean="0"/>
              <a:t>)</a:t>
            </a:r>
            <a:endParaRPr lang="fr-FR" dirty="0"/>
          </a:p>
        </p:txBody>
      </p:sp>
    </p:spTree>
    <p:extLst>
      <p:ext uri="{BB962C8B-B14F-4D97-AF65-F5344CB8AC3E}">
        <p14:creationId xmlns:p14="http://schemas.microsoft.com/office/powerpoint/2010/main" xmlns="" val="3383862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p:txBody>
          <a:bodyPr>
            <a:normAutofit/>
          </a:bodyPr>
          <a:lstStyle/>
          <a:p>
            <a:pPr marL="0" indent="0">
              <a:buNone/>
            </a:pPr>
            <a:r>
              <a:rPr lang="fr-FR" sz="2000" b="1" dirty="0"/>
              <a:t>LE </a:t>
            </a:r>
            <a:r>
              <a:rPr lang="fr-FR" sz="2000" b="1" dirty="0" smtClean="0"/>
              <a:t>GOUVERNEMENT</a:t>
            </a:r>
            <a:r>
              <a:rPr lang="fr-FR" sz="2000" b="1" dirty="0"/>
              <a:t> </a:t>
            </a:r>
            <a:r>
              <a:rPr lang="fr-FR" sz="2000" b="1" dirty="0" smtClean="0"/>
              <a:t>(2)</a:t>
            </a:r>
            <a:endParaRPr lang="fr-FR" sz="2000" b="1" dirty="0"/>
          </a:p>
          <a:p>
            <a:endParaRPr lang="fr-FR" sz="2200" dirty="0"/>
          </a:p>
          <a:p>
            <a:r>
              <a:rPr lang="fr-FR" sz="2000" dirty="0" smtClean="0"/>
              <a:t>Major </a:t>
            </a:r>
            <a:r>
              <a:rPr lang="fr-FR" sz="2000" dirty="0"/>
              <a:t>de la ville et gouvernement de Dunkerque   </a:t>
            </a:r>
            <a:endParaRPr lang="fr-FR" sz="2000" dirty="0" smtClean="0"/>
          </a:p>
          <a:p>
            <a:pPr marL="0" indent="0">
              <a:buNone/>
            </a:pPr>
            <a:r>
              <a:rPr lang="fr-FR" sz="2000" dirty="0" smtClean="0"/>
              <a:t>       	GUERIN </a:t>
            </a:r>
            <a:r>
              <a:rPr lang="fr-FR" sz="2000" dirty="0"/>
              <a:t>de BRUSLARD "Robert", Jean (1646 – 1708)</a:t>
            </a:r>
          </a:p>
          <a:p>
            <a:r>
              <a:rPr lang="fr-FR" sz="2000" dirty="0"/>
              <a:t>Major des Iles, ville et citadelle d'Oléron en 1720   </a:t>
            </a:r>
            <a:endParaRPr lang="fr-FR" sz="2000" dirty="0" smtClean="0"/>
          </a:p>
          <a:p>
            <a:pPr marL="0" indent="0">
              <a:buNone/>
            </a:pPr>
            <a:r>
              <a:rPr lang="fr-FR" sz="2000" dirty="0" smtClean="0"/>
              <a:t>	de </a:t>
            </a:r>
            <a:r>
              <a:rPr lang="fr-FR" sz="2000" dirty="0"/>
              <a:t>DUMOSNARD de VILLEFAVARD "François"</a:t>
            </a:r>
          </a:p>
          <a:p>
            <a:r>
              <a:rPr lang="fr-FR" sz="2000" dirty="0"/>
              <a:t>Ministre d'Etat (1747)			         </a:t>
            </a:r>
            <a:endParaRPr lang="fr-FR" sz="2000" dirty="0" smtClean="0"/>
          </a:p>
          <a:p>
            <a:pPr marL="0" indent="0">
              <a:buNone/>
            </a:pPr>
            <a:r>
              <a:rPr lang="fr-FR" sz="2000" dirty="0" smtClean="0"/>
              <a:t> 	BRULART </a:t>
            </a:r>
            <a:r>
              <a:rPr lang="fr-FR" sz="2000" dirty="0"/>
              <a:t>de SILLERY "Louis-Philippe" (1702 – 1770)</a:t>
            </a:r>
          </a:p>
          <a:p>
            <a:r>
              <a:rPr lang="fr-FR" sz="2000" dirty="0"/>
              <a:t>Gouverneur de la ville de </a:t>
            </a:r>
            <a:r>
              <a:rPr lang="fr-FR" sz="2000" dirty="0" err="1"/>
              <a:t>Bourbonne-les-bains</a:t>
            </a:r>
            <a:r>
              <a:rPr lang="fr-FR" sz="2000" dirty="0"/>
              <a:t>	          </a:t>
            </a:r>
            <a:endParaRPr lang="fr-FR" sz="2000" dirty="0" smtClean="0"/>
          </a:p>
          <a:p>
            <a:pPr marL="0" indent="0">
              <a:buNone/>
            </a:pPr>
            <a:r>
              <a:rPr lang="fr-FR" sz="2000" dirty="0"/>
              <a:t>	</a:t>
            </a:r>
            <a:r>
              <a:rPr lang="fr-FR" sz="2000" dirty="0" smtClean="0"/>
              <a:t>AUBERTOT </a:t>
            </a:r>
            <a:r>
              <a:rPr lang="fr-FR" sz="2000" dirty="0"/>
              <a:t>de FRESNOY "François", Nicolas (1735 – 1807)</a:t>
            </a:r>
          </a:p>
          <a:p>
            <a:endParaRPr lang="fr-FR" dirty="0"/>
          </a:p>
          <a:p>
            <a:endParaRPr lang="fr-FR" dirty="0"/>
          </a:p>
        </p:txBody>
      </p:sp>
    </p:spTree>
    <p:extLst>
      <p:ext uri="{BB962C8B-B14F-4D97-AF65-F5344CB8AC3E}">
        <p14:creationId xmlns:p14="http://schemas.microsoft.com/office/powerpoint/2010/main" xmlns="" val="236250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268760"/>
            <a:ext cx="8229600" cy="5328592"/>
          </a:xfrm>
        </p:spPr>
        <p:txBody>
          <a:bodyPr>
            <a:normAutofit fontScale="55000" lnSpcReduction="20000"/>
          </a:bodyPr>
          <a:lstStyle/>
          <a:p>
            <a:pPr marL="0" indent="0">
              <a:buNone/>
            </a:pPr>
            <a:r>
              <a:rPr lang="fr-FR" b="1" dirty="0"/>
              <a:t>LES ARMES </a:t>
            </a:r>
            <a:r>
              <a:rPr lang="fr-FR" b="1" dirty="0" smtClean="0"/>
              <a:t>(1)</a:t>
            </a:r>
          </a:p>
          <a:p>
            <a:endParaRPr lang="fr-FR" dirty="0"/>
          </a:p>
          <a:p>
            <a:r>
              <a:rPr lang="fr-FR" dirty="0"/>
              <a:t>Archer du corps de la compagnie du duc d'Orléans en 1390	</a:t>
            </a:r>
            <a:endParaRPr lang="fr-FR" dirty="0" smtClean="0"/>
          </a:p>
          <a:p>
            <a:pPr marL="0" indent="0">
              <a:buNone/>
            </a:pPr>
            <a:r>
              <a:rPr lang="fr-FR" dirty="0" smtClean="0"/>
              <a:t>		de </a:t>
            </a:r>
            <a:r>
              <a:rPr lang="fr-FR" dirty="0"/>
              <a:t>COURTIN "Jean-Pierre"</a:t>
            </a:r>
          </a:p>
          <a:p>
            <a:r>
              <a:rPr lang="fr-FR" dirty="0"/>
              <a:t>Officier attaché à la suite du Duc d'Orléans en 1420	</a:t>
            </a:r>
            <a:endParaRPr lang="fr-FR" dirty="0" smtClean="0"/>
          </a:p>
          <a:p>
            <a:pPr marL="0" indent="0">
              <a:buNone/>
            </a:pPr>
            <a:r>
              <a:rPr lang="fr-FR" dirty="0" smtClean="0"/>
              <a:t>		de </a:t>
            </a:r>
            <a:r>
              <a:rPr lang="fr-FR" dirty="0"/>
              <a:t>COURTIN "Jean-Michel"</a:t>
            </a:r>
          </a:p>
          <a:p>
            <a:r>
              <a:rPr lang="fr-FR" dirty="0"/>
              <a:t>Homme d'armes à la compagnie du Duc de Chevreuse	</a:t>
            </a:r>
            <a:endParaRPr lang="fr-FR" dirty="0" smtClean="0"/>
          </a:p>
          <a:p>
            <a:pPr marL="0" indent="0">
              <a:buNone/>
            </a:pPr>
            <a:r>
              <a:rPr lang="fr-FR" dirty="0" smtClean="0"/>
              <a:t>		de </a:t>
            </a:r>
            <a:r>
              <a:rPr lang="fr-FR" dirty="0"/>
              <a:t>BEAUVIERE "Jacques" (1550 – 1617)</a:t>
            </a:r>
          </a:p>
          <a:p>
            <a:r>
              <a:rPr lang="fr-FR" dirty="0"/>
              <a:t>Lieutenant de la compagnie d'ordonnance de M. d'Angoulême				</a:t>
            </a:r>
            <a:r>
              <a:rPr lang="fr-FR" dirty="0" smtClean="0"/>
              <a:t>de </a:t>
            </a:r>
            <a:r>
              <a:rPr lang="fr-FR" dirty="0"/>
              <a:t>FÉRA "Charles I" (1581 – 1648)</a:t>
            </a:r>
          </a:p>
          <a:p>
            <a:r>
              <a:rPr lang="fr-FR" dirty="0">
                <a:solidFill>
                  <a:schemeClr val="accent2"/>
                </a:solidFill>
              </a:rPr>
              <a:t>Maréchal de France en 1676		</a:t>
            </a:r>
            <a:endParaRPr lang="fr-FR" dirty="0" smtClean="0">
              <a:solidFill>
                <a:schemeClr val="accent2"/>
              </a:solidFill>
            </a:endParaRPr>
          </a:p>
          <a:p>
            <a:pPr marL="0" indent="0">
              <a:buNone/>
            </a:pPr>
            <a:r>
              <a:rPr lang="fr-FR" dirty="0" smtClean="0">
                <a:solidFill>
                  <a:schemeClr val="accent2"/>
                </a:solidFill>
              </a:rPr>
              <a:t>		de </a:t>
            </a:r>
            <a:r>
              <a:rPr lang="fr-FR" dirty="0">
                <a:solidFill>
                  <a:schemeClr val="accent2"/>
                </a:solidFill>
              </a:rPr>
              <a:t>DURFORT de LORGE "Guy" (1630 – 1702)</a:t>
            </a:r>
          </a:p>
          <a:p>
            <a:r>
              <a:rPr lang="fr-FR" dirty="0"/>
              <a:t>Capitaine et Major au Régiment du Plessis-</a:t>
            </a:r>
            <a:r>
              <a:rPr lang="fr-FR" dirty="0" err="1"/>
              <a:t>Praslin</a:t>
            </a:r>
            <a:r>
              <a:rPr lang="fr-FR" dirty="0"/>
              <a:t>, infanterie 				</a:t>
            </a:r>
            <a:r>
              <a:rPr lang="fr-FR" dirty="0" smtClean="0"/>
              <a:t>de </a:t>
            </a:r>
            <a:r>
              <a:rPr lang="fr-FR" dirty="0"/>
              <a:t>FÉRA "Charles II" le Puiné (1630 – 1680)</a:t>
            </a:r>
          </a:p>
          <a:p>
            <a:r>
              <a:rPr lang="fr-FR" dirty="0"/>
              <a:t>Colonel d'un régiment de dragons		</a:t>
            </a:r>
            <a:endParaRPr lang="fr-FR" dirty="0" smtClean="0"/>
          </a:p>
          <a:p>
            <a:pPr marL="0" indent="0">
              <a:buNone/>
            </a:pPr>
            <a:r>
              <a:rPr lang="fr-FR" dirty="0" smtClean="0"/>
              <a:t>		de </a:t>
            </a:r>
            <a:r>
              <a:rPr lang="fr-FR" dirty="0"/>
              <a:t>BRISAY de DENONVILLE "Jacques", René (1637 – 1710)</a:t>
            </a:r>
          </a:p>
          <a:p>
            <a:r>
              <a:rPr lang="fr-FR" dirty="0"/>
              <a:t>Capitaine d'infanterie au Canada		</a:t>
            </a:r>
            <a:endParaRPr lang="fr-FR" dirty="0" smtClean="0"/>
          </a:p>
          <a:p>
            <a:pPr marL="0" indent="0">
              <a:buNone/>
            </a:pPr>
            <a:r>
              <a:rPr lang="fr-FR" dirty="0" smtClean="0"/>
              <a:t>		de </a:t>
            </a:r>
            <a:r>
              <a:rPr lang="fr-FR" dirty="0"/>
              <a:t>JORDY "Joseph" (1657 – 1713)</a:t>
            </a:r>
          </a:p>
          <a:p>
            <a:endParaRPr lang="fr-FR" dirty="0"/>
          </a:p>
        </p:txBody>
      </p:sp>
    </p:spTree>
    <p:extLst>
      <p:ext uri="{BB962C8B-B14F-4D97-AF65-F5344CB8AC3E}">
        <p14:creationId xmlns:p14="http://schemas.microsoft.com/office/powerpoint/2010/main" xmlns="" val="258584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052736"/>
            <a:ext cx="8229600" cy="5688632"/>
          </a:xfrm>
        </p:spPr>
        <p:txBody>
          <a:bodyPr>
            <a:normAutofit fontScale="55000" lnSpcReduction="20000"/>
          </a:bodyPr>
          <a:lstStyle/>
          <a:p>
            <a:endParaRPr lang="fr-FR" sz="3600" dirty="0" smtClean="0"/>
          </a:p>
          <a:p>
            <a:pPr marL="0" indent="0">
              <a:buNone/>
            </a:pPr>
            <a:r>
              <a:rPr lang="fr-FR" sz="3600" b="1" dirty="0"/>
              <a:t>LES ARMES </a:t>
            </a:r>
            <a:r>
              <a:rPr lang="fr-FR" sz="3600" b="1" dirty="0" smtClean="0"/>
              <a:t>(2)</a:t>
            </a:r>
            <a:endParaRPr lang="fr-FR" sz="3600" b="1" dirty="0"/>
          </a:p>
          <a:p>
            <a:endParaRPr lang="fr-FR" sz="3600" dirty="0"/>
          </a:p>
          <a:p>
            <a:r>
              <a:rPr lang="fr-FR" sz="3600" dirty="0" smtClean="0"/>
              <a:t>Capitaine </a:t>
            </a:r>
            <a:r>
              <a:rPr lang="fr-FR" sz="3600" dirty="0"/>
              <a:t>de cavalerie au Régiment Royal-Etranger				</a:t>
            </a:r>
            <a:r>
              <a:rPr lang="fr-FR" sz="3600" dirty="0" smtClean="0"/>
              <a:t>de </a:t>
            </a:r>
            <a:r>
              <a:rPr lang="fr-FR" sz="3600" dirty="0"/>
              <a:t>COURTIN "Charles" (1684 – vers 1660)</a:t>
            </a:r>
          </a:p>
          <a:p>
            <a:r>
              <a:rPr lang="fr-FR" sz="3600" dirty="0"/>
              <a:t>Capitaine au régiment de Picardie, infanterie en 1690				</a:t>
            </a:r>
            <a:r>
              <a:rPr lang="fr-FR" sz="3600" dirty="0" smtClean="0"/>
              <a:t>GUERIN </a:t>
            </a:r>
            <a:r>
              <a:rPr lang="fr-FR" sz="3600" dirty="0"/>
              <a:t>de BRUSLARD "Alexandre"</a:t>
            </a:r>
          </a:p>
          <a:p>
            <a:r>
              <a:rPr lang="fr-FR" sz="3600" dirty="0"/>
              <a:t>Mestre de camp de cavalerie							de JORDY de CABANAC "Guy" (1685 – 1761)</a:t>
            </a:r>
          </a:p>
          <a:p>
            <a:r>
              <a:rPr lang="fr-FR" sz="3600" dirty="0" smtClean="0"/>
              <a:t>Chevalier de Malte en 1692							de FÉRA "Victor" (1680 – 1741)</a:t>
            </a:r>
          </a:p>
          <a:p>
            <a:r>
              <a:rPr lang="fr-FR" sz="3600" dirty="0" smtClean="0">
                <a:solidFill>
                  <a:schemeClr val="accent2"/>
                </a:solidFill>
              </a:rPr>
              <a:t>Chevalier </a:t>
            </a:r>
            <a:r>
              <a:rPr lang="fr-FR" sz="3600" dirty="0">
                <a:solidFill>
                  <a:schemeClr val="accent2"/>
                </a:solidFill>
              </a:rPr>
              <a:t>non profès de l'Ordre de Malte, en 1708 				</a:t>
            </a:r>
            <a:r>
              <a:rPr lang="fr-FR" sz="3600" dirty="0" smtClean="0">
                <a:solidFill>
                  <a:schemeClr val="accent2"/>
                </a:solidFill>
              </a:rPr>
              <a:t>de </a:t>
            </a:r>
            <a:r>
              <a:rPr lang="fr-FR" sz="3600" dirty="0">
                <a:solidFill>
                  <a:schemeClr val="accent2"/>
                </a:solidFill>
              </a:rPr>
              <a:t>COURTIN "Louis"</a:t>
            </a:r>
          </a:p>
          <a:p>
            <a:r>
              <a:rPr lang="fr-FR" sz="3600" dirty="0"/>
              <a:t>Chef de brigade au Régiment Royal, carabinier					de LA MASSOUGNE "Nicolas", René (1701 – 1758)</a:t>
            </a:r>
          </a:p>
          <a:p>
            <a:r>
              <a:rPr lang="fr-FR" sz="3600" dirty="0" smtClean="0"/>
              <a:t>Colonel </a:t>
            </a:r>
            <a:r>
              <a:rPr lang="fr-FR" sz="3600" dirty="0"/>
              <a:t>d'infanterie au régiment de </a:t>
            </a:r>
            <a:r>
              <a:rPr lang="fr-FR" sz="3600" dirty="0" smtClean="0"/>
              <a:t>Picardie en 1738</a:t>
            </a:r>
            <a:r>
              <a:rPr lang="fr-FR" sz="3600" dirty="0"/>
              <a:t>				</a:t>
            </a:r>
            <a:r>
              <a:rPr lang="fr-FR" sz="3600" dirty="0" smtClean="0"/>
              <a:t>GUERIN </a:t>
            </a:r>
            <a:r>
              <a:rPr lang="fr-FR" sz="3600" dirty="0"/>
              <a:t>de BRUSLARD "Gaspard", Robert     (1698 – 1762)</a:t>
            </a:r>
          </a:p>
          <a:p>
            <a:r>
              <a:rPr lang="fr-FR" sz="3600" dirty="0" smtClean="0">
                <a:solidFill>
                  <a:schemeClr val="accent2"/>
                </a:solidFill>
              </a:rPr>
              <a:t>Colonel </a:t>
            </a:r>
            <a:r>
              <a:rPr lang="fr-FR" sz="3600" dirty="0">
                <a:solidFill>
                  <a:schemeClr val="accent2"/>
                </a:solidFill>
              </a:rPr>
              <a:t>d'Infanterie dans le Régiment de son nom en 1720				</a:t>
            </a:r>
            <a:r>
              <a:rPr lang="fr-FR" sz="3600" dirty="0" smtClean="0">
                <a:solidFill>
                  <a:schemeClr val="accent2"/>
                </a:solidFill>
              </a:rPr>
              <a:t>GUERIN </a:t>
            </a:r>
            <a:r>
              <a:rPr lang="fr-FR" sz="3600" dirty="0">
                <a:solidFill>
                  <a:schemeClr val="accent2"/>
                </a:solidFill>
              </a:rPr>
              <a:t>de BRUSLARD "Jean-Charles"</a:t>
            </a:r>
          </a:p>
          <a:p>
            <a:endParaRPr lang="fr-FR" dirty="0"/>
          </a:p>
        </p:txBody>
      </p:sp>
    </p:spTree>
    <p:extLst>
      <p:ext uri="{BB962C8B-B14F-4D97-AF65-F5344CB8AC3E}">
        <p14:creationId xmlns:p14="http://schemas.microsoft.com/office/powerpoint/2010/main" xmlns="" val="349463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Régiment de Picardie</a:t>
            </a:r>
            <a:br>
              <a:rPr lang="fr-FR" sz="2800" dirty="0" smtClean="0"/>
            </a:br>
            <a:r>
              <a:rPr lang="fr-FR" sz="1300" dirty="0" smtClean="0"/>
              <a:t>devenu Régiment Colonel Général en 1780</a:t>
            </a:r>
            <a:br>
              <a:rPr lang="fr-FR" sz="1300" dirty="0" smtClean="0"/>
            </a:br>
            <a:r>
              <a:rPr lang="fr-FR" sz="1300" dirty="0" smtClean="0"/>
              <a:t>et 1</a:t>
            </a:r>
            <a:r>
              <a:rPr lang="fr-FR" sz="1300" baseline="30000" dirty="0" smtClean="0"/>
              <a:t>er</a:t>
            </a:r>
            <a:r>
              <a:rPr lang="fr-FR" sz="1300" dirty="0" smtClean="0"/>
              <a:t> Régiment d’Infanterie de Ligne en 1791</a:t>
            </a:r>
            <a:endParaRPr lang="fr-FR" sz="13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1556792"/>
            <a:ext cx="1863631"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556792"/>
            <a:ext cx="3843000" cy="4758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960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différentes classes sociales</a:t>
            </a:r>
            <a:endParaRPr lang="fr-FR" sz="2800" b="1" dirty="0"/>
          </a:p>
        </p:txBody>
      </p:sp>
      <p:sp>
        <p:nvSpPr>
          <p:cNvPr id="3" name="Espace réservé du contenu 2"/>
          <p:cNvSpPr>
            <a:spLocks noGrp="1"/>
          </p:cNvSpPr>
          <p:nvPr>
            <p:ph idx="1"/>
          </p:nvPr>
        </p:nvSpPr>
        <p:spPr/>
        <p:txBody>
          <a:bodyPr/>
          <a:lstStyle/>
          <a:p>
            <a:pPr marL="0" indent="0">
              <a:buNone/>
            </a:pPr>
            <a:r>
              <a:rPr lang="fr-FR" sz="2000" b="1" dirty="0" smtClean="0"/>
              <a:t>La noblesse </a:t>
            </a:r>
            <a:r>
              <a:rPr lang="fr-FR" sz="2000" dirty="0" smtClean="0"/>
              <a:t>(400 000 personnes)</a:t>
            </a:r>
          </a:p>
          <a:p>
            <a:pPr marL="0" indent="0">
              <a:buNone/>
            </a:pPr>
            <a:endParaRPr lang="fr-FR" sz="2000" b="1" dirty="0" smtClean="0"/>
          </a:p>
          <a:p>
            <a:r>
              <a:rPr lang="fr-FR" sz="2000" dirty="0" smtClean="0"/>
              <a:t>Se caractérise par ses seigneuries: le noble a un château et reçoit les droits féodaux de ses paysans</a:t>
            </a:r>
          </a:p>
          <a:p>
            <a:r>
              <a:rPr lang="fr-FR" sz="2000" dirty="0" smtClean="0"/>
              <a:t>N’a pas le droit de travailler de ses mains, n’obéit qu’au Roi</a:t>
            </a:r>
          </a:p>
          <a:p>
            <a:r>
              <a:rPr lang="fr-FR" sz="2000" dirty="0" smtClean="0"/>
              <a:t>Se veut riche et puissante</a:t>
            </a:r>
          </a:p>
          <a:p>
            <a:r>
              <a:rPr lang="fr-FR" sz="2000" dirty="0" smtClean="0"/>
              <a:t>On distingue</a:t>
            </a:r>
          </a:p>
          <a:p>
            <a:pPr lvl="1"/>
            <a:r>
              <a:rPr lang="fr-FR" sz="1600" dirty="0" smtClean="0"/>
              <a:t>La haute noblesse vivant à la cour, très riche et très puissante</a:t>
            </a:r>
          </a:p>
          <a:p>
            <a:pPr lvl="1"/>
            <a:r>
              <a:rPr lang="fr-FR" sz="1600" dirty="0" smtClean="0"/>
              <a:t>La noblesse « crottée » de province, pauvre et cupide</a:t>
            </a:r>
          </a:p>
          <a:p>
            <a:pPr lvl="1"/>
            <a:r>
              <a:rPr lang="fr-FR" sz="1600" dirty="0" smtClean="0"/>
              <a:t>La noblesse d’épée, ancienne et très portée sur les armes</a:t>
            </a:r>
          </a:p>
          <a:p>
            <a:pPr lvl="1"/>
            <a:r>
              <a:rPr lang="fr-FR" sz="1600" dirty="0" smtClean="0"/>
              <a:t>La noblesse de robe, plus récente, portée sur la magistrature, cours de justice et administration</a:t>
            </a:r>
          </a:p>
          <a:p>
            <a:r>
              <a:rPr lang="fr-FR" sz="2000" dirty="0" smtClean="0"/>
              <a:t>Les titres: princes, ducs, </a:t>
            </a:r>
            <a:r>
              <a:rPr lang="fr-FR" sz="2000" dirty="0"/>
              <a:t>marquis, comtes</a:t>
            </a:r>
            <a:r>
              <a:rPr lang="fr-FR" sz="2000" dirty="0" smtClean="0"/>
              <a:t>, barons, (chevaliers, écuyers)</a:t>
            </a:r>
          </a:p>
          <a:p>
            <a:pPr lvl="1"/>
            <a:endParaRPr lang="fr-FR" sz="1600" dirty="0" smtClean="0"/>
          </a:p>
          <a:p>
            <a:pPr marL="0" indent="0">
              <a:buNone/>
            </a:pPr>
            <a:endParaRPr lang="fr-FR" dirty="0"/>
          </a:p>
        </p:txBody>
      </p:sp>
    </p:spTree>
    <p:extLst>
      <p:ext uri="{BB962C8B-B14F-4D97-AF65-F5344CB8AC3E}">
        <p14:creationId xmlns:p14="http://schemas.microsoft.com/office/powerpoint/2010/main" xmlns="" val="149901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340768"/>
            <a:ext cx="8229600" cy="5184576"/>
          </a:xfrm>
        </p:spPr>
        <p:txBody>
          <a:bodyPr>
            <a:normAutofit fontScale="62500" lnSpcReduction="20000"/>
          </a:bodyPr>
          <a:lstStyle/>
          <a:p>
            <a:pPr marL="0" indent="0">
              <a:buNone/>
            </a:pPr>
            <a:r>
              <a:rPr lang="fr-FR" b="1" dirty="0"/>
              <a:t>LES ARMES </a:t>
            </a:r>
            <a:r>
              <a:rPr lang="fr-FR" b="1" dirty="0" smtClean="0"/>
              <a:t>(3)</a:t>
            </a:r>
            <a:endParaRPr lang="fr-FR" b="1" dirty="0"/>
          </a:p>
          <a:p>
            <a:endParaRPr lang="fr-FR" dirty="0" smtClean="0"/>
          </a:p>
          <a:p>
            <a:endParaRPr lang="fr-FR" dirty="0" smtClean="0"/>
          </a:p>
          <a:p>
            <a:r>
              <a:rPr lang="fr-FR" dirty="0" smtClean="0"/>
              <a:t>Capitaine </a:t>
            </a:r>
            <a:r>
              <a:rPr lang="fr-FR" dirty="0"/>
              <a:t>des Grenadiers de la Martinique 					</a:t>
            </a:r>
            <a:r>
              <a:rPr lang="fr-FR" dirty="0" smtClean="0"/>
              <a:t>de </a:t>
            </a:r>
            <a:r>
              <a:rPr lang="fr-FR" dirty="0"/>
              <a:t>FLIGNY "Louis" (1721 – 1787)</a:t>
            </a:r>
          </a:p>
          <a:p>
            <a:r>
              <a:rPr lang="fr-FR" dirty="0"/>
              <a:t>Commandant d'escadron au Régiment d'Orléans, Capitaine des Dragons en 1772		</a:t>
            </a:r>
            <a:endParaRPr lang="fr-FR" dirty="0" smtClean="0"/>
          </a:p>
          <a:p>
            <a:pPr marL="0" indent="0">
              <a:buNone/>
            </a:pPr>
            <a:r>
              <a:rPr lang="fr-FR" dirty="0" smtClean="0"/>
              <a:t>		BAULDRY </a:t>
            </a:r>
            <a:r>
              <a:rPr lang="fr-FR" dirty="0"/>
              <a:t>de COULMIERS "André"</a:t>
            </a:r>
          </a:p>
          <a:p>
            <a:r>
              <a:rPr lang="fr-FR" dirty="0"/>
              <a:t>Capitaine du Régiment de Pologne, cavalerie			</a:t>
            </a:r>
            <a:endParaRPr lang="fr-FR" dirty="0" smtClean="0"/>
          </a:p>
          <a:p>
            <a:pPr marL="0" indent="0">
              <a:buNone/>
            </a:pPr>
            <a:r>
              <a:rPr lang="fr-FR" dirty="0" smtClean="0"/>
              <a:t>de </a:t>
            </a:r>
            <a:r>
              <a:rPr lang="fr-FR" dirty="0"/>
              <a:t>COURTIN de SAINT VINCENT François, "Marguerite", Joseph (1727 – 1792)</a:t>
            </a:r>
          </a:p>
          <a:p>
            <a:r>
              <a:rPr lang="fr-FR" dirty="0">
                <a:solidFill>
                  <a:schemeClr val="accent2"/>
                </a:solidFill>
              </a:rPr>
              <a:t>Premier gentilhomme de S.A.R. Mgr le duc de Penthièvre et Capitaine de ses gardes en 1790 	</a:t>
            </a:r>
            <a:endParaRPr lang="fr-FR" dirty="0" smtClean="0">
              <a:solidFill>
                <a:schemeClr val="accent2"/>
              </a:solidFill>
            </a:endParaRPr>
          </a:p>
          <a:p>
            <a:pPr marL="0" indent="0">
              <a:buNone/>
            </a:pPr>
            <a:r>
              <a:rPr lang="fr-FR" dirty="0" smtClean="0">
                <a:solidFill>
                  <a:schemeClr val="accent2"/>
                </a:solidFill>
              </a:rPr>
              <a:t>		du </a:t>
            </a:r>
            <a:r>
              <a:rPr lang="fr-FR" dirty="0">
                <a:solidFill>
                  <a:schemeClr val="accent2"/>
                </a:solidFill>
              </a:rPr>
              <a:t>HAUTIER "Henri"</a:t>
            </a:r>
          </a:p>
          <a:p>
            <a:r>
              <a:rPr lang="fr-FR" dirty="0"/>
              <a:t>Lieutenant- Colonel au 1er régiment de dragons					</a:t>
            </a:r>
            <a:r>
              <a:rPr lang="fr-FR" dirty="0" smtClean="0"/>
              <a:t>BEAUVARLET </a:t>
            </a:r>
            <a:r>
              <a:rPr lang="fr-FR" dirty="0"/>
              <a:t>de MOISMONT "Charles", Raoul (1841 – 1897)</a:t>
            </a:r>
          </a:p>
          <a:p>
            <a:r>
              <a:rPr lang="fr-FR" dirty="0"/>
              <a:t>Colonel des Mobiles de la Nièvre vers 1860					</a:t>
            </a:r>
            <a:r>
              <a:rPr lang="fr-FR" dirty="0" smtClean="0"/>
              <a:t>de </a:t>
            </a:r>
            <a:r>
              <a:rPr lang="fr-FR" dirty="0"/>
              <a:t>VEYNY d'ARBOUSE Paul, Augustin, "Alexandre"</a:t>
            </a:r>
          </a:p>
          <a:p>
            <a:endParaRPr lang="fr-FR" dirty="0"/>
          </a:p>
        </p:txBody>
      </p:sp>
    </p:spTree>
    <p:extLst>
      <p:ext uri="{BB962C8B-B14F-4D97-AF65-F5344CB8AC3E}">
        <p14:creationId xmlns:p14="http://schemas.microsoft.com/office/powerpoint/2010/main" xmlns="" val="142574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268760"/>
            <a:ext cx="8229600" cy="5472608"/>
          </a:xfrm>
        </p:spPr>
        <p:txBody>
          <a:bodyPr>
            <a:normAutofit fontScale="55000" lnSpcReduction="20000"/>
          </a:bodyPr>
          <a:lstStyle/>
          <a:p>
            <a:pPr marL="0" indent="0">
              <a:buNone/>
            </a:pPr>
            <a:r>
              <a:rPr lang="fr-FR" b="1" dirty="0"/>
              <a:t>LA JUSTICE et  </a:t>
            </a:r>
            <a:r>
              <a:rPr lang="fr-FR" b="1" dirty="0" smtClean="0"/>
              <a:t>LES FINANCES (1)</a:t>
            </a:r>
          </a:p>
          <a:p>
            <a:endParaRPr lang="fr-FR" dirty="0"/>
          </a:p>
          <a:p>
            <a:r>
              <a:rPr lang="fr-FR" dirty="0">
                <a:solidFill>
                  <a:schemeClr val="accent2"/>
                </a:solidFill>
              </a:rPr>
              <a:t>Procureur général à la Cour des Aides de 1436 à 1439					de NOVIANT "Etienne"</a:t>
            </a:r>
          </a:p>
          <a:p>
            <a:r>
              <a:rPr lang="fr-FR" dirty="0">
                <a:solidFill>
                  <a:schemeClr val="accent2"/>
                </a:solidFill>
              </a:rPr>
              <a:t>Procureur général du roi en la Chambre des Comptes en 1439				de NOVIANT "Etienne" dit le jeune</a:t>
            </a:r>
          </a:p>
          <a:p>
            <a:r>
              <a:rPr lang="fr-FR" dirty="0"/>
              <a:t>Notaire au Châtelet d'Orléans 							</a:t>
            </a:r>
            <a:r>
              <a:rPr lang="fr-FR" dirty="0" smtClean="0"/>
              <a:t>de </a:t>
            </a:r>
            <a:r>
              <a:rPr lang="fr-FR" dirty="0"/>
              <a:t>COURTIN "Jean I" (1418 – 1493)</a:t>
            </a:r>
          </a:p>
          <a:p>
            <a:r>
              <a:rPr lang="fr-FR" dirty="0"/>
              <a:t>Syndic de Saint Pons de </a:t>
            </a:r>
            <a:r>
              <a:rPr lang="fr-FR" dirty="0" err="1"/>
              <a:t>Thomière</a:t>
            </a:r>
            <a:r>
              <a:rPr lang="fr-FR" dirty="0"/>
              <a:t>							</a:t>
            </a:r>
            <a:r>
              <a:rPr lang="fr-FR" dirty="0" smtClean="0"/>
              <a:t>de </a:t>
            </a:r>
            <a:r>
              <a:rPr lang="fr-FR" dirty="0"/>
              <a:t>JORDY "Alexandre" (1576 -1629)</a:t>
            </a:r>
          </a:p>
          <a:p>
            <a:r>
              <a:rPr lang="fr-FR" dirty="0">
                <a:solidFill>
                  <a:schemeClr val="accent2"/>
                </a:solidFill>
              </a:rPr>
              <a:t>Lieutenant civil au Grand Châtelet		</a:t>
            </a:r>
            <a:endParaRPr lang="fr-FR" dirty="0" smtClean="0">
              <a:solidFill>
                <a:schemeClr val="accent2"/>
              </a:solidFill>
            </a:endParaRPr>
          </a:p>
          <a:p>
            <a:pPr marL="0" indent="0">
              <a:buNone/>
            </a:pPr>
            <a:r>
              <a:rPr lang="fr-FR" dirty="0" smtClean="0">
                <a:solidFill>
                  <a:schemeClr val="accent2"/>
                </a:solidFill>
              </a:rPr>
              <a:t>de </a:t>
            </a:r>
            <a:r>
              <a:rPr lang="fr-FR" dirty="0">
                <a:solidFill>
                  <a:schemeClr val="accent2"/>
                </a:solidFill>
              </a:rPr>
              <a:t>LAFFEMAS de BEAUSEMBLANT "Isaac" dit le Bourreau du Cardinal </a:t>
            </a:r>
            <a:r>
              <a:rPr lang="fr-FR" dirty="0" smtClean="0">
                <a:solidFill>
                  <a:schemeClr val="accent2"/>
                </a:solidFill>
              </a:rPr>
              <a:t>(</a:t>
            </a:r>
            <a:r>
              <a:rPr lang="fr-FR" dirty="0">
                <a:solidFill>
                  <a:schemeClr val="accent2"/>
                </a:solidFill>
              </a:rPr>
              <a:t>1584 – 1687)</a:t>
            </a:r>
          </a:p>
          <a:p>
            <a:r>
              <a:rPr lang="fr-FR" dirty="0"/>
              <a:t>Docteur et avocat en la cour du Parlement vers 1600 					de RATHERY "Pierre"		</a:t>
            </a:r>
          </a:p>
          <a:p>
            <a:r>
              <a:rPr lang="fr-FR" dirty="0"/>
              <a:t>Secrétaire du Roi en 1634, Conseiller du Roy en tous ses conseils				de COURTIN de TANQUEUX "Germain II" (1587 – 1658)</a:t>
            </a:r>
          </a:p>
          <a:p>
            <a:r>
              <a:rPr lang="fr-FR" dirty="0"/>
              <a:t>Lieutenant de justice en 1700							</a:t>
            </a:r>
            <a:r>
              <a:rPr lang="fr-FR" dirty="0" smtClean="0"/>
              <a:t>de </a:t>
            </a:r>
            <a:r>
              <a:rPr lang="fr-FR" dirty="0"/>
              <a:t>GALLOIS "Maurice"</a:t>
            </a:r>
          </a:p>
          <a:p>
            <a:r>
              <a:rPr lang="fr-FR" dirty="0"/>
              <a:t>Conseiller en la Cour des Monnaies de Paris 						LE POCQUET de KERIO "Charles" (1664 – 1734)</a:t>
            </a:r>
          </a:p>
          <a:p>
            <a:endParaRPr lang="fr-FR" dirty="0"/>
          </a:p>
        </p:txBody>
      </p:sp>
    </p:spTree>
    <p:extLst>
      <p:ext uri="{BB962C8B-B14F-4D97-AF65-F5344CB8AC3E}">
        <p14:creationId xmlns:p14="http://schemas.microsoft.com/office/powerpoint/2010/main" xmlns="" val="267080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Isaac de LAFFEMAS de BEAUSEMBLANT</a:t>
            </a:r>
            <a:br>
              <a:rPr lang="fr-FR" sz="2400" dirty="0"/>
            </a:br>
            <a:r>
              <a:rPr lang="fr-FR" sz="2400" dirty="0"/>
              <a:t>Avocat au Parlement, Lieutenant civil au Grand Châtelet</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1372837"/>
            <a:ext cx="3960440" cy="5483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878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268760"/>
            <a:ext cx="8229600" cy="5472608"/>
          </a:xfrm>
        </p:spPr>
        <p:txBody>
          <a:bodyPr>
            <a:normAutofit/>
          </a:bodyPr>
          <a:lstStyle/>
          <a:p>
            <a:pPr marL="0" indent="0">
              <a:buNone/>
            </a:pPr>
            <a:r>
              <a:rPr lang="fr-FR" sz="2000" b="1" dirty="0"/>
              <a:t>LA JUSTICE et LES FINANCES  </a:t>
            </a:r>
            <a:r>
              <a:rPr lang="fr-FR" sz="2000" b="1" dirty="0" smtClean="0"/>
              <a:t>(2)</a:t>
            </a:r>
          </a:p>
          <a:p>
            <a:pPr marL="0" indent="0">
              <a:buNone/>
            </a:pPr>
            <a:endParaRPr lang="fr-FR" sz="2000" b="1" dirty="0"/>
          </a:p>
          <a:p>
            <a:r>
              <a:rPr lang="fr-FR" sz="2000" dirty="0"/>
              <a:t>Secrétaire du Roi de la Grande Chancellerie de France 				GUILLER de GUERVILLE "Etienne"  (1671 – 1752)</a:t>
            </a:r>
          </a:p>
          <a:p>
            <a:r>
              <a:rPr lang="fr-FR" sz="2000" dirty="0"/>
              <a:t>Conseiller de la Grande Chambre au Parlement					</a:t>
            </a:r>
            <a:r>
              <a:rPr lang="fr-FR" sz="2000" dirty="0" smtClean="0"/>
              <a:t>BROCHANT </a:t>
            </a:r>
            <a:r>
              <a:rPr lang="fr-FR" sz="2000" dirty="0"/>
              <a:t>du BREUIL "André" (1711 – 1778)</a:t>
            </a:r>
          </a:p>
          <a:p>
            <a:r>
              <a:rPr lang="fr-FR" sz="2000" dirty="0"/>
              <a:t>Conseiller du Roy, Contrôleur du Greffe et Procureur de la Chambre des Comptes 	</a:t>
            </a:r>
            <a:r>
              <a:rPr lang="fr-FR" sz="2000" dirty="0" smtClean="0"/>
              <a:t>de </a:t>
            </a:r>
            <a:r>
              <a:rPr lang="fr-FR" sz="2000" dirty="0"/>
              <a:t>PILLE "Jean Baptiste" (1714 – 1796)</a:t>
            </a:r>
          </a:p>
          <a:p>
            <a:r>
              <a:rPr lang="fr-FR" sz="2000" dirty="0"/>
              <a:t>Conseiller du Roy au Châtelet 							</a:t>
            </a:r>
            <a:r>
              <a:rPr lang="fr-FR" sz="2000" dirty="0" smtClean="0"/>
              <a:t>CHRESTIEN </a:t>
            </a:r>
            <a:r>
              <a:rPr lang="fr-FR" sz="2000" dirty="0"/>
              <a:t>"Pierre", Jean-François (1732 – 1817)</a:t>
            </a:r>
          </a:p>
          <a:p>
            <a:r>
              <a:rPr lang="fr-FR" sz="2000" dirty="0">
                <a:solidFill>
                  <a:schemeClr val="accent2"/>
                </a:solidFill>
              </a:rPr>
              <a:t>Conseiller au Parlement de Paris						BROCHANT de VILLIERS "Joachim", André (1745 – 1784)</a:t>
            </a:r>
          </a:p>
          <a:p>
            <a:r>
              <a:rPr lang="fr-FR" sz="2000" dirty="0"/>
              <a:t>Avocat au Parlement de Paris						</a:t>
            </a:r>
            <a:r>
              <a:rPr lang="fr-FR" sz="2000" dirty="0" smtClean="0"/>
              <a:t>	LE </a:t>
            </a:r>
            <a:r>
              <a:rPr lang="fr-FR" sz="2000" dirty="0"/>
              <a:t>POCQUET de KERIO "Claude", Augustin   (1741 -1767)</a:t>
            </a:r>
          </a:p>
          <a:p>
            <a:r>
              <a:rPr lang="fr-FR" sz="2000" dirty="0">
                <a:solidFill>
                  <a:schemeClr val="accent2"/>
                </a:solidFill>
              </a:rPr>
              <a:t>Secrétaire du Roi, Fabricant de cire</a:t>
            </a:r>
            <a:r>
              <a:rPr lang="fr-FR" sz="2000" dirty="0"/>
              <a:t>						</a:t>
            </a:r>
            <a:r>
              <a:rPr lang="fr-FR" sz="2000" dirty="0" smtClean="0">
                <a:solidFill>
                  <a:schemeClr val="accent2"/>
                </a:solidFill>
              </a:rPr>
              <a:t>de </a:t>
            </a:r>
            <a:r>
              <a:rPr lang="fr-FR" sz="2000" dirty="0">
                <a:solidFill>
                  <a:schemeClr val="accent2"/>
                </a:solidFill>
              </a:rPr>
              <a:t>PILLE "Jean-Baptiste", Louis (1753 – 1825)</a:t>
            </a:r>
          </a:p>
          <a:p>
            <a:pPr marL="0" indent="0">
              <a:buNone/>
            </a:pPr>
            <a:endParaRPr lang="fr-FR" sz="2000" b="1" dirty="0"/>
          </a:p>
          <a:p>
            <a:endParaRPr lang="fr-FR" dirty="0"/>
          </a:p>
        </p:txBody>
      </p:sp>
    </p:spTree>
    <p:extLst>
      <p:ext uri="{BB962C8B-B14F-4D97-AF65-F5344CB8AC3E}">
        <p14:creationId xmlns:p14="http://schemas.microsoft.com/office/powerpoint/2010/main" xmlns="" val="43484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052736"/>
            <a:ext cx="8229600" cy="5688632"/>
          </a:xfrm>
        </p:spPr>
        <p:txBody>
          <a:bodyPr>
            <a:normAutofit fontScale="55000" lnSpcReduction="20000"/>
          </a:bodyPr>
          <a:lstStyle/>
          <a:p>
            <a:pPr marL="0" indent="0">
              <a:buNone/>
            </a:pPr>
            <a:endParaRPr lang="fr-FR" sz="3600" b="1" dirty="0" smtClean="0"/>
          </a:p>
          <a:p>
            <a:pPr marL="0" indent="0">
              <a:buNone/>
            </a:pPr>
            <a:r>
              <a:rPr lang="fr-FR" sz="3600" b="1" dirty="0" smtClean="0"/>
              <a:t>LA </a:t>
            </a:r>
            <a:r>
              <a:rPr lang="fr-FR" sz="3600" b="1" dirty="0"/>
              <a:t>JUSTICE et LES FINANCES</a:t>
            </a:r>
            <a:r>
              <a:rPr lang="fr-FR" sz="3600" b="1" dirty="0" smtClean="0"/>
              <a:t> </a:t>
            </a:r>
            <a:r>
              <a:rPr lang="fr-FR" sz="3600" b="1" dirty="0"/>
              <a:t> </a:t>
            </a:r>
            <a:r>
              <a:rPr lang="fr-FR" sz="3600" b="1" dirty="0" smtClean="0"/>
              <a:t>(3)</a:t>
            </a:r>
          </a:p>
          <a:p>
            <a:pPr marL="0" indent="0">
              <a:buNone/>
            </a:pPr>
            <a:endParaRPr lang="fr-FR" sz="2000" b="1" dirty="0"/>
          </a:p>
          <a:p>
            <a:pPr marL="0" indent="0">
              <a:buNone/>
            </a:pPr>
            <a:endParaRPr lang="fr-FR" sz="2000" b="1" dirty="0"/>
          </a:p>
          <a:p>
            <a:r>
              <a:rPr lang="fr-FR" dirty="0"/>
              <a:t>Trésorier de France au bureau des finances de la généralité de Beauvais		</a:t>
            </a:r>
            <a:r>
              <a:rPr lang="fr-FR" dirty="0" smtClean="0"/>
              <a:t>AUX </a:t>
            </a:r>
            <a:r>
              <a:rPr lang="fr-FR" dirty="0"/>
              <a:t>COUSTEAUX de MARGERIE Marguerite, "Adrien" (1753 – 1805)</a:t>
            </a:r>
          </a:p>
          <a:p>
            <a:r>
              <a:rPr lang="fr-FR" dirty="0"/>
              <a:t>Conseiller à la Cour des Aides de Paris					</a:t>
            </a:r>
            <a:r>
              <a:rPr lang="fr-FR" dirty="0" smtClean="0"/>
              <a:t>CHRESTIEN </a:t>
            </a:r>
            <a:r>
              <a:rPr lang="fr-FR" dirty="0"/>
              <a:t>de LIHUS "Pierre-Augustin" (1763 – 1813)</a:t>
            </a:r>
          </a:p>
          <a:p>
            <a:r>
              <a:rPr lang="fr-FR" dirty="0"/>
              <a:t>Conseiller à la Cour Royale de Paris						CHRESTIEN de POLY "Jean-Prosper" (1769 – 1851)</a:t>
            </a:r>
          </a:p>
          <a:p>
            <a:r>
              <a:rPr lang="fr-FR" dirty="0"/>
              <a:t>Receveur des droits réunis à la résidence de Guise				</a:t>
            </a:r>
            <a:r>
              <a:rPr lang="fr-FR" dirty="0" smtClean="0"/>
              <a:t>CHRESTIEN </a:t>
            </a:r>
            <a:r>
              <a:rPr lang="fr-FR" dirty="0"/>
              <a:t>de CHANTELOU "Louis", </a:t>
            </a:r>
            <a:r>
              <a:rPr lang="fr-FR" dirty="0" err="1"/>
              <a:t>Chrisostome</a:t>
            </a:r>
            <a:r>
              <a:rPr lang="fr-FR" dirty="0"/>
              <a:t>  (1777 – 1845)</a:t>
            </a:r>
          </a:p>
          <a:p>
            <a:r>
              <a:rPr lang="fr-FR" dirty="0"/>
              <a:t>Conseiller à la Cour des comptes						CLEMENT de GIVRY "Jean", Ambroise, Chrysostome, Marthe (1782 – 1830)</a:t>
            </a:r>
          </a:p>
          <a:p>
            <a:r>
              <a:rPr lang="fr-FR" dirty="0"/>
              <a:t>Notaire Impérial à la résidence de Melun					</a:t>
            </a:r>
            <a:r>
              <a:rPr lang="fr-FR" dirty="0" smtClean="0"/>
              <a:t>BERNARD </a:t>
            </a:r>
            <a:r>
              <a:rPr lang="fr-FR" dirty="0"/>
              <a:t>de LA FORTELLE "Antoine", Henry, Jules (1785 – 1848)</a:t>
            </a:r>
          </a:p>
          <a:p>
            <a:r>
              <a:rPr lang="fr-FR" dirty="0"/>
              <a:t>Notaire royal à Paris, Propriétaire						CHRESTIEN de LIHUS "Alexandre", Pierre (1791 – 1875)</a:t>
            </a:r>
          </a:p>
          <a:p>
            <a:r>
              <a:rPr lang="fr-FR" dirty="0"/>
              <a:t>Receveur de l'administration des contributions indirectes			</a:t>
            </a:r>
            <a:r>
              <a:rPr lang="fr-FR" dirty="0" smtClean="0"/>
              <a:t>CHRESTIEN </a:t>
            </a:r>
            <a:r>
              <a:rPr lang="fr-FR" dirty="0"/>
              <a:t>de LIHUS "Amédée", Jean-Marie (1796 – 1827)</a:t>
            </a:r>
          </a:p>
          <a:p>
            <a:endParaRPr lang="fr-FR" dirty="0"/>
          </a:p>
        </p:txBody>
      </p:sp>
    </p:spTree>
    <p:extLst>
      <p:ext uri="{BB962C8B-B14F-4D97-AF65-F5344CB8AC3E}">
        <p14:creationId xmlns:p14="http://schemas.microsoft.com/office/powerpoint/2010/main" xmlns="" val="305553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métiers </a:t>
            </a:r>
            <a:r>
              <a:rPr lang="fr-FR" sz="2800" b="1" dirty="0" smtClean="0"/>
              <a:t>de </a:t>
            </a:r>
            <a:r>
              <a:rPr lang="fr-FR" sz="2800" b="1" dirty="0"/>
              <a:t>mes ancêtres</a:t>
            </a:r>
            <a:endParaRPr lang="fr-FR" sz="2800" dirty="0"/>
          </a:p>
        </p:txBody>
      </p:sp>
      <p:sp>
        <p:nvSpPr>
          <p:cNvPr id="3" name="Espace réservé du contenu 2"/>
          <p:cNvSpPr>
            <a:spLocks noGrp="1"/>
          </p:cNvSpPr>
          <p:nvPr>
            <p:ph idx="1"/>
          </p:nvPr>
        </p:nvSpPr>
        <p:spPr>
          <a:xfrm>
            <a:off x="457200" y="1600200"/>
            <a:ext cx="8229600" cy="4997152"/>
          </a:xfrm>
        </p:spPr>
        <p:txBody>
          <a:bodyPr>
            <a:normAutofit fontScale="70000" lnSpcReduction="20000"/>
          </a:bodyPr>
          <a:lstStyle/>
          <a:p>
            <a:pPr marL="0" indent="0">
              <a:buNone/>
            </a:pPr>
            <a:r>
              <a:rPr lang="fr-FR" b="1" dirty="0" smtClean="0"/>
              <a:t>LE CLERGE:</a:t>
            </a:r>
            <a:endParaRPr lang="fr-FR" dirty="0"/>
          </a:p>
          <a:p>
            <a:r>
              <a:rPr lang="fr-FR" dirty="0"/>
              <a:t>Archevêque de Reims de 1299 à 1324					</a:t>
            </a:r>
            <a:r>
              <a:rPr lang="fr-FR" dirty="0" smtClean="0"/>
              <a:t>de </a:t>
            </a:r>
            <a:r>
              <a:rPr lang="fr-FR" dirty="0"/>
              <a:t>COURTENAY "Robert"</a:t>
            </a:r>
          </a:p>
          <a:p>
            <a:r>
              <a:rPr lang="fr-FR" dirty="0"/>
              <a:t>Abbé de Saint Pierre de la Réole et Doyen de la cathédrale de Saint Brieuc vers 1620	</a:t>
            </a:r>
            <a:r>
              <a:rPr lang="fr-FR" dirty="0" smtClean="0"/>
              <a:t>de </a:t>
            </a:r>
            <a:r>
              <a:rPr lang="fr-FR" dirty="0"/>
              <a:t>COURTIN "Nicolas"  </a:t>
            </a:r>
          </a:p>
          <a:p>
            <a:r>
              <a:rPr lang="fr-FR" dirty="0"/>
              <a:t>Prêtre 	</a:t>
            </a:r>
            <a:r>
              <a:rPr lang="fr-FR" dirty="0" smtClean="0"/>
              <a:t>de </a:t>
            </a:r>
            <a:r>
              <a:rPr lang="fr-FR" dirty="0"/>
              <a:t>COURTIN de TANQUEUX "Germain" (1620 – 1696)</a:t>
            </a:r>
          </a:p>
          <a:p>
            <a:r>
              <a:rPr lang="fr-FR" dirty="0"/>
              <a:t>Religieuse carmélite à Chartres						de BRISAY de DENONVILLE "</a:t>
            </a:r>
            <a:r>
              <a:rPr lang="fr-FR" dirty="0" err="1"/>
              <a:t>Benigne</a:t>
            </a:r>
            <a:r>
              <a:rPr lang="fr-FR" dirty="0"/>
              <a:t>" (1671 – 1744)</a:t>
            </a:r>
          </a:p>
          <a:p>
            <a:endParaRPr lang="fr-FR" dirty="0"/>
          </a:p>
          <a:p>
            <a:pPr marL="0" indent="0">
              <a:buNone/>
            </a:pPr>
            <a:r>
              <a:rPr lang="fr-FR" b="1" dirty="0"/>
              <a:t>DIVERS :</a:t>
            </a:r>
            <a:endParaRPr lang="fr-FR" dirty="0"/>
          </a:p>
          <a:p>
            <a:r>
              <a:rPr lang="fr-FR" dirty="0">
                <a:solidFill>
                  <a:schemeClr val="accent2"/>
                </a:solidFill>
              </a:rPr>
              <a:t>Docteur régent de la faculté de médecine de Paris				</a:t>
            </a:r>
            <a:r>
              <a:rPr lang="fr-FR" dirty="0" smtClean="0">
                <a:solidFill>
                  <a:schemeClr val="accent2"/>
                </a:solidFill>
              </a:rPr>
              <a:t>de </a:t>
            </a:r>
            <a:r>
              <a:rPr lang="fr-FR" dirty="0">
                <a:solidFill>
                  <a:schemeClr val="accent2"/>
                </a:solidFill>
              </a:rPr>
              <a:t>COURTIN "Germain I" (15---1587)</a:t>
            </a:r>
          </a:p>
          <a:p>
            <a:r>
              <a:rPr lang="fr-FR" dirty="0">
                <a:solidFill>
                  <a:schemeClr val="accent2"/>
                </a:solidFill>
              </a:rPr>
              <a:t>Agriculteur 		</a:t>
            </a:r>
            <a:endParaRPr lang="fr-FR" dirty="0" smtClean="0">
              <a:solidFill>
                <a:schemeClr val="accent2"/>
              </a:solidFill>
            </a:endParaRPr>
          </a:p>
          <a:p>
            <a:pPr marL="0" indent="0">
              <a:buNone/>
            </a:pPr>
            <a:r>
              <a:rPr lang="fr-FR" dirty="0" smtClean="0">
                <a:solidFill>
                  <a:schemeClr val="accent2"/>
                </a:solidFill>
              </a:rPr>
              <a:t>CHRESTIEN </a:t>
            </a:r>
            <a:r>
              <a:rPr lang="fr-FR" dirty="0">
                <a:solidFill>
                  <a:schemeClr val="accent2"/>
                </a:solidFill>
              </a:rPr>
              <a:t>de LIHUS "Gaston", Alexandre, Stephan (1863 – 1916)</a:t>
            </a:r>
          </a:p>
          <a:p>
            <a:endParaRPr lang="fr-FR" dirty="0"/>
          </a:p>
        </p:txBody>
      </p:sp>
    </p:spTree>
    <p:extLst>
      <p:ext uri="{BB962C8B-B14F-4D97-AF65-F5344CB8AC3E}">
        <p14:creationId xmlns:p14="http://schemas.microsoft.com/office/powerpoint/2010/main" xmlns="" val="2290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différentes classes sociales</a:t>
            </a:r>
            <a:endParaRPr lang="fr-FR" sz="2800" dirty="0"/>
          </a:p>
        </p:txBody>
      </p:sp>
      <p:sp>
        <p:nvSpPr>
          <p:cNvPr id="3" name="Espace réservé du contenu 2"/>
          <p:cNvSpPr>
            <a:spLocks noGrp="1"/>
          </p:cNvSpPr>
          <p:nvPr>
            <p:ph idx="1"/>
          </p:nvPr>
        </p:nvSpPr>
        <p:spPr/>
        <p:txBody>
          <a:bodyPr>
            <a:normAutofit/>
          </a:bodyPr>
          <a:lstStyle/>
          <a:p>
            <a:pPr marL="0" indent="0">
              <a:buNone/>
            </a:pPr>
            <a:r>
              <a:rPr lang="fr-FR" sz="2000" b="1" dirty="0" smtClean="0"/>
              <a:t>Le clergé </a:t>
            </a:r>
            <a:r>
              <a:rPr lang="fr-FR" sz="2000" dirty="0" smtClean="0"/>
              <a:t>(120 000 personnes)</a:t>
            </a:r>
          </a:p>
          <a:p>
            <a:pPr marL="0" indent="0">
              <a:buNone/>
            </a:pPr>
            <a:r>
              <a:rPr lang="fr-FR" sz="2000" dirty="0" smtClean="0"/>
              <a:t>Le pays est presque en totalité catholique, les juifs et les protestants sont peu nombreux, l’athéisme est rare</a:t>
            </a:r>
          </a:p>
          <a:p>
            <a:pPr marL="0" indent="0">
              <a:buNone/>
            </a:pPr>
            <a:endParaRPr lang="fr-FR" sz="2000" dirty="0" smtClean="0"/>
          </a:p>
          <a:p>
            <a:r>
              <a:rPr lang="fr-FR" sz="2000" dirty="0" smtClean="0"/>
              <a:t>Haut clergé: archevêques et évêques</a:t>
            </a:r>
          </a:p>
          <a:p>
            <a:r>
              <a:rPr lang="fr-FR" sz="2000" dirty="0" smtClean="0"/>
              <a:t>Bas clergé: cur</a:t>
            </a:r>
            <a:r>
              <a:rPr lang="fr-FR" sz="2000" dirty="0"/>
              <a:t>és et vicaires de </a:t>
            </a:r>
            <a:r>
              <a:rPr lang="fr-FR" sz="2000" dirty="0" smtClean="0"/>
              <a:t>paroisses</a:t>
            </a:r>
          </a:p>
          <a:p>
            <a:r>
              <a:rPr lang="fr-FR" sz="2000" dirty="0" smtClean="0"/>
              <a:t>Clergé séculier: prêtres vivant dans le « siècle » au milieu des laïcs</a:t>
            </a:r>
          </a:p>
          <a:p>
            <a:r>
              <a:rPr lang="fr-FR" sz="2000" dirty="0" smtClean="0"/>
              <a:t>Clergé régulier: moines et religieuses vivant selon une règle en communauté, bénédictins à la ville, cisterciens à la campagne,  ordres mendiants (franciscains et dominicains) et enseignants (jésuites et oratoriens)</a:t>
            </a:r>
            <a:endParaRPr lang="fr-FR" sz="2000" dirty="0"/>
          </a:p>
        </p:txBody>
      </p:sp>
    </p:spTree>
    <p:extLst>
      <p:ext uri="{BB962C8B-B14F-4D97-AF65-F5344CB8AC3E}">
        <p14:creationId xmlns:p14="http://schemas.microsoft.com/office/powerpoint/2010/main" xmlns="" val="401570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différentes classes sociales</a:t>
            </a:r>
            <a:endParaRPr lang="fr-FR" sz="2800" dirty="0"/>
          </a:p>
        </p:txBody>
      </p:sp>
      <p:sp>
        <p:nvSpPr>
          <p:cNvPr id="3" name="Espace réservé du contenu 2"/>
          <p:cNvSpPr>
            <a:spLocks noGrp="1"/>
          </p:cNvSpPr>
          <p:nvPr>
            <p:ph idx="1"/>
          </p:nvPr>
        </p:nvSpPr>
        <p:spPr/>
        <p:txBody>
          <a:bodyPr>
            <a:normAutofit/>
          </a:bodyPr>
          <a:lstStyle/>
          <a:p>
            <a:pPr marL="0" indent="0">
              <a:buNone/>
            </a:pPr>
            <a:r>
              <a:rPr lang="fr-FR" sz="2000" b="1" dirty="0" smtClean="0"/>
              <a:t>Le Tiers état </a:t>
            </a:r>
            <a:r>
              <a:rPr lang="fr-FR" sz="2000" dirty="0" smtClean="0"/>
              <a:t>(98% de la population)</a:t>
            </a:r>
          </a:p>
          <a:p>
            <a:pPr marL="0" indent="0">
              <a:buNone/>
            </a:pPr>
            <a:endParaRPr lang="fr-FR" sz="2000" b="1" dirty="0" smtClean="0"/>
          </a:p>
          <a:p>
            <a:pPr marL="457200" indent="-457200">
              <a:buFont typeface="+mj-lt"/>
              <a:buAutoNum type="arabicPeriod"/>
            </a:pPr>
            <a:r>
              <a:rPr lang="fr-FR" sz="2000" b="1" dirty="0" smtClean="0"/>
              <a:t>La bourgeoisie</a:t>
            </a:r>
          </a:p>
          <a:p>
            <a:r>
              <a:rPr lang="fr-FR" sz="2000" dirty="0" smtClean="0"/>
              <a:t>Classe de citadins vivant dans les bourgs</a:t>
            </a:r>
          </a:p>
          <a:p>
            <a:r>
              <a:rPr lang="fr-FR" sz="2000" dirty="0" smtClean="0"/>
              <a:t>Travaille beaucoup et préfère le droit, l’administration et la justice aux métiers du commerce et de l’industrie</a:t>
            </a:r>
          </a:p>
          <a:p>
            <a:r>
              <a:rPr lang="fr-FR" sz="2000" dirty="0" smtClean="0"/>
              <a:t>Riche et adorant posséder des terres</a:t>
            </a:r>
          </a:p>
          <a:p>
            <a:r>
              <a:rPr lang="fr-FR" sz="2000" dirty="0" smtClean="0"/>
              <a:t>Ambitieuse pour dominer les paysans, le peuple des villes et même l’Etat au détriment de la noblesse qu’elle jalouse</a:t>
            </a:r>
          </a:p>
          <a:p>
            <a:r>
              <a:rPr lang="fr-FR" sz="2000" dirty="0" smtClean="0"/>
              <a:t>Les petits propriétaires fonciers représentent la base même de la société française et en seront toujours l’idéal</a:t>
            </a:r>
          </a:p>
          <a:p>
            <a:endParaRPr lang="fr-FR" sz="2000" dirty="0"/>
          </a:p>
        </p:txBody>
      </p:sp>
    </p:spTree>
    <p:extLst>
      <p:ext uri="{BB962C8B-B14F-4D97-AF65-F5344CB8AC3E}">
        <p14:creationId xmlns:p14="http://schemas.microsoft.com/office/powerpoint/2010/main" xmlns="" val="313669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différentes classes sociales</a:t>
            </a:r>
            <a:endParaRPr lang="fr-FR" sz="2800" dirty="0"/>
          </a:p>
        </p:txBody>
      </p:sp>
      <p:sp>
        <p:nvSpPr>
          <p:cNvPr id="3" name="Espace réservé du contenu 2"/>
          <p:cNvSpPr>
            <a:spLocks noGrp="1"/>
          </p:cNvSpPr>
          <p:nvPr>
            <p:ph idx="1"/>
          </p:nvPr>
        </p:nvSpPr>
        <p:spPr/>
        <p:txBody>
          <a:bodyPr>
            <a:normAutofit/>
          </a:bodyPr>
          <a:lstStyle/>
          <a:p>
            <a:pPr marL="0" indent="0">
              <a:buNone/>
            </a:pPr>
            <a:endParaRPr lang="fr-FR" sz="2000" b="1" dirty="0" smtClean="0"/>
          </a:p>
          <a:p>
            <a:pPr marL="0" indent="0">
              <a:buNone/>
            </a:pPr>
            <a:r>
              <a:rPr lang="fr-FR" sz="2000" b="1" dirty="0" smtClean="0"/>
              <a:t>Le Tiers état</a:t>
            </a:r>
          </a:p>
          <a:p>
            <a:pPr marL="0" indent="0">
              <a:buNone/>
            </a:pPr>
            <a:endParaRPr lang="fr-FR" sz="2000" b="1" dirty="0" smtClean="0"/>
          </a:p>
          <a:p>
            <a:pPr marL="457200" indent="-457200">
              <a:buFont typeface="+mj-lt"/>
              <a:buAutoNum type="arabicPeriod"/>
            </a:pPr>
            <a:r>
              <a:rPr lang="fr-FR" sz="2000" b="1" dirty="0" smtClean="0"/>
              <a:t>Le peuple</a:t>
            </a:r>
            <a:endParaRPr lang="fr-FR" sz="2000" b="1" dirty="0"/>
          </a:p>
          <a:p>
            <a:r>
              <a:rPr lang="fr-FR" sz="2000" dirty="0"/>
              <a:t>Le petit peuple des villes. Les ouvriers, les petits artisans sans oublier les miséreux sans emploi qui vivent dans des conditions difficiles</a:t>
            </a:r>
            <a:r>
              <a:rPr lang="fr-FR" sz="2000" dirty="0" smtClean="0"/>
              <a:t>.</a:t>
            </a:r>
          </a:p>
          <a:p>
            <a:r>
              <a:rPr lang="fr-FR" sz="2000" dirty="0" smtClean="0"/>
              <a:t>La paysannerie. Propriétaires ou  manouvriers travaillant de leurs mains pour les autres</a:t>
            </a:r>
          </a:p>
          <a:p>
            <a:r>
              <a:rPr lang="fr-FR" sz="2000" dirty="0" smtClean="0"/>
              <a:t>Victime des mauvaises récoltes et des guerres</a:t>
            </a:r>
          </a:p>
          <a:p>
            <a:r>
              <a:rPr lang="fr-FR" sz="2000" dirty="0" smtClean="0"/>
              <a:t>premier atteint par les épidémies et la misère, devenant alors mendiants et révoltés</a:t>
            </a:r>
            <a:endParaRPr lang="fr-FR" sz="2000" dirty="0"/>
          </a:p>
        </p:txBody>
      </p:sp>
    </p:spTree>
    <p:extLst>
      <p:ext uri="{BB962C8B-B14F-4D97-AF65-F5344CB8AC3E}">
        <p14:creationId xmlns:p14="http://schemas.microsoft.com/office/powerpoint/2010/main" xmlns="" val="350712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La noblesse d’épée</a:t>
            </a:r>
            <a:endParaRPr lang="fr-FR" sz="2800" b="1" dirty="0"/>
          </a:p>
        </p:txBody>
      </p:sp>
      <p:sp>
        <p:nvSpPr>
          <p:cNvPr id="3" name="Espace réservé du contenu 2"/>
          <p:cNvSpPr>
            <a:spLocks noGrp="1"/>
          </p:cNvSpPr>
          <p:nvPr>
            <p:ph idx="1"/>
          </p:nvPr>
        </p:nvSpPr>
        <p:spPr/>
        <p:txBody>
          <a:bodyPr>
            <a:normAutofit/>
          </a:bodyPr>
          <a:lstStyle/>
          <a:p>
            <a:pPr marL="0" indent="0">
              <a:buNone/>
            </a:pPr>
            <a:r>
              <a:rPr lang="fr-FR" sz="2000" b="1" dirty="0" smtClean="0"/>
              <a:t>Les Grands</a:t>
            </a:r>
          </a:p>
          <a:p>
            <a:r>
              <a:rPr lang="fr-FR" sz="2000" dirty="0" smtClean="0"/>
              <a:t>Une centaine de familles qui s’unissent entre elles</a:t>
            </a:r>
          </a:p>
          <a:p>
            <a:r>
              <a:rPr lang="fr-FR" sz="2000" dirty="0" smtClean="0"/>
              <a:t>C’est la plus ancienne, elle descend de grandes familles de guerriers venus du moyen âge</a:t>
            </a:r>
          </a:p>
          <a:p>
            <a:r>
              <a:rPr lang="fr-FR" sz="2000" dirty="0"/>
              <a:t>Elle accapare les grands commandements militaires , dispose des fonctions de gouverneurs de </a:t>
            </a:r>
            <a:r>
              <a:rPr lang="fr-FR" sz="2000" dirty="0" smtClean="0"/>
              <a:t>province</a:t>
            </a:r>
          </a:p>
          <a:p>
            <a:r>
              <a:rPr lang="fr-FR" sz="2000" dirty="0" smtClean="0"/>
              <a:t>Elle concentre les grandes charges de la Cour qui apportent prestiges et revenus et joue un rôle de « domestiques de luxe » qui participent jusqu’aux actes les plus intimes de la vie quotidienne du Roi</a:t>
            </a:r>
          </a:p>
          <a:p>
            <a:r>
              <a:rPr lang="fr-FR" sz="2000" dirty="0" smtClean="0"/>
              <a:t>Etant admise aux honneurs de la Cour, elle doit y tenir son rang et les dépenses sont considérables</a:t>
            </a:r>
            <a:endParaRPr lang="fr-FR" sz="2000" dirty="0"/>
          </a:p>
          <a:p>
            <a:r>
              <a:rPr lang="fr-FR" sz="2000" dirty="0" smtClean="0"/>
              <a:t>Les cadets occupent souvent des fonctions importantes au sein du clergé</a:t>
            </a:r>
          </a:p>
        </p:txBody>
      </p:sp>
    </p:spTree>
    <p:extLst>
      <p:ext uri="{BB962C8B-B14F-4D97-AF65-F5344CB8AC3E}">
        <p14:creationId xmlns:p14="http://schemas.microsoft.com/office/powerpoint/2010/main" xmlns="" val="107181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La noblesse d’épée</a:t>
            </a:r>
            <a:endParaRPr lang="fr-FR" sz="2800" dirty="0"/>
          </a:p>
        </p:txBody>
      </p:sp>
      <p:sp>
        <p:nvSpPr>
          <p:cNvPr id="3" name="Espace réservé du contenu 2"/>
          <p:cNvSpPr>
            <a:spLocks noGrp="1"/>
          </p:cNvSpPr>
          <p:nvPr>
            <p:ph idx="1"/>
          </p:nvPr>
        </p:nvSpPr>
        <p:spPr>
          <a:xfrm>
            <a:off x="467544" y="1628800"/>
            <a:ext cx="8229600" cy="4525963"/>
          </a:xfrm>
        </p:spPr>
        <p:txBody>
          <a:bodyPr>
            <a:normAutofit/>
          </a:bodyPr>
          <a:lstStyle/>
          <a:p>
            <a:pPr marL="0" indent="0">
              <a:buNone/>
            </a:pPr>
            <a:r>
              <a:rPr lang="fr-FR" sz="2000" b="1" dirty="0" smtClean="0"/>
              <a:t>Noblesse de campagne</a:t>
            </a:r>
          </a:p>
          <a:p>
            <a:pPr marL="0" indent="0">
              <a:buNone/>
            </a:pPr>
            <a:endParaRPr lang="fr-FR" sz="2000" b="1" dirty="0" smtClean="0"/>
          </a:p>
          <a:p>
            <a:r>
              <a:rPr lang="fr-FR" sz="2000" dirty="0" smtClean="0"/>
              <a:t>Gentilshommes provinciaux (chevaliers ou écuyers)qui servent souvent dans les armées du Roi</a:t>
            </a:r>
          </a:p>
          <a:p>
            <a:r>
              <a:rPr lang="fr-FR" sz="2000" dirty="0" smtClean="0"/>
              <a:t>Ils vivent sur leurs terres et ont des revenus médiocres</a:t>
            </a:r>
          </a:p>
          <a:p>
            <a:r>
              <a:rPr lang="fr-FR" sz="2000" dirty="0" smtClean="0"/>
              <a:t>L’ainé hérite du titre et des deux-tiers des biens, les cadets entrent dans les ordres</a:t>
            </a:r>
          </a:p>
          <a:p>
            <a:r>
              <a:rPr lang="fr-FR" sz="2000" dirty="0" smtClean="0"/>
              <a:t>Leur éducation laisse à désirer, faute de pouvoir payer un précepteur</a:t>
            </a:r>
          </a:p>
          <a:p>
            <a:r>
              <a:rPr lang="fr-FR" sz="2000" dirty="0" smtClean="0"/>
              <a:t>Quelques familles maintiennent un train de vie plus aisé, passent l’hiver en ville et la belle saison dans leurs propriétés campagnardes</a:t>
            </a:r>
          </a:p>
          <a:p>
            <a:endParaRPr lang="fr-FR" sz="2000" dirty="0" smtClean="0"/>
          </a:p>
          <a:p>
            <a:pPr marL="0" indent="0">
              <a:buNone/>
            </a:pPr>
            <a:endParaRPr lang="fr-FR" sz="2000" b="1" dirty="0"/>
          </a:p>
        </p:txBody>
      </p:sp>
    </p:spTree>
    <p:extLst>
      <p:ext uri="{BB962C8B-B14F-4D97-AF65-F5344CB8AC3E}">
        <p14:creationId xmlns:p14="http://schemas.microsoft.com/office/powerpoint/2010/main" xmlns="" val="227073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La noblesse de robe</a:t>
            </a:r>
            <a:endParaRPr lang="fr-FR" sz="2800" b="1" dirty="0"/>
          </a:p>
        </p:txBody>
      </p:sp>
      <p:sp>
        <p:nvSpPr>
          <p:cNvPr id="3" name="Espace réservé du contenu 2"/>
          <p:cNvSpPr>
            <a:spLocks noGrp="1"/>
          </p:cNvSpPr>
          <p:nvPr>
            <p:ph idx="1"/>
          </p:nvPr>
        </p:nvSpPr>
        <p:spPr/>
        <p:txBody>
          <a:bodyPr>
            <a:normAutofit/>
          </a:bodyPr>
          <a:lstStyle/>
          <a:p>
            <a:r>
              <a:rPr lang="fr-FR" sz="2000" dirty="0" smtClean="0"/>
              <a:t>Elle apparait au XVI° siècle avec le développement de l’administration royale</a:t>
            </a:r>
          </a:p>
          <a:p>
            <a:r>
              <a:rPr lang="fr-FR" sz="2000" dirty="0" smtClean="0"/>
              <a:t>Composée de bourgeois anoblis grâce aux fonctions </a:t>
            </a:r>
            <a:r>
              <a:rPr lang="fr-FR" sz="2000" dirty="0"/>
              <a:t>exercées </a:t>
            </a:r>
            <a:r>
              <a:rPr lang="fr-FR" sz="2000" dirty="0" smtClean="0"/>
              <a:t>ou aux charges achetées au Roi, généralement dans la magistrature</a:t>
            </a:r>
          </a:p>
          <a:p>
            <a:r>
              <a:rPr lang="fr-FR" sz="2000" dirty="0" smtClean="0"/>
              <a:t>Ministres, Conseillers d’Etat, Maîtres des Requêtes, Intendants de police, justice et finances, Membres des grandes assemblées judiciaires (parlements, cour des comptes, cour des Aides)</a:t>
            </a:r>
          </a:p>
          <a:p>
            <a:r>
              <a:rPr lang="fr-FR" sz="2000" dirty="0" smtClean="0"/>
              <a:t>Cette noblesse, créée par la volonté royale, vit dans l’entourage du Roi</a:t>
            </a:r>
          </a:p>
          <a:p>
            <a:r>
              <a:rPr lang="fr-FR" sz="2000" dirty="0" smtClean="0"/>
              <a:t>Elle est compétente, instruite et cultivée</a:t>
            </a:r>
          </a:p>
          <a:p>
            <a:r>
              <a:rPr lang="fr-FR" sz="2000" dirty="0" smtClean="0"/>
              <a:t>Souvent très riche, elle accumule les seigneuries et les propriétés et vit surtout dans les villes où elle construit des hôtels particuliers et des immeubles de rapport</a:t>
            </a:r>
            <a:endParaRPr lang="fr-FR" sz="2000" dirty="0"/>
          </a:p>
        </p:txBody>
      </p:sp>
    </p:spTree>
    <p:extLst>
      <p:ext uri="{BB962C8B-B14F-4D97-AF65-F5344CB8AC3E}">
        <p14:creationId xmlns:p14="http://schemas.microsoft.com/office/powerpoint/2010/main" xmlns="" val="3817231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Les privilèges de la noblesse française</a:t>
            </a:r>
            <a:endParaRPr lang="fr-FR" sz="2800" b="1" dirty="0"/>
          </a:p>
        </p:txBody>
      </p:sp>
      <p:sp>
        <p:nvSpPr>
          <p:cNvPr id="3" name="Espace réservé du contenu 2"/>
          <p:cNvSpPr>
            <a:spLocks noGrp="1"/>
          </p:cNvSpPr>
          <p:nvPr>
            <p:ph idx="1"/>
          </p:nvPr>
        </p:nvSpPr>
        <p:spPr>
          <a:xfrm>
            <a:off x="457200" y="1268760"/>
            <a:ext cx="8229600" cy="5112568"/>
          </a:xfrm>
        </p:spPr>
        <p:txBody>
          <a:bodyPr>
            <a:normAutofit/>
          </a:bodyPr>
          <a:lstStyle/>
          <a:p>
            <a:r>
              <a:rPr lang="fr-FR" sz="2000" dirty="0" smtClean="0"/>
              <a:t>Hormis le fait d’être militaire ou au service du Roi, la noblesse ne doit pas travailler de ses mains, sauf dans certaines activité industrielles (maîtres de forges, maîtres verriers, armateurs de navires)</a:t>
            </a:r>
          </a:p>
          <a:p>
            <a:r>
              <a:rPr lang="fr-FR" sz="2000" dirty="0" smtClean="0"/>
              <a:t>Ils portent l’épée et ont des armoiries timbrées</a:t>
            </a:r>
          </a:p>
          <a:p>
            <a:pPr marL="285750"/>
            <a:r>
              <a:rPr lang="fr-FR" sz="2000" dirty="0"/>
              <a:t>Les grades militaires comme capitaines ou colonels sont généralement entre les mains des nobles</a:t>
            </a:r>
          </a:p>
          <a:p>
            <a:pPr marL="285750"/>
            <a:r>
              <a:rPr lang="fr-FR" sz="2000" dirty="0"/>
              <a:t>Les grades d’officiers de certains régiments de l’armée royale  leur sont  réservés  (gardes du corps</a:t>
            </a:r>
            <a:r>
              <a:rPr lang="fr-FR" sz="2000" dirty="0" smtClean="0"/>
              <a:t>)</a:t>
            </a:r>
          </a:p>
          <a:p>
            <a:pPr marL="285750"/>
            <a:r>
              <a:rPr lang="fr-FR" sz="2000" dirty="0" smtClean="0"/>
              <a:t>La plupart des grandes fonctions ecclésiastiques ( évêque, abbé, abbesse) leur sont réservées</a:t>
            </a:r>
            <a:endParaRPr lang="fr-FR" sz="2000" dirty="0"/>
          </a:p>
          <a:p>
            <a:r>
              <a:rPr lang="fr-FR" sz="2000" dirty="0" smtClean="0"/>
              <a:t>Ils bénéficient  de tribunaux spéciaux:</a:t>
            </a:r>
          </a:p>
          <a:p>
            <a:pPr marL="685800" lvl="1"/>
            <a:r>
              <a:rPr lang="fr-FR" sz="2000" dirty="0" smtClean="0"/>
              <a:t>Justice civile: Baillis</a:t>
            </a:r>
          </a:p>
          <a:p>
            <a:pPr marL="685800" lvl="1"/>
            <a:r>
              <a:rPr lang="fr-FR" sz="2000" dirty="0" smtClean="0"/>
              <a:t>Justice criminelle: Parlements</a:t>
            </a:r>
          </a:p>
          <a:p>
            <a:pPr marL="285750"/>
            <a:r>
              <a:rPr lang="fr-FR" sz="2000" dirty="0" smtClean="0"/>
              <a:t>Et ont de considérables avantages fiscaux</a:t>
            </a:r>
          </a:p>
          <a:p>
            <a:pPr marL="285750"/>
            <a:endParaRPr lang="fr-FR" sz="2000" dirty="0" smtClean="0"/>
          </a:p>
          <a:p>
            <a:pPr marL="285750"/>
            <a:endParaRPr lang="fr-FR" sz="2400" dirty="0"/>
          </a:p>
        </p:txBody>
      </p:sp>
    </p:spTree>
    <p:extLst>
      <p:ext uri="{BB962C8B-B14F-4D97-AF65-F5344CB8AC3E}">
        <p14:creationId xmlns:p14="http://schemas.microsoft.com/office/powerpoint/2010/main" xmlns="" val="861354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2895</TotalTime>
  <Words>795</Words>
  <Application>Microsoft Office PowerPoint</Application>
  <PresentationFormat>Affichage à l'écran (4:3)</PresentationFormat>
  <Paragraphs>238</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La société française de l’ancien régime</vt:lpstr>
      <vt:lpstr>Les différentes classes sociales</vt:lpstr>
      <vt:lpstr>Les différentes classes sociales</vt:lpstr>
      <vt:lpstr>Les différentes classes sociales</vt:lpstr>
      <vt:lpstr>Les différentes classes sociales</vt:lpstr>
      <vt:lpstr>La noblesse d’épée</vt:lpstr>
      <vt:lpstr>La noblesse d’épée</vt:lpstr>
      <vt:lpstr>La noblesse de robe</vt:lpstr>
      <vt:lpstr>Les privilèges de la noblesse française</vt:lpstr>
      <vt:lpstr>Diapositive 10</vt:lpstr>
      <vt:lpstr>Les métiers de mes ancêtres</vt:lpstr>
      <vt:lpstr>Les métiers de mes ancêtres</vt:lpstr>
      <vt:lpstr>L'Adoration des mages, par Jean Fouquet, 1454.  Charles VII y est représenté en roi-mage, entouré de sa garde écossaise. Livre d'heures d'Étienne Chevalier.</vt:lpstr>
      <vt:lpstr>Diapositive 14</vt:lpstr>
      <vt:lpstr>Les métiers de mes ancêtres</vt:lpstr>
      <vt:lpstr>Les métiers de mes ancêtres</vt:lpstr>
      <vt:lpstr>Les métiers de mes ancêtres</vt:lpstr>
      <vt:lpstr>Les métiers de mes ancêtres</vt:lpstr>
      <vt:lpstr>Régiment de Picardie devenu Régiment Colonel Général en 1780 et 1er Régiment d’Infanterie de Ligne en 1791</vt:lpstr>
      <vt:lpstr>Les métiers de mes ancêtres</vt:lpstr>
      <vt:lpstr>Les métiers de mes ancêtres</vt:lpstr>
      <vt:lpstr>Isaac de LAFFEMAS de BEAUSEMBLANT Avocat au Parlement, Lieutenant civil au Grand Châtelet</vt:lpstr>
      <vt:lpstr>Les métiers de mes ancêtres</vt:lpstr>
      <vt:lpstr>Les métiers de mes ancêtres</vt:lpstr>
      <vt:lpstr>Les métiers de mes ancêtres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société française de l’ancien régime</dc:title>
  <dc:creator>MCL</dc:creator>
  <cp:lastModifiedBy>Castelgom</cp:lastModifiedBy>
  <cp:revision>59</cp:revision>
  <dcterms:created xsi:type="dcterms:W3CDTF">2015-11-20T13:01:43Z</dcterms:created>
  <dcterms:modified xsi:type="dcterms:W3CDTF">2016-03-12T08:11:39Z</dcterms:modified>
</cp:coreProperties>
</file>