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8.jpeg" ContentType="image/jpeg"/>
  <Override PartName="/ppt/media/image12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14.jpeg" ContentType="image/jpe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17.png" ContentType="image/png"/>
  <Override PartName="/ppt/media/image3.png" ContentType="image/png"/>
  <Override PartName="/ppt/media/image16.png" ContentType="image/png"/>
  <Override PartName="/ppt/media/image13.jpeg" ContentType="image/jpeg"/>
  <Override PartName="/ppt/media/image2.png" ContentType="image/png"/>
  <Override PartName="/ppt/media/image15.png" ContentType="image/png"/>
  <Override PartName="/ppt/media/image1.png" ContentType="image/png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95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Cliquez pour éditer le format du texte-titreModifiez le style du 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8b8b8b"/>
                </a:solidFill>
                <a:latin typeface="Calibri"/>
              </a:rPr>
              <a:t>05/10/2014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9785807-0EBF-4E14-9820-09EA3D65ECB8}" type="slidenum">
              <a:rPr lang="fr-FR" sz="1200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Cliquez pour éditer le format du texte-titreModifiez le style du 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Septième niveau de planModifiez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8b8b8b"/>
                </a:solidFill>
                <a:latin typeface="Calibri"/>
              </a:rPr>
              <a:t>05/10/2014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2A0885F-0BD9-4A41-ADE8-BFC3B00A8A15}" type="slidenum">
              <a:rPr lang="fr-FR" sz="1200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Cliquez pour éditer le format du texte-titreModifiez le style du titre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2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32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Septième niveau de plan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z="1400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1400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1400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1400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1400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1400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Calibri"/>
              </a:rPr>
              <a:t>Septième niveau de planModifiez les styles du texte du masque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8b8b8b"/>
                </a:solidFill>
                <a:latin typeface="Calibri"/>
              </a:rPr>
              <a:t>05/10/2014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10221E0-ACF4-4FB2-BE79-76DFC5FDD048}" type="slidenum">
              <a:rPr lang="fr-FR" sz="1200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Cliquez pour éditer le format du texte-titreModifiez le style du titre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8b8b8b"/>
                </a:solidFill>
                <a:latin typeface="Calibri"/>
              </a:rPr>
              <a:t>05/10/2014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CE180D0-E5EC-41CC-9AB0-13CA1F44EDD1}" type="slidenum">
              <a:rPr lang="fr-FR" sz="1200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8b8b8b"/>
                </a:solidFill>
                <a:latin typeface="Calibri"/>
              </a:rPr>
              <a:t>05/10/2014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7947E5D-CA99-40E9-B28A-D3E464568A2F}" type="slidenum">
              <a:rPr lang="fr-FR" sz="1200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>
                <a:latin typeface="Calibri"/>
              </a:rPr>
              <a:t>Cliquez pour éditer le format du texte-titre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Un métier disparu: </a:t>
            </a:r>
            <a:r>
              <a:rPr lang="fr-FR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fr-FR" sz="4400" strike="noStrike">
                <a:solidFill>
                  <a:srgbClr val="000000"/>
                </a:solidFill>
                <a:latin typeface="Calibri"/>
              </a:rPr>
              <a:t>le marnajeur ou marnageur.</a:t>
            </a:r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1371600" y="5013000"/>
            <a:ext cx="6400440" cy="62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fr-FR" sz="2000" strike="noStrike">
                <a:solidFill>
                  <a:srgbClr val="8b8b8b"/>
                </a:solidFill>
                <a:latin typeface="Calibri"/>
              </a:rPr>
              <a:t>Michel STELLY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000" strike="noStrike">
                <a:solidFill>
                  <a:srgbClr val="8b8b8b"/>
                </a:solidFill>
                <a:latin typeface="Calibri"/>
              </a:rPr>
              <a:t>11-10-2014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Pour le bois flotté.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1403640" y="1772640"/>
            <a:ext cx="6174000" cy="314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Le flottage du bois d’œuvre ou de «marronnage» est réalisé sur  des bois écorcés et sommairement équarris par des «marnageurs».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"/>
          <p:cNvPicPr/>
          <p:nvPr/>
        </p:nvPicPr>
        <p:blipFill>
          <a:blip r:embed="rId1"/>
          <a:stretch/>
        </p:blipFill>
        <p:spPr>
          <a:xfrm>
            <a:off x="304560" y="692640"/>
            <a:ext cx="8299440" cy="53226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1043640" y="692640"/>
            <a:ext cx="6984360" cy="557028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1115640" y="542520"/>
            <a:ext cx="6840360" cy="57135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611640" y="692640"/>
            <a:ext cx="7619760" cy="510516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Métier disparu?</a:t>
            </a:r>
            <a:endParaRPr/>
          </a:p>
        </p:txBody>
      </p:sp>
      <p:sp>
        <p:nvSpPr>
          <p:cNvPr id="2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Maintenant les tronces sont transportées à la scierie sans même avoir été écorcées. Elles sont sciées pour donner des poutres ou des planches.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Les poutres actuelles seraient de moins bonne qualité que celles équarries à la main.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Quelques charpentiers continuent à le faire à la main mais plus sur le lieu d’abattage. En particulier pour la restauration de charpentes anciennes.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Quelques sites présentant des charpentiers traditionnels.</a:t>
            </a:r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Paul ZAHND charpentier à l'ancienne:</a:t>
            </a:r>
            <a:r>
              <a:rPr lang="fr-FR" sz="3200" strike="noStrike" u="sng">
                <a:solidFill>
                  <a:srgbClr val="0000ff"/>
                </a:solidFill>
                <a:latin typeface="Calibri"/>
              </a:rPr>
              <a:t> https</a:t>
            </a:r>
            <a:r>
              <a:rPr lang="fr-FR" sz="3200" strike="noStrike" u="sng">
                <a:solidFill>
                  <a:srgbClr val="0000ff"/>
                </a:solidFill>
                <a:latin typeface="Calibri"/>
              </a:rPr>
              <a:t>://</a:t>
            </a:r>
            <a:r>
              <a:rPr lang="fr-FR" sz="3200" strike="noStrike" u="sng">
                <a:solidFill>
                  <a:srgbClr val="0000ff"/>
                </a:solidFill>
                <a:latin typeface="Calibri"/>
              </a:rPr>
              <a:t>www.youtube.com/watch?v=eTxc3ZHIUxQ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Charpentiers d’Europe et d’ailleurs: </a:t>
            </a:r>
            <a:r>
              <a:rPr lang="fr-FR" sz="3200" strike="noStrike" u="sng">
                <a:solidFill>
                  <a:srgbClr val="0000ff"/>
                </a:solidFill>
                <a:latin typeface="Calibri"/>
              </a:rPr>
              <a:t>http://</a:t>
            </a:r>
            <a:r>
              <a:rPr lang="fr-FR" sz="3200" strike="noStrike" u="sng">
                <a:solidFill>
                  <a:srgbClr val="0000ff"/>
                </a:solidFill>
                <a:latin typeface="Calibri"/>
              </a:rPr>
              <a:t>www.charpentiers.culture.fr/leshommes/portraits/petrruzickacharpentiertcheque/travailladoloire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Axel Weller charpentier traditionnel: </a:t>
            </a:r>
            <a:r>
              <a:rPr lang="fr-FR" sz="3200" strike="noStrike" u="sng">
                <a:solidFill>
                  <a:srgbClr val="0000ff"/>
                </a:solidFill>
                <a:latin typeface="Calibri"/>
              </a:rPr>
              <a:t>http://</a:t>
            </a:r>
            <a:r>
              <a:rPr lang="fr-FR" sz="3200" strike="noStrike" u="sng">
                <a:solidFill>
                  <a:srgbClr val="0000ff"/>
                </a:solidFill>
                <a:latin typeface="Calibri"/>
              </a:rPr>
              <a:t>www.axelweller.com/fr/carpenter/index.html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Nicolas PERRIN (1787-1858).</a:t>
            </a:r>
            <a:r>
              <a:rPr lang="fr-FR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fr-FR" sz="2700" strike="noStrike">
                <a:solidFill>
                  <a:srgbClr val="000000"/>
                </a:solidFill>
                <a:latin typeface="Calibri"/>
              </a:rPr>
              <a:t>(Saint-Blaise Moyenmoutier. Vosges).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Fontenier (1816) comme son père.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Manœuvre (1817 à 1819).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Charpentier (1825 à 1833).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Marnajeur (1836 à 1858).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00" name="Picture 4" descr=""/>
          <p:cNvPicPr/>
          <p:nvPr/>
        </p:nvPicPr>
        <p:blipFill>
          <a:blip r:embed="rId1"/>
          <a:stretch/>
        </p:blipFill>
        <p:spPr>
          <a:xfrm>
            <a:off x="2051640" y="4077000"/>
            <a:ext cx="4196160" cy="115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Rôle du marnageur:</a:t>
            </a:r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Le marnageur intervient  après le bucheron (et l’ébrancheur) et avant le charpentier.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Suivant les besoins il: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Écorce tout ou partie du tronc.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Equarrit plus ou moins une tronce destinée à un charpentier.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Bois de marnage.</a:t>
            </a:r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Bois de charpente fait à la hache par des manœuvres, les marnageurs.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Ancien français: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Marronage (marronnage): droit permettant à certaines personnes d'obtenir du bois destiné à certains travaux précis.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Mairien ou marrien: bois de construction, de charpente.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Instruments du marnageur:</a:t>
            </a:r>
            <a:endParaRPr/>
          </a:p>
        </p:txBody>
      </p:sp>
      <p:sp>
        <p:nvSpPr>
          <p:cNvPr id="2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L’herminette destinée à écorcer le tronc et à réaliser des surfaces planes.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La doloire pour réaliser des surfaces planes et équarrir (= dégrossir une bille de bois afin d’obtenir les formes d’un parallélépipède rectangle).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Outils  de mesure, de traçage et de marquage du bois.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Herminette de charpentier</a:t>
            </a:r>
            <a:endParaRPr/>
          </a:p>
        </p:txBody>
      </p:sp>
      <p:pic>
        <p:nvPicPr>
          <p:cNvPr id="208" name="Picture 2" descr=""/>
          <p:cNvPicPr/>
          <p:nvPr/>
        </p:nvPicPr>
        <p:blipFill>
          <a:blip r:embed="rId1"/>
          <a:srcRect l="0" t="3558" r="0" b="3558"/>
          <a:stretch/>
        </p:blipFill>
        <p:spPr>
          <a:xfrm>
            <a:off x="1792440" y="612720"/>
            <a:ext cx="5486040" cy="411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Doloire</a:t>
            </a:r>
            <a:endParaRPr/>
          </a:p>
        </p:txBody>
      </p:sp>
      <p:sp>
        <p:nvSpPr>
          <p:cNvPr id="210" name="TextShape 2"/>
          <p:cNvSpPr txBox="1"/>
          <p:nvPr/>
        </p:nvSpPr>
        <p:spPr>
          <a:xfrm>
            <a:off x="1763640" y="5805360"/>
            <a:ext cx="5486040" cy="509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Calibri"/>
              </a:rPr>
              <a:t>http://fr.wikipedia.org/wiki/Doloire#mediaviewer/File:Doloire_de_droite_-_Trazegnies.JPG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11" name="Picture 2" descr=""/>
          <p:cNvPicPr/>
          <p:nvPr/>
        </p:nvPicPr>
        <p:blipFill>
          <a:blip r:embed="rId1"/>
          <a:stretch/>
        </p:blipFill>
        <p:spPr>
          <a:xfrm>
            <a:off x="1792440" y="612720"/>
            <a:ext cx="5486040" cy="41144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Doloire à manche déporté vers la droite.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Calibri"/>
              </a:rPr>
              <a:t>http://deshommesetdesarbres.fr/outils-doloire.html</a:t>
            </a:r>
            <a:endParaRPr/>
          </a:p>
        </p:txBody>
      </p:sp>
      <p:pic>
        <p:nvPicPr>
          <p:cNvPr id="214" name="Picture 2" descr=""/>
          <p:cNvPicPr/>
          <p:nvPr/>
        </p:nvPicPr>
        <p:blipFill>
          <a:blip r:embed="rId1"/>
          <a:srcRect l="0" t="575941" r="0" b="575941"/>
          <a:stretch/>
        </p:blipFill>
        <p:spPr>
          <a:xfrm>
            <a:off x="1792440" y="612720"/>
            <a:ext cx="5486040" cy="41144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323640" y="332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Pour le bois de charpente.</a:t>
            </a:r>
            <a:endParaRPr/>
          </a:p>
        </p:txBody>
      </p:sp>
      <p:sp>
        <p:nvSpPr>
          <p:cNvPr id="216" name="CustomShape 2"/>
          <p:cNvSpPr/>
          <p:nvPr/>
        </p:nvSpPr>
        <p:spPr>
          <a:xfrm>
            <a:off x="1331640" y="1859400"/>
            <a:ext cx="6768360" cy="542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Anciennement, tous les bois servant à la charpente des toitures étaient marnagés, c'est à dire charpentés par le marnageur.</a:t>
            </a:r>
            <a:r>
              <a:rPr lang="fr-FR" sz="2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fr-FR" sz="2400" strike="noStrike">
                <a:solidFill>
                  <a:srgbClr val="000000"/>
                </a:solidFill>
                <a:latin typeface="Calibri"/>
              </a:rPr>
              <a:t>Ce travail se faisait dans les forêts de résineux, sapins, épicéas.</a:t>
            </a:r>
            <a:endParaRPr/>
          </a:p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fr-FR" sz="2400" strike="noStrike">
                <a:solidFill>
                  <a:srgbClr val="000000"/>
                </a:solidFill>
                <a:latin typeface="Calibri"/>
              </a:rPr>
              <a:t>Marnager la pièce, c'était enlever, au gros bout, le bois de chaque côté de façon à lui donner le même diamètre qu'à la demi-longueur. Un côté était marnagé sur toute la longueur, "la face". C'est sur celle-ci qu'étaient clouées les lattes pour la pose des tuiles.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