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61" r:id="rId6"/>
    <p:sldId id="263" r:id="rId7"/>
    <p:sldId id="262" r:id="rId8"/>
    <p:sldId id="264" r:id="rId9"/>
    <p:sldId id="265" r:id="rId10"/>
    <p:sldId id="268" r:id="rId11"/>
    <p:sldId id="266" r:id="rId12"/>
    <p:sldId id="267" r:id="rId13"/>
    <p:sldId id="270"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1" autoAdjust="0"/>
    <p:restoredTop sz="94649"/>
  </p:normalViewPr>
  <p:slideViewPr>
    <p:cSldViewPr snapToGrid="0">
      <p:cViewPr varScale="1">
        <p:scale>
          <a:sx n="102" d="100"/>
          <a:sy n="102" d="100"/>
        </p:scale>
        <p:origin x="4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FE1E1-160B-4EBE-9E10-EA1F66E9F19D}" type="datetimeFigureOut">
              <a:rPr lang="fr-FR" smtClean="0"/>
              <a:t>25/05/2024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3A1C-477B-4078-81AC-6EA49BE58364}" type="slidenum">
              <a:rPr lang="fr-FR" smtClean="0"/>
              <a:t>‹N°›</a:t>
            </a:fld>
            <a:endParaRPr lang="fr-FR"/>
          </a:p>
        </p:txBody>
      </p:sp>
    </p:spTree>
    <p:extLst>
      <p:ext uri="{BB962C8B-B14F-4D97-AF65-F5344CB8AC3E}">
        <p14:creationId xmlns:p14="http://schemas.microsoft.com/office/powerpoint/2010/main" val="39454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56B41-4217-5581-0A67-7EFE6F2D4E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8BCECFB-B8EE-EBDE-B198-E4275C4FB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5F13C18-1453-4ADF-FA12-48455BF4D82B}"/>
              </a:ext>
            </a:extLst>
          </p:cNvPr>
          <p:cNvSpPr>
            <a:spLocks noGrp="1"/>
          </p:cNvSpPr>
          <p:nvPr>
            <p:ph type="dt" sz="half" idx="10"/>
          </p:nvPr>
        </p:nvSpPr>
        <p:spPr/>
        <p:txBody>
          <a:bodyPr/>
          <a:lstStyle/>
          <a:p>
            <a:r>
              <a:rPr lang="fr-FR"/>
              <a:t>25/05/2024</a:t>
            </a:r>
          </a:p>
        </p:txBody>
      </p:sp>
      <p:sp>
        <p:nvSpPr>
          <p:cNvPr id="5" name="Espace réservé du pied de page 4">
            <a:extLst>
              <a:ext uri="{FF2B5EF4-FFF2-40B4-BE49-F238E27FC236}">
                <a16:creationId xmlns:a16="http://schemas.microsoft.com/office/drawing/2014/main" id="{B2D09A4A-DE8A-AD7A-40C8-69BCFBD078E5}"/>
              </a:ext>
            </a:extLst>
          </p:cNvPr>
          <p:cNvSpPr>
            <a:spLocks noGrp="1"/>
          </p:cNvSpPr>
          <p:nvPr>
            <p:ph type="ftr" sz="quarter" idx="11"/>
          </p:nvPr>
        </p:nvSpPr>
        <p:spPr/>
        <p:txBody>
          <a:bodyPr/>
          <a:lstStyle/>
          <a:p>
            <a:r>
              <a:rPr lang="fr-FR"/>
              <a:t>J-Y SALIOU</a:t>
            </a:r>
          </a:p>
        </p:txBody>
      </p:sp>
      <p:sp>
        <p:nvSpPr>
          <p:cNvPr id="6" name="Espace réservé du numéro de diapositive 5">
            <a:extLst>
              <a:ext uri="{FF2B5EF4-FFF2-40B4-BE49-F238E27FC236}">
                <a16:creationId xmlns:a16="http://schemas.microsoft.com/office/drawing/2014/main" id="{6E12C70A-A194-3918-0780-39AC8FDB5A87}"/>
              </a:ext>
            </a:extLst>
          </p:cNvPr>
          <p:cNvSpPr>
            <a:spLocks noGrp="1"/>
          </p:cNvSpPr>
          <p:nvPr>
            <p:ph type="sldNum" sz="quarter" idx="12"/>
          </p:nvPr>
        </p:nvSpPr>
        <p:spPr/>
        <p:txBody>
          <a:bodyPr/>
          <a:lstStyle/>
          <a:p>
            <a:fld id="{0BCD0B91-D602-4DDB-A2BF-EF2F890BF938}" type="slidenum">
              <a:rPr lang="fr-FR" smtClean="0"/>
              <a:t>‹N°›</a:t>
            </a:fld>
            <a:endParaRPr lang="fr-FR"/>
          </a:p>
        </p:txBody>
      </p:sp>
    </p:spTree>
    <p:extLst>
      <p:ext uri="{BB962C8B-B14F-4D97-AF65-F5344CB8AC3E}">
        <p14:creationId xmlns:p14="http://schemas.microsoft.com/office/powerpoint/2010/main" val="60157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700CA-ACEA-9D19-CC12-9F185F7782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5CF440C-C7CB-4BBD-6E8E-438D9B19A13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757D4C-3721-86BC-A836-8D0563F7A1D9}"/>
              </a:ext>
            </a:extLst>
          </p:cNvPr>
          <p:cNvSpPr>
            <a:spLocks noGrp="1"/>
          </p:cNvSpPr>
          <p:nvPr>
            <p:ph type="dt" sz="half" idx="10"/>
          </p:nvPr>
        </p:nvSpPr>
        <p:spPr/>
        <p:txBody>
          <a:bodyPr/>
          <a:lstStyle/>
          <a:p>
            <a:r>
              <a:rPr lang="fr-FR"/>
              <a:t>25/05/2024</a:t>
            </a:r>
          </a:p>
        </p:txBody>
      </p:sp>
      <p:sp>
        <p:nvSpPr>
          <p:cNvPr id="5" name="Espace réservé du pied de page 4">
            <a:extLst>
              <a:ext uri="{FF2B5EF4-FFF2-40B4-BE49-F238E27FC236}">
                <a16:creationId xmlns:a16="http://schemas.microsoft.com/office/drawing/2014/main" id="{408F55CD-5360-AC2D-A8C7-9C6E1A9EAA42}"/>
              </a:ext>
            </a:extLst>
          </p:cNvPr>
          <p:cNvSpPr>
            <a:spLocks noGrp="1"/>
          </p:cNvSpPr>
          <p:nvPr>
            <p:ph type="ftr" sz="quarter" idx="11"/>
          </p:nvPr>
        </p:nvSpPr>
        <p:spPr/>
        <p:txBody>
          <a:bodyPr/>
          <a:lstStyle/>
          <a:p>
            <a:r>
              <a:rPr lang="fr-FR"/>
              <a:t>J-Y SALIOU</a:t>
            </a:r>
          </a:p>
        </p:txBody>
      </p:sp>
      <p:sp>
        <p:nvSpPr>
          <p:cNvPr id="6" name="Espace réservé du numéro de diapositive 5">
            <a:extLst>
              <a:ext uri="{FF2B5EF4-FFF2-40B4-BE49-F238E27FC236}">
                <a16:creationId xmlns:a16="http://schemas.microsoft.com/office/drawing/2014/main" id="{D4D01CE8-4382-F3C2-FDC1-9E9163E7F836}"/>
              </a:ext>
            </a:extLst>
          </p:cNvPr>
          <p:cNvSpPr>
            <a:spLocks noGrp="1"/>
          </p:cNvSpPr>
          <p:nvPr>
            <p:ph type="sldNum" sz="quarter" idx="12"/>
          </p:nvPr>
        </p:nvSpPr>
        <p:spPr/>
        <p:txBody>
          <a:bodyPr/>
          <a:lstStyle/>
          <a:p>
            <a:fld id="{0BCD0B91-D602-4DDB-A2BF-EF2F890BF938}" type="slidenum">
              <a:rPr lang="fr-FR" smtClean="0"/>
              <a:t>‹N°›</a:t>
            </a:fld>
            <a:endParaRPr lang="fr-FR"/>
          </a:p>
        </p:txBody>
      </p:sp>
    </p:spTree>
    <p:extLst>
      <p:ext uri="{BB962C8B-B14F-4D97-AF65-F5344CB8AC3E}">
        <p14:creationId xmlns:p14="http://schemas.microsoft.com/office/powerpoint/2010/main" val="16849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60739CD-E42B-D3B9-5AFC-30C5E7C8104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1E633AF-9C90-36CF-7BBA-05997057CAF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D2DC93-FC40-5D82-DCC1-2F9DD4DCC3DA}"/>
              </a:ext>
            </a:extLst>
          </p:cNvPr>
          <p:cNvSpPr>
            <a:spLocks noGrp="1"/>
          </p:cNvSpPr>
          <p:nvPr>
            <p:ph type="dt" sz="half" idx="10"/>
          </p:nvPr>
        </p:nvSpPr>
        <p:spPr/>
        <p:txBody>
          <a:bodyPr/>
          <a:lstStyle/>
          <a:p>
            <a:r>
              <a:rPr lang="fr-FR"/>
              <a:t>25/05/2024</a:t>
            </a:r>
          </a:p>
        </p:txBody>
      </p:sp>
      <p:sp>
        <p:nvSpPr>
          <p:cNvPr id="5" name="Espace réservé du pied de page 4">
            <a:extLst>
              <a:ext uri="{FF2B5EF4-FFF2-40B4-BE49-F238E27FC236}">
                <a16:creationId xmlns:a16="http://schemas.microsoft.com/office/drawing/2014/main" id="{44C43761-8F33-F7F4-5982-562C83A08707}"/>
              </a:ext>
            </a:extLst>
          </p:cNvPr>
          <p:cNvSpPr>
            <a:spLocks noGrp="1"/>
          </p:cNvSpPr>
          <p:nvPr>
            <p:ph type="ftr" sz="quarter" idx="11"/>
          </p:nvPr>
        </p:nvSpPr>
        <p:spPr/>
        <p:txBody>
          <a:bodyPr/>
          <a:lstStyle/>
          <a:p>
            <a:r>
              <a:rPr lang="fr-FR"/>
              <a:t>J-Y SALIOU</a:t>
            </a:r>
          </a:p>
        </p:txBody>
      </p:sp>
      <p:sp>
        <p:nvSpPr>
          <p:cNvPr id="6" name="Espace réservé du numéro de diapositive 5">
            <a:extLst>
              <a:ext uri="{FF2B5EF4-FFF2-40B4-BE49-F238E27FC236}">
                <a16:creationId xmlns:a16="http://schemas.microsoft.com/office/drawing/2014/main" id="{B27F4911-2CE6-BE22-82D6-C96580841FDF}"/>
              </a:ext>
            </a:extLst>
          </p:cNvPr>
          <p:cNvSpPr>
            <a:spLocks noGrp="1"/>
          </p:cNvSpPr>
          <p:nvPr>
            <p:ph type="sldNum" sz="quarter" idx="12"/>
          </p:nvPr>
        </p:nvSpPr>
        <p:spPr/>
        <p:txBody>
          <a:bodyPr/>
          <a:lstStyle/>
          <a:p>
            <a:fld id="{0BCD0B91-D602-4DDB-A2BF-EF2F890BF938}" type="slidenum">
              <a:rPr lang="fr-FR" smtClean="0"/>
              <a:t>‹N°›</a:t>
            </a:fld>
            <a:endParaRPr lang="fr-FR"/>
          </a:p>
        </p:txBody>
      </p:sp>
    </p:spTree>
    <p:extLst>
      <p:ext uri="{BB962C8B-B14F-4D97-AF65-F5344CB8AC3E}">
        <p14:creationId xmlns:p14="http://schemas.microsoft.com/office/powerpoint/2010/main" val="318763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F52CB-9305-DA4E-4DA2-E63A0776BB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2632E2-065B-B6AD-EB8A-B91F47572A6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D4E4AD-CE1E-0257-BE37-70411767E896}"/>
              </a:ext>
            </a:extLst>
          </p:cNvPr>
          <p:cNvSpPr>
            <a:spLocks noGrp="1"/>
          </p:cNvSpPr>
          <p:nvPr>
            <p:ph type="dt" sz="half" idx="10"/>
          </p:nvPr>
        </p:nvSpPr>
        <p:spPr/>
        <p:txBody>
          <a:bodyPr/>
          <a:lstStyle/>
          <a:p>
            <a:r>
              <a:rPr lang="fr-FR"/>
              <a:t>25/05/2024</a:t>
            </a:r>
          </a:p>
        </p:txBody>
      </p:sp>
      <p:sp>
        <p:nvSpPr>
          <p:cNvPr id="5" name="Espace réservé du pied de page 4">
            <a:extLst>
              <a:ext uri="{FF2B5EF4-FFF2-40B4-BE49-F238E27FC236}">
                <a16:creationId xmlns:a16="http://schemas.microsoft.com/office/drawing/2014/main" id="{D95DF07D-2CA1-0811-3B98-C71755AD733F}"/>
              </a:ext>
            </a:extLst>
          </p:cNvPr>
          <p:cNvSpPr>
            <a:spLocks noGrp="1"/>
          </p:cNvSpPr>
          <p:nvPr>
            <p:ph type="ftr" sz="quarter" idx="11"/>
          </p:nvPr>
        </p:nvSpPr>
        <p:spPr/>
        <p:txBody>
          <a:bodyPr/>
          <a:lstStyle/>
          <a:p>
            <a:r>
              <a:rPr lang="fr-FR"/>
              <a:t>J-Y SALIOU</a:t>
            </a:r>
          </a:p>
        </p:txBody>
      </p:sp>
      <p:sp>
        <p:nvSpPr>
          <p:cNvPr id="6" name="Espace réservé du numéro de diapositive 5">
            <a:extLst>
              <a:ext uri="{FF2B5EF4-FFF2-40B4-BE49-F238E27FC236}">
                <a16:creationId xmlns:a16="http://schemas.microsoft.com/office/drawing/2014/main" id="{AC131B96-C989-C217-3E48-045907AE52C3}"/>
              </a:ext>
            </a:extLst>
          </p:cNvPr>
          <p:cNvSpPr>
            <a:spLocks noGrp="1"/>
          </p:cNvSpPr>
          <p:nvPr>
            <p:ph type="sldNum" sz="quarter" idx="12"/>
          </p:nvPr>
        </p:nvSpPr>
        <p:spPr/>
        <p:txBody>
          <a:bodyPr/>
          <a:lstStyle/>
          <a:p>
            <a:fld id="{0BCD0B91-D602-4DDB-A2BF-EF2F890BF938}" type="slidenum">
              <a:rPr lang="fr-FR" smtClean="0"/>
              <a:t>‹N°›</a:t>
            </a:fld>
            <a:endParaRPr lang="fr-FR"/>
          </a:p>
        </p:txBody>
      </p:sp>
    </p:spTree>
    <p:extLst>
      <p:ext uri="{BB962C8B-B14F-4D97-AF65-F5344CB8AC3E}">
        <p14:creationId xmlns:p14="http://schemas.microsoft.com/office/powerpoint/2010/main" val="385666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87033-FFC3-64A6-C5EE-0B066DB07AD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3BB1485-A76A-A137-F147-E815D2CD9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D0A75DF-3AC0-931F-7C18-60AE6822381D}"/>
              </a:ext>
            </a:extLst>
          </p:cNvPr>
          <p:cNvSpPr>
            <a:spLocks noGrp="1"/>
          </p:cNvSpPr>
          <p:nvPr>
            <p:ph type="dt" sz="half" idx="10"/>
          </p:nvPr>
        </p:nvSpPr>
        <p:spPr/>
        <p:txBody>
          <a:bodyPr/>
          <a:lstStyle/>
          <a:p>
            <a:r>
              <a:rPr lang="fr-FR"/>
              <a:t>25/05/2024</a:t>
            </a:r>
          </a:p>
        </p:txBody>
      </p:sp>
      <p:sp>
        <p:nvSpPr>
          <p:cNvPr id="5" name="Espace réservé du pied de page 4">
            <a:extLst>
              <a:ext uri="{FF2B5EF4-FFF2-40B4-BE49-F238E27FC236}">
                <a16:creationId xmlns:a16="http://schemas.microsoft.com/office/drawing/2014/main" id="{8B200DD9-1E01-B77A-2707-B2CEEEDA750D}"/>
              </a:ext>
            </a:extLst>
          </p:cNvPr>
          <p:cNvSpPr>
            <a:spLocks noGrp="1"/>
          </p:cNvSpPr>
          <p:nvPr>
            <p:ph type="ftr" sz="quarter" idx="11"/>
          </p:nvPr>
        </p:nvSpPr>
        <p:spPr/>
        <p:txBody>
          <a:bodyPr/>
          <a:lstStyle/>
          <a:p>
            <a:r>
              <a:rPr lang="fr-FR"/>
              <a:t>J-Y SALIOU</a:t>
            </a:r>
          </a:p>
        </p:txBody>
      </p:sp>
      <p:sp>
        <p:nvSpPr>
          <p:cNvPr id="6" name="Espace réservé du numéro de diapositive 5">
            <a:extLst>
              <a:ext uri="{FF2B5EF4-FFF2-40B4-BE49-F238E27FC236}">
                <a16:creationId xmlns:a16="http://schemas.microsoft.com/office/drawing/2014/main" id="{0E369AA9-692A-7424-2E96-32D1BFF70644}"/>
              </a:ext>
            </a:extLst>
          </p:cNvPr>
          <p:cNvSpPr>
            <a:spLocks noGrp="1"/>
          </p:cNvSpPr>
          <p:nvPr>
            <p:ph type="sldNum" sz="quarter" idx="12"/>
          </p:nvPr>
        </p:nvSpPr>
        <p:spPr/>
        <p:txBody>
          <a:bodyPr/>
          <a:lstStyle/>
          <a:p>
            <a:fld id="{0BCD0B91-D602-4DDB-A2BF-EF2F890BF938}" type="slidenum">
              <a:rPr lang="fr-FR" smtClean="0"/>
              <a:t>‹N°›</a:t>
            </a:fld>
            <a:endParaRPr lang="fr-FR"/>
          </a:p>
        </p:txBody>
      </p:sp>
    </p:spTree>
    <p:extLst>
      <p:ext uri="{BB962C8B-B14F-4D97-AF65-F5344CB8AC3E}">
        <p14:creationId xmlns:p14="http://schemas.microsoft.com/office/powerpoint/2010/main" val="86912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A46CE-0EA3-293C-E885-BD744A8564B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C35E88-2828-A49A-4F78-3F4DD262F24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FAC28B3-7EBE-59E6-6DAD-923CEF64D64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CD90282-034B-A7C4-95E7-271F93F79551}"/>
              </a:ext>
            </a:extLst>
          </p:cNvPr>
          <p:cNvSpPr>
            <a:spLocks noGrp="1"/>
          </p:cNvSpPr>
          <p:nvPr>
            <p:ph type="dt" sz="half" idx="10"/>
          </p:nvPr>
        </p:nvSpPr>
        <p:spPr/>
        <p:txBody>
          <a:bodyPr/>
          <a:lstStyle/>
          <a:p>
            <a:r>
              <a:rPr lang="fr-FR"/>
              <a:t>25/05/2024</a:t>
            </a:r>
          </a:p>
        </p:txBody>
      </p:sp>
      <p:sp>
        <p:nvSpPr>
          <p:cNvPr id="6" name="Espace réservé du pied de page 5">
            <a:extLst>
              <a:ext uri="{FF2B5EF4-FFF2-40B4-BE49-F238E27FC236}">
                <a16:creationId xmlns:a16="http://schemas.microsoft.com/office/drawing/2014/main" id="{005FF9B9-A92E-DA7E-22DE-23BA257C3F02}"/>
              </a:ext>
            </a:extLst>
          </p:cNvPr>
          <p:cNvSpPr>
            <a:spLocks noGrp="1"/>
          </p:cNvSpPr>
          <p:nvPr>
            <p:ph type="ftr" sz="quarter" idx="11"/>
          </p:nvPr>
        </p:nvSpPr>
        <p:spPr/>
        <p:txBody>
          <a:bodyPr/>
          <a:lstStyle/>
          <a:p>
            <a:r>
              <a:rPr lang="fr-FR"/>
              <a:t>J-Y SALIOU</a:t>
            </a:r>
          </a:p>
        </p:txBody>
      </p:sp>
      <p:sp>
        <p:nvSpPr>
          <p:cNvPr id="7" name="Espace réservé du numéro de diapositive 6">
            <a:extLst>
              <a:ext uri="{FF2B5EF4-FFF2-40B4-BE49-F238E27FC236}">
                <a16:creationId xmlns:a16="http://schemas.microsoft.com/office/drawing/2014/main" id="{57DA86F4-C8B7-F4D1-0427-70CFB7F5055A}"/>
              </a:ext>
            </a:extLst>
          </p:cNvPr>
          <p:cNvSpPr>
            <a:spLocks noGrp="1"/>
          </p:cNvSpPr>
          <p:nvPr>
            <p:ph type="sldNum" sz="quarter" idx="12"/>
          </p:nvPr>
        </p:nvSpPr>
        <p:spPr/>
        <p:txBody>
          <a:bodyPr/>
          <a:lstStyle/>
          <a:p>
            <a:fld id="{0BCD0B91-D602-4DDB-A2BF-EF2F890BF938}" type="slidenum">
              <a:rPr lang="fr-FR" smtClean="0"/>
              <a:t>‹N°›</a:t>
            </a:fld>
            <a:endParaRPr lang="fr-FR"/>
          </a:p>
        </p:txBody>
      </p:sp>
    </p:spTree>
    <p:extLst>
      <p:ext uri="{BB962C8B-B14F-4D97-AF65-F5344CB8AC3E}">
        <p14:creationId xmlns:p14="http://schemas.microsoft.com/office/powerpoint/2010/main" val="120816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67D5E-C0EC-95F0-AB7C-5BE54EE05F8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202EE9-308D-5A27-7CCD-5D1C4DC4B3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6B1E2CF-444D-19DA-EEDF-C2E9F8A201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1D72663-96EC-18A6-C59B-8E7B7B8487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93E0052-200B-8968-B0D2-4DC1DE0C96C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359831E-45F0-5C3A-41B4-D1E04395E188}"/>
              </a:ext>
            </a:extLst>
          </p:cNvPr>
          <p:cNvSpPr>
            <a:spLocks noGrp="1"/>
          </p:cNvSpPr>
          <p:nvPr>
            <p:ph type="dt" sz="half" idx="10"/>
          </p:nvPr>
        </p:nvSpPr>
        <p:spPr/>
        <p:txBody>
          <a:bodyPr/>
          <a:lstStyle/>
          <a:p>
            <a:r>
              <a:rPr lang="fr-FR"/>
              <a:t>25/05/2024</a:t>
            </a:r>
          </a:p>
        </p:txBody>
      </p:sp>
      <p:sp>
        <p:nvSpPr>
          <p:cNvPr id="8" name="Espace réservé du pied de page 7">
            <a:extLst>
              <a:ext uri="{FF2B5EF4-FFF2-40B4-BE49-F238E27FC236}">
                <a16:creationId xmlns:a16="http://schemas.microsoft.com/office/drawing/2014/main" id="{5A7F737E-F5B6-F47A-4FFD-BF76E9C3BD2E}"/>
              </a:ext>
            </a:extLst>
          </p:cNvPr>
          <p:cNvSpPr>
            <a:spLocks noGrp="1"/>
          </p:cNvSpPr>
          <p:nvPr>
            <p:ph type="ftr" sz="quarter" idx="11"/>
          </p:nvPr>
        </p:nvSpPr>
        <p:spPr/>
        <p:txBody>
          <a:bodyPr/>
          <a:lstStyle/>
          <a:p>
            <a:r>
              <a:rPr lang="fr-FR"/>
              <a:t>J-Y SALIOU</a:t>
            </a:r>
          </a:p>
        </p:txBody>
      </p:sp>
      <p:sp>
        <p:nvSpPr>
          <p:cNvPr id="9" name="Espace réservé du numéro de diapositive 8">
            <a:extLst>
              <a:ext uri="{FF2B5EF4-FFF2-40B4-BE49-F238E27FC236}">
                <a16:creationId xmlns:a16="http://schemas.microsoft.com/office/drawing/2014/main" id="{5D78B414-66D4-F77A-5977-F49C6225C673}"/>
              </a:ext>
            </a:extLst>
          </p:cNvPr>
          <p:cNvSpPr>
            <a:spLocks noGrp="1"/>
          </p:cNvSpPr>
          <p:nvPr>
            <p:ph type="sldNum" sz="quarter" idx="12"/>
          </p:nvPr>
        </p:nvSpPr>
        <p:spPr/>
        <p:txBody>
          <a:bodyPr/>
          <a:lstStyle/>
          <a:p>
            <a:fld id="{0BCD0B91-D602-4DDB-A2BF-EF2F890BF938}" type="slidenum">
              <a:rPr lang="fr-FR" smtClean="0"/>
              <a:t>‹N°›</a:t>
            </a:fld>
            <a:endParaRPr lang="fr-FR"/>
          </a:p>
        </p:txBody>
      </p:sp>
    </p:spTree>
    <p:extLst>
      <p:ext uri="{BB962C8B-B14F-4D97-AF65-F5344CB8AC3E}">
        <p14:creationId xmlns:p14="http://schemas.microsoft.com/office/powerpoint/2010/main" val="280031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9409F6-D715-8AF6-4B00-3655AEE69C9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F96522F-E8A6-6762-2DF4-0636ACAEA998}"/>
              </a:ext>
            </a:extLst>
          </p:cNvPr>
          <p:cNvSpPr>
            <a:spLocks noGrp="1"/>
          </p:cNvSpPr>
          <p:nvPr>
            <p:ph type="dt" sz="half" idx="10"/>
          </p:nvPr>
        </p:nvSpPr>
        <p:spPr/>
        <p:txBody>
          <a:bodyPr/>
          <a:lstStyle/>
          <a:p>
            <a:r>
              <a:rPr lang="fr-FR"/>
              <a:t>25/05/2024</a:t>
            </a:r>
          </a:p>
        </p:txBody>
      </p:sp>
      <p:sp>
        <p:nvSpPr>
          <p:cNvPr id="4" name="Espace réservé du pied de page 3">
            <a:extLst>
              <a:ext uri="{FF2B5EF4-FFF2-40B4-BE49-F238E27FC236}">
                <a16:creationId xmlns:a16="http://schemas.microsoft.com/office/drawing/2014/main" id="{FC20491D-A3A1-81CD-86DB-6FA9CFA5B69C}"/>
              </a:ext>
            </a:extLst>
          </p:cNvPr>
          <p:cNvSpPr>
            <a:spLocks noGrp="1"/>
          </p:cNvSpPr>
          <p:nvPr>
            <p:ph type="ftr" sz="quarter" idx="11"/>
          </p:nvPr>
        </p:nvSpPr>
        <p:spPr/>
        <p:txBody>
          <a:bodyPr/>
          <a:lstStyle/>
          <a:p>
            <a:r>
              <a:rPr lang="fr-FR"/>
              <a:t>J-Y SALIOU</a:t>
            </a:r>
          </a:p>
        </p:txBody>
      </p:sp>
      <p:sp>
        <p:nvSpPr>
          <p:cNvPr id="5" name="Espace réservé du numéro de diapositive 4">
            <a:extLst>
              <a:ext uri="{FF2B5EF4-FFF2-40B4-BE49-F238E27FC236}">
                <a16:creationId xmlns:a16="http://schemas.microsoft.com/office/drawing/2014/main" id="{A79EB414-22BF-4967-69BE-605723B8E9B1}"/>
              </a:ext>
            </a:extLst>
          </p:cNvPr>
          <p:cNvSpPr>
            <a:spLocks noGrp="1"/>
          </p:cNvSpPr>
          <p:nvPr>
            <p:ph type="sldNum" sz="quarter" idx="12"/>
          </p:nvPr>
        </p:nvSpPr>
        <p:spPr/>
        <p:txBody>
          <a:bodyPr/>
          <a:lstStyle/>
          <a:p>
            <a:fld id="{0BCD0B91-D602-4DDB-A2BF-EF2F890BF938}" type="slidenum">
              <a:rPr lang="fr-FR" smtClean="0"/>
              <a:t>‹N°›</a:t>
            </a:fld>
            <a:endParaRPr lang="fr-FR"/>
          </a:p>
        </p:txBody>
      </p:sp>
    </p:spTree>
    <p:extLst>
      <p:ext uri="{BB962C8B-B14F-4D97-AF65-F5344CB8AC3E}">
        <p14:creationId xmlns:p14="http://schemas.microsoft.com/office/powerpoint/2010/main" val="225979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4EB9873-9E04-DDB1-9719-9F9FE9EC82AC}"/>
              </a:ext>
            </a:extLst>
          </p:cNvPr>
          <p:cNvSpPr>
            <a:spLocks noGrp="1"/>
          </p:cNvSpPr>
          <p:nvPr>
            <p:ph type="dt" sz="half" idx="10"/>
          </p:nvPr>
        </p:nvSpPr>
        <p:spPr/>
        <p:txBody>
          <a:bodyPr/>
          <a:lstStyle/>
          <a:p>
            <a:r>
              <a:rPr lang="fr-FR"/>
              <a:t>25/05/2024</a:t>
            </a:r>
          </a:p>
        </p:txBody>
      </p:sp>
      <p:sp>
        <p:nvSpPr>
          <p:cNvPr id="3" name="Espace réservé du pied de page 2">
            <a:extLst>
              <a:ext uri="{FF2B5EF4-FFF2-40B4-BE49-F238E27FC236}">
                <a16:creationId xmlns:a16="http://schemas.microsoft.com/office/drawing/2014/main" id="{B2588B55-3B37-DAF9-DC4E-7D46F6038999}"/>
              </a:ext>
            </a:extLst>
          </p:cNvPr>
          <p:cNvSpPr>
            <a:spLocks noGrp="1"/>
          </p:cNvSpPr>
          <p:nvPr>
            <p:ph type="ftr" sz="quarter" idx="11"/>
          </p:nvPr>
        </p:nvSpPr>
        <p:spPr/>
        <p:txBody>
          <a:bodyPr/>
          <a:lstStyle/>
          <a:p>
            <a:r>
              <a:rPr lang="fr-FR"/>
              <a:t>J-Y SALIOU</a:t>
            </a:r>
          </a:p>
        </p:txBody>
      </p:sp>
      <p:sp>
        <p:nvSpPr>
          <p:cNvPr id="4" name="Espace réservé du numéro de diapositive 3">
            <a:extLst>
              <a:ext uri="{FF2B5EF4-FFF2-40B4-BE49-F238E27FC236}">
                <a16:creationId xmlns:a16="http://schemas.microsoft.com/office/drawing/2014/main" id="{7779DA7E-5FC0-AC33-22D9-D1CD55922AF3}"/>
              </a:ext>
            </a:extLst>
          </p:cNvPr>
          <p:cNvSpPr>
            <a:spLocks noGrp="1"/>
          </p:cNvSpPr>
          <p:nvPr>
            <p:ph type="sldNum" sz="quarter" idx="12"/>
          </p:nvPr>
        </p:nvSpPr>
        <p:spPr/>
        <p:txBody>
          <a:bodyPr/>
          <a:lstStyle/>
          <a:p>
            <a:fld id="{0BCD0B91-D602-4DDB-A2BF-EF2F890BF938}" type="slidenum">
              <a:rPr lang="fr-FR" smtClean="0"/>
              <a:t>‹N°›</a:t>
            </a:fld>
            <a:endParaRPr lang="fr-FR"/>
          </a:p>
        </p:txBody>
      </p:sp>
    </p:spTree>
    <p:extLst>
      <p:ext uri="{BB962C8B-B14F-4D97-AF65-F5344CB8AC3E}">
        <p14:creationId xmlns:p14="http://schemas.microsoft.com/office/powerpoint/2010/main" val="308497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859567-7570-D7DA-5E4A-B2408C3FC1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3879ADA-44D0-0D78-E696-23158531C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7B91D7E-02B9-B879-DE6E-DABDC9AE2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875179-B23B-F5B6-C7E2-E673A3291AC2}"/>
              </a:ext>
            </a:extLst>
          </p:cNvPr>
          <p:cNvSpPr>
            <a:spLocks noGrp="1"/>
          </p:cNvSpPr>
          <p:nvPr>
            <p:ph type="dt" sz="half" idx="10"/>
          </p:nvPr>
        </p:nvSpPr>
        <p:spPr/>
        <p:txBody>
          <a:bodyPr/>
          <a:lstStyle/>
          <a:p>
            <a:r>
              <a:rPr lang="fr-FR"/>
              <a:t>25/05/2024</a:t>
            </a:r>
          </a:p>
        </p:txBody>
      </p:sp>
      <p:sp>
        <p:nvSpPr>
          <p:cNvPr id="6" name="Espace réservé du pied de page 5">
            <a:extLst>
              <a:ext uri="{FF2B5EF4-FFF2-40B4-BE49-F238E27FC236}">
                <a16:creationId xmlns:a16="http://schemas.microsoft.com/office/drawing/2014/main" id="{3401DB45-B9F7-538A-5DBF-DB1DF3602E5F}"/>
              </a:ext>
            </a:extLst>
          </p:cNvPr>
          <p:cNvSpPr>
            <a:spLocks noGrp="1"/>
          </p:cNvSpPr>
          <p:nvPr>
            <p:ph type="ftr" sz="quarter" idx="11"/>
          </p:nvPr>
        </p:nvSpPr>
        <p:spPr/>
        <p:txBody>
          <a:bodyPr/>
          <a:lstStyle/>
          <a:p>
            <a:r>
              <a:rPr lang="fr-FR"/>
              <a:t>J-Y SALIOU</a:t>
            </a:r>
          </a:p>
        </p:txBody>
      </p:sp>
      <p:sp>
        <p:nvSpPr>
          <p:cNvPr id="7" name="Espace réservé du numéro de diapositive 6">
            <a:extLst>
              <a:ext uri="{FF2B5EF4-FFF2-40B4-BE49-F238E27FC236}">
                <a16:creationId xmlns:a16="http://schemas.microsoft.com/office/drawing/2014/main" id="{9CB4ADDF-AC4E-057D-7D98-BB3852ABE616}"/>
              </a:ext>
            </a:extLst>
          </p:cNvPr>
          <p:cNvSpPr>
            <a:spLocks noGrp="1"/>
          </p:cNvSpPr>
          <p:nvPr>
            <p:ph type="sldNum" sz="quarter" idx="12"/>
          </p:nvPr>
        </p:nvSpPr>
        <p:spPr/>
        <p:txBody>
          <a:bodyPr/>
          <a:lstStyle/>
          <a:p>
            <a:fld id="{0BCD0B91-D602-4DDB-A2BF-EF2F890BF938}" type="slidenum">
              <a:rPr lang="fr-FR" smtClean="0"/>
              <a:t>‹N°›</a:t>
            </a:fld>
            <a:endParaRPr lang="fr-FR"/>
          </a:p>
        </p:txBody>
      </p:sp>
    </p:spTree>
    <p:extLst>
      <p:ext uri="{BB962C8B-B14F-4D97-AF65-F5344CB8AC3E}">
        <p14:creationId xmlns:p14="http://schemas.microsoft.com/office/powerpoint/2010/main" val="39608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A4752-253E-A627-7581-FE12D26919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561E432-8A6A-26B8-7CC3-DA6E44E1B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8C5C339-9FAB-5921-77A2-6D2A77CDB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B5B653-1013-984B-BEF4-1DF520D3F9E2}"/>
              </a:ext>
            </a:extLst>
          </p:cNvPr>
          <p:cNvSpPr>
            <a:spLocks noGrp="1"/>
          </p:cNvSpPr>
          <p:nvPr>
            <p:ph type="dt" sz="half" idx="10"/>
          </p:nvPr>
        </p:nvSpPr>
        <p:spPr/>
        <p:txBody>
          <a:bodyPr/>
          <a:lstStyle/>
          <a:p>
            <a:r>
              <a:rPr lang="fr-FR"/>
              <a:t>25/05/2024</a:t>
            </a:r>
          </a:p>
        </p:txBody>
      </p:sp>
      <p:sp>
        <p:nvSpPr>
          <p:cNvPr id="6" name="Espace réservé du pied de page 5">
            <a:extLst>
              <a:ext uri="{FF2B5EF4-FFF2-40B4-BE49-F238E27FC236}">
                <a16:creationId xmlns:a16="http://schemas.microsoft.com/office/drawing/2014/main" id="{4F01FCA8-5B78-1C12-A097-21A86EBEC15D}"/>
              </a:ext>
            </a:extLst>
          </p:cNvPr>
          <p:cNvSpPr>
            <a:spLocks noGrp="1"/>
          </p:cNvSpPr>
          <p:nvPr>
            <p:ph type="ftr" sz="quarter" idx="11"/>
          </p:nvPr>
        </p:nvSpPr>
        <p:spPr/>
        <p:txBody>
          <a:bodyPr/>
          <a:lstStyle/>
          <a:p>
            <a:r>
              <a:rPr lang="fr-FR"/>
              <a:t>J-Y SALIOU</a:t>
            </a:r>
          </a:p>
        </p:txBody>
      </p:sp>
      <p:sp>
        <p:nvSpPr>
          <p:cNvPr id="7" name="Espace réservé du numéro de diapositive 6">
            <a:extLst>
              <a:ext uri="{FF2B5EF4-FFF2-40B4-BE49-F238E27FC236}">
                <a16:creationId xmlns:a16="http://schemas.microsoft.com/office/drawing/2014/main" id="{38851F5E-37E4-391A-10FE-4F33BD9B9C4E}"/>
              </a:ext>
            </a:extLst>
          </p:cNvPr>
          <p:cNvSpPr>
            <a:spLocks noGrp="1"/>
          </p:cNvSpPr>
          <p:nvPr>
            <p:ph type="sldNum" sz="quarter" idx="12"/>
          </p:nvPr>
        </p:nvSpPr>
        <p:spPr/>
        <p:txBody>
          <a:bodyPr/>
          <a:lstStyle/>
          <a:p>
            <a:fld id="{0BCD0B91-D602-4DDB-A2BF-EF2F890BF938}" type="slidenum">
              <a:rPr lang="fr-FR" smtClean="0"/>
              <a:t>‹N°›</a:t>
            </a:fld>
            <a:endParaRPr lang="fr-FR"/>
          </a:p>
        </p:txBody>
      </p:sp>
    </p:spTree>
    <p:extLst>
      <p:ext uri="{BB962C8B-B14F-4D97-AF65-F5344CB8AC3E}">
        <p14:creationId xmlns:p14="http://schemas.microsoft.com/office/powerpoint/2010/main" val="385450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1D131D9-F195-B3F7-0C4F-A0A442F6BA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712D09-CA3D-B530-37B1-B43632CC5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89037C-ABC6-0F91-471D-497510BEC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25/05/2024</a:t>
            </a:r>
          </a:p>
        </p:txBody>
      </p:sp>
      <p:sp>
        <p:nvSpPr>
          <p:cNvPr id="5" name="Espace réservé du pied de page 4">
            <a:extLst>
              <a:ext uri="{FF2B5EF4-FFF2-40B4-BE49-F238E27FC236}">
                <a16:creationId xmlns:a16="http://schemas.microsoft.com/office/drawing/2014/main" id="{36B4C453-CF92-ADF3-06BC-1A9B0AB86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J-Y SALIOU</a:t>
            </a:r>
          </a:p>
        </p:txBody>
      </p:sp>
      <p:sp>
        <p:nvSpPr>
          <p:cNvPr id="6" name="Espace réservé du numéro de diapositive 5">
            <a:extLst>
              <a:ext uri="{FF2B5EF4-FFF2-40B4-BE49-F238E27FC236}">
                <a16:creationId xmlns:a16="http://schemas.microsoft.com/office/drawing/2014/main" id="{FA723B4C-69D1-AD68-54A9-DA0C0A47B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D0B91-D602-4DDB-A2BF-EF2F890BF938}" type="slidenum">
              <a:rPr lang="fr-FR" smtClean="0"/>
              <a:t>‹N°›</a:t>
            </a:fld>
            <a:endParaRPr lang="fr-FR"/>
          </a:p>
        </p:txBody>
      </p:sp>
    </p:spTree>
    <p:extLst>
      <p:ext uri="{BB962C8B-B14F-4D97-AF65-F5344CB8AC3E}">
        <p14:creationId xmlns:p14="http://schemas.microsoft.com/office/powerpoint/2010/main" val="1005342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eneanet.org/blog/post/2014/06/retrouver-ses-cousins-vivants-une-etape-cruciale-dans-ses-recherches-html"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da.fr/"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753D5-DE49-F743-83C7-F2F7CB2848ED}"/>
              </a:ext>
            </a:extLst>
          </p:cNvPr>
          <p:cNvSpPr>
            <a:spLocks noGrp="1"/>
          </p:cNvSpPr>
          <p:nvPr>
            <p:ph type="ctrTitle"/>
          </p:nvPr>
        </p:nvSpPr>
        <p:spPr>
          <a:xfrm>
            <a:off x="824753" y="865095"/>
            <a:ext cx="10542494" cy="1828800"/>
          </a:xfrm>
        </p:spPr>
        <p:txBody>
          <a:bodyPr>
            <a:noAutofit/>
          </a:bodyPr>
          <a:lstStyle/>
          <a:p>
            <a:r>
              <a:rPr lang="fr-FR" b="1" dirty="0">
                <a:latin typeface="Comic Sans MS" panose="030F0702030302020204" pitchFamily="66" charset="0"/>
              </a:rPr>
              <a:t>Recherche de descendants contemporains</a:t>
            </a:r>
          </a:p>
        </p:txBody>
      </p:sp>
      <p:sp>
        <p:nvSpPr>
          <p:cNvPr id="3" name="Sous-titre 2">
            <a:extLst>
              <a:ext uri="{FF2B5EF4-FFF2-40B4-BE49-F238E27FC236}">
                <a16:creationId xmlns:a16="http://schemas.microsoft.com/office/drawing/2014/main" id="{5EAA39A8-71DE-C0EB-A920-CC5F9D4E0C5D}"/>
              </a:ext>
            </a:extLst>
          </p:cNvPr>
          <p:cNvSpPr>
            <a:spLocks noGrp="1"/>
          </p:cNvSpPr>
          <p:nvPr>
            <p:ph type="subTitle" idx="1"/>
          </p:nvPr>
        </p:nvSpPr>
        <p:spPr>
          <a:xfrm>
            <a:off x="824753" y="3144371"/>
            <a:ext cx="10542494" cy="2039470"/>
          </a:xfrm>
        </p:spPr>
        <p:txBody>
          <a:bodyPr>
            <a:normAutofit/>
          </a:bodyPr>
          <a:lstStyle/>
          <a:p>
            <a:r>
              <a:rPr lang="fr-FR" sz="4000" dirty="0">
                <a:latin typeface="Comic Sans MS" panose="030F0702030302020204" pitchFamily="66" charset="0"/>
              </a:rPr>
              <a:t>Enquête menée pour identifier la descendance d’un résistant tué en 1944</a:t>
            </a:r>
          </a:p>
          <a:p>
            <a:r>
              <a:rPr lang="fr-FR" sz="4000" dirty="0">
                <a:latin typeface="Comic Sans MS" panose="030F0702030302020204" pitchFamily="66" charset="0"/>
              </a:rPr>
              <a:t>Méthodologie employée.</a:t>
            </a:r>
          </a:p>
        </p:txBody>
      </p:sp>
      <p:pic>
        <p:nvPicPr>
          <p:cNvPr id="5" name="Image 4">
            <a:extLst>
              <a:ext uri="{FF2B5EF4-FFF2-40B4-BE49-F238E27FC236}">
                <a16:creationId xmlns:a16="http://schemas.microsoft.com/office/drawing/2014/main" id="{3645D57F-14A6-BDF8-CF4F-C63CDD7C4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32" y="4393849"/>
            <a:ext cx="1521759" cy="2039471"/>
          </a:xfrm>
          <a:prstGeom prst="rect">
            <a:avLst/>
          </a:prstGeom>
        </p:spPr>
      </p:pic>
      <p:sp>
        <p:nvSpPr>
          <p:cNvPr id="4" name="Espace réservé de la date 3">
            <a:extLst>
              <a:ext uri="{FF2B5EF4-FFF2-40B4-BE49-F238E27FC236}">
                <a16:creationId xmlns:a16="http://schemas.microsoft.com/office/drawing/2014/main" id="{D1CAB437-2DF1-75F7-3C16-731F94B0FEC2}"/>
              </a:ext>
            </a:extLst>
          </p:cNvPr>
          <p:cNvSpPr>
            <a:spLocks noGrp="1"/>
          </p:cNvSpPr>
          <p:nvPr>
            <p:ph type="dt" sz="half" idx="10"/>
          </p:nvPr>
        </p:nvSpPr>
        <p:spPr/>
        <p:txBody>
          <a:bodyPr/>
          <a:lstStyle/>
          <a:p>
            <a:r>
              <a:rPr lang="fr-FR"/>
              <a:t>25/05/2024</a:t>
            </a:r>
          </a:p>
        </p:txBody>
      </p:sp>
      <p:sp>
        <p:nvSpPr>
          <p:cNvPr id="6" name="Espace réservé du pied de page 5">
            <a:extLst>
              <a:ext uri="{FF2B5EF4-FFF2-40B4-BE49-F238E27FC236}">
                <a16:creationId xmlns:a16="http://schemas.microsoft.com/office/drawing/2014/main" id="{630229CA-3030-D241-3BBE-C56FCF78BF2E}"/>
              </a:ext>
            </a:extLst>
          </p:cNvPr>
          <p:cNvSpPr>
            <a:spLocks noGrp="1"/>
          </p:cNvSpPr>
          <p:nvPr>
            <p:ph type="ftr" sz="quarter" idx="11"/>
          </p:nvPr>
        </p:nvSpPr>
        <p:spPr/>
        <p:txBody>
          <a:bodyPr/>
          <a:lstStyle/>
          <a:p>
            <a:r>
              <a:rPr lang="fr-FR"/>
              <a:t>J-Y SALIOU</a:t>
            </a:r>
          </a:p>
        </p:txBody>
      </p:sp>
      <p:sp>
        <p:nvSpPr>
          <p:cNvPr id="7" name="Espace réservé du numéro de diapositive 6">
            <a:extLst>
              <a:ext uri="{FF2B5EF4-FFF2-40B4-BE49-F238E27FC236}">
                <a16:creationId xmlns:a16="http://schemas.microsoft.com/office/drawing/2014/main" id="{57814B3D-7621-FCD4-B231-4710C04B1678}"/>
              </a:ext>
            </a:extLst>
          </p:cNvPr>
          <p:cNvSpPr>
            <a:spLocks noGrp="1"/>
          </p:cNvSpPr>
          <p:nvPr>
            <p:ph type="sldNum" sz="quarter" idx="12"/>
          </p:nvPr>
        </p:nvSpPr>
        <p:spPr/>
        <p:txBody>
          <a:bodyPr/>
          <a:lstStyle/>
          <a:p>
            <a:fld id="{0BCD0B91-D602-4DDB-A2BF-EF2F890BF938}" type="slidenum">
              <a:rPr lang="fr-FR" smtClean="0"/>
              <a:t>1</a:t>
            </a:fld>
            <a:endParaRPr lang="fr-FR"/>
          </a:p>
        </p:txBody>
      </p:sp>
    </p:spTree>
    <p:extLst>
      <p:ext uri="{BB962C8B-B14F-4D97-AF65-F5344CB8AC3E}">
        <p14:creationId xmlns:p14="http://schemas.microsoft.com/office/powerpoint/2010/main" val="131177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838200" y="257507"/>
            <a:ext cx="10515600" cy="381471"/>
          </a:xfrm>
        </p:spPr>
        <p:txBody>
          <a:bodyPr>
            <a:noAutofit/>
          </a:bodyPr>
          <a:lstStyle/>
          <a:p>
            <a:pPr algn="ctr"/>
            <a:r>
              <a:rPr lang="fr-FR" sz="3200" dirty="0">
                <a:latin typeface="Comic Sans MS" panose="030F0702030302020204" pitchFamily="66" charset="0"/>
              </a:rPr>
              <a:t>Poursuite des recherches d’autres d’actes</a:t>
            </a:r>
          </a:p>
        </p:txBody>
      </p:sp>
      <p:sp>
        <p:nvSpPr>
          <p:cNvPr id="3" name="Espace réservé du contenu 2">
            <a:extLst>
              <a:ext uri="{FF2B5EF4-FFF2-40B4-BE49-F238E27FC236}">
                <a16:creationId xmlns:a16="http://schemas.microsoft.com/office/drawing/2014/main" id="{2C5BC73B-C4D5-B5EC-9C9F-3FA7C7CFCA42}"/>
              </a:ext>
            </a:extLst>
          </p:cNvPr>
          <p:cNvSpPr>
            <a:spLocks noGrp="1"/>
          </p:cNvSpPr>
          <p:nvPr>
            <p:ph idx="1"/>
          </p:nvPr>
        </p:nvSpPr>
        <p:spPr>
          <a:xfrm>
            <a:off x="428872" y="854817"/>
            <a:ext cx="10919798" cy="2881292"/>
          </a:xfrm>
        </p:spPr>
        <p:txBody>
          <a:bodyPr>
            <a:normAutofit fontScale="92500"/>
          </a:bodyPr>
          <a:lstStyle/>
          <a:p>
            <a:r>
              <a:rPr lang="fr-FR" b="1" dirty="0">
                <a:latin typeface="Comic Sans MS" panose="030F0702030302020204" pitchFamily="66" charset="0"/>
              </a:rPr>
              <a:t>Naissance d’Alphonse Le Chéviller Forges-Les Bains en 1911</a:t>
            </a:r>
          </a:p>
          <a:p>
            <a:pPr marL="0" indent="0">
              <a:buNone/>
            </a:pPr>
            <a:r>
              <a:rPr lang="fr-FR" dirty="0">
                <a:latin typeface="Comic Sans MS" panose="030F0702030302020204" pitchFamily="66" charset="0"/>
              </a:rPr>
              <a:t>	Déclarant Arthur Blanchard, Jean Marie Le </a:t>
            </a:r>
            <a:r>
              <a:rPr lang="fr-FR" dirty="0" err="1">
                <a:latin typeface="Comic Sans MS" panose="030F0702030302020204" pitchFamily="66" charset="0"/>
              </a:rPr>
              <a:t>Chéviller</a:t>
            </a:r>
            <a:r>
              <a:rPr lang="fr-FR" dirty="0">
                <a:latin typeface="Comic Sans MS" panose="030F0702030302020204" pitchFamily="66" charset="0"/>
              </a:rPr>
              <a:t> absent, </a:t>
            </a:r>
          </a:p>
          <a:p>
            <a:r>
              <a:rPr lang="fr-FR" sz="2600" b="1" dirty="0">
                <a:latin typeface="Comic Sans MS" panose="030F0702030302020204" pitchFamily="66" charset="0"/>
              </a:rPr>
              <a:t>Naissance de Lucienne Le Chéviller La Celle-Les-Bordes en 1914</a:t>
            </a:r>
            <a:endParaRPr lang="fr-FR" sz="2600" dirty="0">
              <a:latin typeface="Comic Sans MS" panose="030F0702030302020204" pitchFamily="66" charset="0"/>
            </a:endParaRPr>
          </a:p>
          <a:p>
            <a:pPr marL="0" indent="0">
              <a:buNone/>
            </a:pPr>
            <a:r>
              <a:rPr lang="fr-FR" sz="2600" dirty="0">
                <a:latin typeface="Comic Sans MS" panose="030F0702030302020204" pitchFamily="66" charset="0"/>
              </a:rPr>
              <a:t>	Déclarant </a:t>
            </a:r>
            <a:r>
              <a:rPr lang="fr-FR" dirty="0">
                <a:latin typeface="Comic Sans MS" panose="030F0702030302020204" pitchFamily="66" charset="0"/>
              </a:rPr>
              <a:t>Arthur Blanchard, Jean Marie Le </a:t>
            </a:r>
            <a:r>
              <a:rPr lang="fr-FR" dirty="0" err="1">
                <a:latin typeface="Comic Sans MS" panose="030F0702030302020204" pitchFamily="66" charset="0"/>
              </a:rPr>
              <a:t>Chéviller</a:t>
            </a:r>
            <a:r>
              <a:rPr lang="fr-FR" dirty="0">
                <a:latin typeface="Comic Sans MS" panose="030F0702030302020204" pitchFamily="66" charset="0"/>
              </a:rPr>
              <a:t> absent,</a:t>
            </a:r>
          </a:p>
          <a:p>
            <a:r>
              <a:rPr lang="fr-FR" b="1" dirty="0">
                <a:latin typeface="Comic Sans MS" panose="030F0702030302020204" pitchFamily="66" charset="0"/>
              </a:rPr>
              <a:t>Mariages d’Alphonse Le Chéviller en 1932, 1937 et 1975</a:t>
            </a:r>
          </a:p>
          <a:p>
            <a:r>
              <a:rPr lang="fr-FR" b="1" dirty="0">
                <a:latin typeface="Comic Sans MS" panose="030F0702030302020204" pitchFamily="66" charset="0"/>
              </a:rPr>
              <a:t>Mariages de Lucienne Le Chéviller en 1939 et 1949 </a:t>
            </a:r>
          </a:p>
          <a:p>
            <a:pPr marL="0" indent="0">
              <a:buNone/>
            </a:pPr>
            <a:endParaRPr lang="fr-FR" sz="2400" dirty="0">
              <a:latin typeface="Comic Sans MS" panose="030F0702030302020204" pitchFamily="66" charset="0"/>
            </a:endParaRPr>
          </a:p>
          <a:p>
            <a:pPr marL="0" indent="0">
              <a:buNone/>
            </a:pPr>
            <a:endParaRPr lang="fr-FR" sz="2400" dirty="0">
              <a:latin typeface="Comic Sans MS" panose="030F0702030302020204" pitchFamily="66" charset="0"/>
            </a:endParaRPr>
          </a:p>
        </p:txBody>
      </p:sp>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300465" y="5598807"/>
            <a:ext cx="3467304" cy="369332"/>
          </a:xfrm>
          <a:prstGeom prst="rect">
            <a:avLst/>
          </a:prstGeom>
          <a:noFill/>
        </p:spPr>
        <p:txBody>
          <a:bodyPr wrap="square" rtlCol="0">
            <a:spAutoFit/>
          </a:bodyPr>
          <a:lstStyle/>
          <a:p>
            <a:r>
              <a:rPr lang="fr-FR" dirty="0"/>
              <a:t>                                                                                                                                 </a:t>
            </a: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10</a:t>
            </a:fld>
            <a:endParaRPr lang="fr-FR"/>
          </a:p>
        </p:txBody>
      </p:sp>
      <p:sp>
        <p:nvSpPr>
          <p:cNvPr id="13" name="ZoneTexte 12">
            <a:extLst>
              <a:ext uri="{FF2B5EF4-FFF2-40B4-BE49-F238E27FC236}">
                <a16:creationId xmlns:a16="http://schemas.microsoft.com/office/drawing/2014/main" id="{188BBDB9-0F63-C4FF-D2AF-3233A4DEE87C}"/>
              </a:ext>
            </a:extLst>
          </p:cNvPr>
          <p:cNvSpPr txBox="1"/>
          <p:nvPr/>
        </p:nvSpPr>
        <p:spPr>
          <a:xfrm flipV="1">
            <a:off x="406013" y="6196872"/>
            <a:ext cx="45719" cy="369332"/>
          </a:xfrm>
          <a:prstGeom prst="rect">
            <a:avLst/>
          </a:prstGeom>
          <a:noFill/>
        </p:spPr>
        <p:txBody>
          <a:bodyPr wrap="square" rtlCol="0">
            <a:spAutoFit/>
          </a:bodyPr>
          <a:lstStyle/>
          <a:p>
            <a:r>
              <a:rPr lang="fr-FR" dirty="0"/>
              <a:t> </a:t>
            </a:r>
            <a:endParaRPr lang="fr-FR" sz="2400" dirty="0">
              <a:latin typeface="Comic Sans MS" panose="030F0702030302020204" pitchFamily="66" charset="0"/>
            </a:endParaRP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219" y="136525"/>
            <a:ext cx="1344901" cy="1802444"/>
          </a:xfrm>
          <a:prstGeom prst="rect">
            <a:avLst/>
          </a:prstGeom>
        </p:spPr>
      </p:pic>
      <p:pic>
        <p:nvPicPr>
          <p:cNvPr id="7" name="Image 6">
            <a:extLst>
              <a:ext uri="{FF2B5EF4-FFF2-40B4-BE49-F238E27FC236}">
                <a16:creationId xmlns:a16="http://schemas.microsoft.com/office/drawing/2014/main" id="{E2CE7A2E-D6D3-6C04-F1FD-FA828EB4F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13" y="3861292"/>
            <a:ext cx="11151384" cy="2579729"/>
          </a:xfrm>
          <a:prstGeom prst="rect">
            <a:avLst/>
          </a:prstGeom>
        </p:spPr>
      </p:pic>
    </p:spTree>
    <p:extLst>
      <p:ext uri="{BB962C8B-B14F-4D97-AF65-F5344CB8AC3E}">
        <p14:creationId xmlns:p14="http://schemas.microsoft.com/office/powerpoint/2010/main" val="3608504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383513" y="239942"/>
            <a:ext cx="10257115" cy="381471"/>
          </a:xfrm>
        </p:spPr>
        <p:txBody>
          <a:bodyPr>
            <a:noAutofit/>
          </a:bodyPr>
          <a:lstStyle/>
          <a:p>
            <a:pPr algn="ctr"/>
            <a:r>
              <a:rPr lang="fr-FR" sz="3200" dirty="0">
                <a:latin typeface="Comic Sans MS" panose="030F0702030302020204" pitchFamily="66" charset="0"/>
              </a:rPr>
              <a:t>Poursuivre dans la période des moins de 100/75 ans</a:t>
            </a:r>
          </a:p>
        </p:txBody>
      </p:sp>
      <p:sp>
        <p:nvSpPr>
          <p:cNvPr id="3" name="Espace réservé du contenu 2">
            <a:extLst>
              <a:ext uri="{FF2B5EF4-FFF2-40B4-BE49-F238E27FC236}">
                <a16:creationId xmlns:a16="http://schemas.microsoft.com/office/drawing/2014/main" id="{2C5BC73B-C4D5-B5EC-9C9F-3FA7C7CFCA42}"/>
              </a:ext>
            </a:extLst>
          </p:cNvPr>
          <p:cNvSpPr>
            <a:spLocks noGrp="1"/>
          </p:cNvSpPr>
          <p:nvPr>
            <p:ph idx="1"/>
          </p:nvPr>
        </p:nvSpPr>
        <p:spPr>
          <a:xfrm>
            <a:off x="663645" y="819611"/>
            <a:ext cx="10793897" cy="3532052"/>
          </a:xfrm>
        </p:spPr>
        <p:txBody>
          <a:bodyPr>
            <a:normAutofit fontScale="85000" lnSpcReduction="10000"/>
          </a:bodyPr>
          <a:lstStyle/>
          <a:p>
            <a:pPr>
              <a:buFont typeface="Wingdings" panose="05000000000000000000" pitchFamily="2" charset="2"/>
              <a:buChar char="§"/>
            </a:pPr>
            <a:r>
              <a:rPr lang="fr-FR" sz="3100" dirty="0">
                <a:latin typeface="Comic Sans MS" panose="030F0702030302020204" pitchFamily="66" charset="0"/>
              </a:rPr>
              <a:t>Demander les actes aux mairies (entre 75 et 100 ans)</a:t>
            </a:r>
          </a:p>
          <a:p>
            <a:pPr>
              <a:buFont typeface="Wingdings" panose="05000000000000000000" pitchFamily="2" charset="2"/>
              <a:buChar char="§"/>
            </a:pPr>
            <a:r>
              <a:rPr lang="fr-FR" sz="3100" dirty="0">
                <a:latin typeface="Comic Sans MS" panose="030F0702030302020204" pitchFamily="66" charset="0"/>
              </a:rPr>
              <a:t>Sauter d’acte en acte avec les mentions marginales</a:t>
            </a:r>
          </a:p>
          <a:p>
            <a:pPr>
              <a:buFont typeface="Wingdings" panose="05000000000000000000" pitchFamily="2" charset="2"/>
              <a:buChar char="§"/>
            </a:pPr>
            <a:r>
              <a:rPr lang="fr-FR" sz="3100" dirty="0">
                <a:latin typeface="Comic Sans MS" panose="030F0702030302020204" pitchFamily="66" charset="0"/>
              </a:rPr>
              <a:t>Croiser les informations des diverses sources :</a:t>
            </a:r>
          </a:p>
          <a:p>
            <a:pPr marL="0" indent="0">
              <a:buNone/>
            </a:pPr>
            <a:r>
              <a:rPr lang="fr-FR" sz="3100" dirty="0">
                <a:latin typeface="Comic Sans MS" panose="030F0702030302020204" pitchFamily="66" charset="0"/>
              </a:rPr>
              <a:t>   . Décès (INSEE, cimetières, avis de décès, journaux, faireparts, …)</a:t>
            </a:r>
          </a:p>
          <a:p>
            <a:pPr marL="0" indent="0">
              <a:buNone/>
            </a:pPr>
            <a:r>
              <a:rPr lang="fr-FR" sz="3100" dirty="0">
                <a:latin typeface="Comic Sans MS" panose="030F0702030302020204" pitchFamily="66" charset="0"/>
              </a:rPr>
              <a:t>   . Annuaires (téléphone, societe.com, …)</a:t>
            </a:r>
          </a:p>
          <a:p>
            <a:pPr marL="0" indent="0">
              <a:buNone/>
            </a:pPr>
            <a:r>
              <a:rPr lang="fr-FR" sz="3100" dirty="0">
                <a:latin typeface="Comic Sans MS" panose="030F0702030302020204" pitchFamily="66" charset="0"/>
              </a:rPr>
              <a:t>   . Réseaux sociaux (Copains d’avant, Facebook, X, LinkedIn, ….)</a:t>
            </a:r>
          </a:p>
          <a:p>
            <a:pPr marL="0" indent="0">
              <a:buNone/>
            </a:pPr>
            <a:r>
              <a:rPr lang="fr-FR" sz="3100" dirty="0">
                <a:latin typeface="Comic Sans MS" panose="030F0702030302020204" pitchFamily="66" charset="0"/>
              </a:rPr>
              <a:t>   . TSA, Naturalisations, Tests ADN, etc.</a:t>
            </a:r>
          </a:p>
          <a:p>
            <a:pPr>
              <a:buFont typeface="Wingdings" panose="05000000000000000000" pitchFamily="2" charset="2"/>
              <a:buChar char="§"/>
            </a:pPr>
            <a:r>
              <a:rPr lang="fr-FR" sz="3100" dirty="0">
                <a:latin typeface="Comic Sans MS" panose="030F0702030302020204" pitchFamily="66" charset="0"/>
              </a:rPr>
              <a:t>Remonter d’une génération puis redescendre sur des cousins,</a:t>
            </a:r>
          </a:p>
          <a:p>
            <a:endParaRPr lang="fr-FR" dirty="0">
              <a:latin typeface="Comic Sans MS" panose="030F0702030302020204" pitchFamily="66" charset="0"/>
            </a:endParaRPr>
          </a:p>
          <a:p>
            <a:pPr marL="0" indent="0">
              <a:buNone/>
            </a:pPr>
            <a:endParaRPr lang="fr-FR" dirty="0"/>
          </a:p>
        </p:txBody>
      </p:sp>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1123720" y="3811836"/>
            <a:ext cx="7431843" cy="369332"/>
          </a:xfrm>
          <a:prstGeom prst="rect">
            <a:avLst/>
          </a:prstGeom>
          <a:noFill/>
        </p:spPr>
        <p:txBody>
          <a:bodyPr wrap="none" rtlCol="0">
            <a:spAutoFit/>
          </a:bodyPr>
          <a:lstStyle/>
          <a:p>
            <a:r>
              <a:rPr lang="fr-FR" dirty="0"/>
              <a:t>                                                                                                                                         </a:t>
            </a: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11</a:t>
            </a:fld>
            <a:endParaRPr lang="fr-FR"/>
          </a:p>
        </p:txBody>
      </p:sp>
      <p:sp>
        <p:nvSpPr>
          <p:cNvPr id="13" name="ZoneTexte 12">
            <a:extLst>
              <a:ext uri="{FF2B5EF4-FFF2-40B4-BE49-F238E27FC236}">
                <a16:creationId xmlns:a16="http://schemas.microsoft.com/office/drawing/2014/main" id="{188BBDB9-0F63-C4FF-D2AF-3233A4DEE87C}"/>
              </a:ext>
            </a:extLst>
          </p:cNvPr>
          <p:cNvSpPr txBox="1"/>
          <p:nvPr/>
        </p:nvSpPr>
        <p:spPr>
          <a:xfrm>
            <a:off x="528811" y="4533516"/>
            <a:ext cx="11073472" cy="1938992"/>
          </a:xfrm>
          <a:prstGeom prst="rect">
            <a:avLst/>
          </a:prstGeom>
          <a:noFill/>
        </p:spPr>
        <p:txBody>
          <a:bodyPr wrap="square" rtlCol="0">
            <a:spAutoFit/>
          </a:bodyPr>
          <a:lstStyle/>
          <a:p>
            <a:r>
              <a:rPr lang="fr-FR" sz="2400" dirty="0">
                <a:latin typeface="Comic Sans MS" panose="030F0702030302020204" pitchFamily="66" charset="0"/>
              </a:rPr>
              <a:t> Les descendants du frère et des trois sœurs sont soit décédés, soit dans l’incapacité de nous renseigner.</a:t>
            </a:r>
          </a:p>
          <a:p>
            <a:r>
              <a:rPr lang="fr-FR" sz="2400" dirty="0">
                <a:latin typeface="Comic Sans MS" panose="030F0702030302020204" pitchFamily="66" charset="0"/>
              </a:rPr>
              <a:t>L’acte de naissance en 1942d’une fille du 3</a:t>
            </a:r>
            <a:r>
              <a:rPr lang="fr-FR" sz="2400" baseline="30000" dirty="0">
                <a:latin typeface="Comic Sans MS" panose="030F0702030302020204" pitchFamily="66" charset="0"/>
              </a:rPr>
              <a:t>ème</a:t>
            </a:r>
            <a:r>
              <a:rPr lang="fr-FR" sz="2400" dirty="0">
                <a:latin typeface="Comic Sans MS" panose="030F0702030302020204" pitchFamily="66" charset="0"/>
              </a:rPr>
              <a:t> mariage est obtenu à Palaiseau.</a:t>
            </a:r>
          </a:p>
          <a:p>
            <a:r>
              <a:rPr lang="fr-FR" sz="2400" dirty="0">
                <a:latin typeface="Comic Sans MS" panose="030F0702030302020204" pitchFamily="66" charset="0"/>
              </a:rPr>
              <a:t>La mention marginale donne un mariage et une date de décès mais nous avons  un patronyme </a:t>
            </a:r>
            <a:r>
              <a:rPr lang="fr-FR" sz="2400" b="1" dirty="0">
                <a:latin typeface="Comic Sans MS" panose="030F0702030302020204" pitchFamily="66" charset="0"/>
              </a:rPr>
              <a:t>MINVIELLE</a:t>
            </a:r>
            <a:r>
              <a:rPr lang="fr-FR" sz="2400" dirty="0">
                <a:latin typeface="Comic Sans MS" panose="030F0702030302020204" pitchFamily="66" charset="0"/>
              </a:rPr>
              <a:t> qui va permettre de poursuivre la recherche.</a:t>
            </a: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628" y="257507"/>
            <a:ext cx="1344901" cy="1802444"/>
          </a:xfrm>
          <a:prstGeom prst="rect">
            <a:avLst/>
          </a:prstGeom>
        </p:spPr>
      </p:pic>
    </p:spTree>
    <p:extLst>
      <p:ext uri="{BB962C8B-B14F-4D97-AF65-F5344CB8AC3E}">
        <p14:creationId xmlns:p14="http://schemas.microsoft.com/office/powerpoint/2010/main" val="49395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206471" y="257507"/>
            <a:ext cx="11259239" cy="381471"/>
          </a:xfrm>
        </p:spPr>
        <p:txBody>
          <a:bodyPr>
            <a:noAutofit/>
          </a:bodyPr>
          <a:lstStyle/>
          <a:p>
            <a:pPr algn="ctr"/>
            <a:r>
              <a:rPr lang="fr-FR" sz="3200" dirty="0">
                <a:latin typeface="Comic Sans MS" panose="030F0702030302020204" pitchFamily="66" charset="0"/>
              </a:rPr>
              <a:t>Recherche sur patronyme MINVIELLE</a:t>
            </a:r>
          </a:p>
        </p:txBody>
      </p:sp>
      <p:sp>
        <p:nvSpPr>
          <p:cNvPr id="3" name="Espace réservé du contenu 2">
            <a:extLst>
              <a:ext uri="{FF2B5EF4-FFF2-40B4-BE49-F238E27FC236}">
                <a16:creationId xmlns:a16="http://schemas.microsoft.com/office/drawing/2014/main" id="{2C5BC73B-C4D5-B5EC-9C9F-3FA7C7CFCA42}"/>
              </a:ext>
            </a:extLst>
          </p:cNvPr>
          <p:cNvSpPr>
            <a:spLocks noGrp="1"/>
          </p:cNvSpPr>
          <p:nvPr>
            <p:ph idx="1"/>
          </p:nvPr>
        </p:nvSpPr>
        <p:spPr>
          <a:xfrm>
            <a:off x="601276" y="717380"/>
            <a:ext cx="10752524" cy="1463403"/>
          </a:xfrm>
        </p:spPr>
        <p:txBody>
          <a:bodyPr>
            <a:normAutofit lnSpcReduction="10000"/>
          </a:bodyPr>
          <a:lstStyle/>
          <a:p>
            <a:r>
              <a:rPr lang="fr-FR" sz="2800" dirty="0">
                <a:latin typeface="Comic Sans MS" panose="030F0702030302020204" pitchFamily="66" charset="0"/>
              </a:rPr>
              <a:t>Lancer une recherche Google sur patronyme MINVIELLE</a:t>
            </a:r>
          </a:p>
          <a:p>
            <a:r>
              <a:rPr lang="fr-FR" sz="2800" dirty="0">
                <a:latin typeface="Comic Sans MS" panose="030F0702030302020204" pitchFamily="66" charset="0"/>
              </a:rPr>
              <a:t>Consulter </a:t>
            </a:r>
            <a:r>
              <a:rPr lang="fr-FR" sz="2600" dirty="0">
                <a:latin typeface="Comic Sans MS" panose="030F0702030302020204" pitchFamily="66" charset="0"/>
              </a:rPr>
              <a:t>les bases généalogiques, les bases et avis de décès,</a:t>
            </a:r>
          </a:p>
          <a:p>
            <a:r>
              <a:rPr lang="fr-FR" sz="2600" dirty="0">
                <a:latin typeface="Comic Sans MS" panose="030F0702030302020204" pitchFamily="66" charset="0"/>
              </a:rPr>
              <a:t>Consulter annuaires, réseaux sociaux, etc.</a:t>
            </a:r>
          </a:p>
          <a:p>
            <a:pPr marL="0" indent="0">
              <a:buNone/>
            </a:pPr>
            <a:endParaRPr lang="fr-FR" dirty="0"/>
          </a:p>
        </p:txBody>
      </p:sp>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486384" y="2180783"/>
            <a:ext cx="11104340" cy="1938992"/>
          </a:xfrm>
          <a:prstGeom prst="rect">
            <a:avLst/>
          </a:prstGeom>
          <a:noFill/>
        </p:spPr>
        <p:txBody>
          <a:bodyPr wrap="square" rtlCol="0">
            <a:spAutoFit/>
          </a:bodyPr>
          <a:lstStyle/>
          <a:p>
            <a:pPr marL="342900" indent="-342900">
              <a:buFont typeface="Wingdings" panose="05000000000000000000" pitchFamily="2" charset="2"/>
              <a:buChar char="v"/>
            </a:pPr>
            <a:r>
              <a:rPr lang="fr-FR" sz="2400" b="1" dirty="0">
                <a:latin typeface="Comic Sans MS" panose="030F0702030302020204" pitchFamily="66" charset="0"/>
              </a:rPr>
              <a:t>Geneanet </a:t>
            </a:r>
            <a:r>
              <a:rPr lang="fr-FR" sz="2400" dirty="0">
                <a:latin typeface="Comic Sans MS" panose="030F0702030302020204" pitchFamily="66" charset="0"/>
              </a:rPr>
              <a:t>– Un arbre en ligne mentionne une fille du couple, </a:t>
            </a:r>
          </a:p>
          <a:p>
            <a:pPr marL="342900" indent="-342900">
              <a:buFont typeface="Wingdings" panose="05000000000000000000" pitchFamily="2" charset="2"/>
              <a:buChar char="v"/>
            </a:pPr>
            <a:r>
              <a:rPr lang="fr-FR" sz="2400" dirty="0">
                <a:latin typeface="Comic Sans MS" panose="030F0702030302020204" pitchFamily="66" charset="0"/>
              </a:rPr>
              <a:t>Contact avec le propriétaire de l’arbre : Il va faire suivre ma demande,</a:t>
            </a:r>
          </a:p>
          <a:p>
            <a:pPr marL="342900" indent="-342900">
              <a:buFont typeface="Wingdings" panose="05000000000000000000" pitchFamily="2" charset="2"/>
              <a:buChar char="v"/>
            </a:pPr>
            <a:r>
              <a:rPr lang="fr-FR" sz="2400" dirty="0">
                <a:latin typeface="Comic Sans MS" panose="030F0702030302020204" pitchFamily="66" charset="0"/>
              </a:rPr>
              <a:t>Réception d’un mail de 2 sœurs MINVIELLE,</a:t>
            </a:r>
            <a:endParaRPr lang="fr-FR" sz="2400" b="1" dirty="0">
              <a:latin typeface="Comic Sans MS" panose="030F0702030302020204" pitchFamily="66" charset="0"/>
            </a:endParaRPr>
          </a:p>
          <a:p>
            <a:pPr marL="342900" indent="-342900">
              <a:buFont typeface="Wingdings" panose="05000000000000000000" pitchFamily="2" charset="2"/>
              <a:buChar char="v"/>
            </a:pPr>
            <a:r>
              <a:rPr lang="fr-FR" sz="2400" dirty="0">
                <a:latin typeface="Comic Sans MS" panose="030F0702030302020204" pitchFamily="66" charset="0"/>
              </a:rPr>
              <a:t>Entretien téléphonique avec l’une d’elles,</a:t>
            </a:r>
          </a:p>
          <a:p>
            <a:pPr marL="342900" indent="-342900">
              <a:buFont typeface="Wingdings" panose="05000000000000000000" pitchFamily="2" charset="2"/>
              <a:buChar char="v"/>
            </a:pPr>
            <a:r>
              <a:rPr lang="fr-FR" sz="2400" dirty="0">
                <a:latin typeface="Comic Sans MS" panose="030F0702030302020204" pitchFamily="66" charset="0"/>
              </a:rPr>
              <a:t>Elles assisteront avec leurs enfants à la cérémonie du 28 juin prochain.</a:t>
            </a: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12</a:t>
            </a:fld>
            <a:endParaRPr lang="fr-FR"/>
          </a:p>
        </p:txBody>
      </p:sp>
      <p:sp>
        <p:nvSpPr>
          <p:cNvPr id="13" name="ZoneTexte 12">
            <a:extLst>
              <a:ext uri="{FF2B5EF4-FFF2-40B4-BE49-F238E27FC236}">
                <a16:creationId xmlns:a16="http://schemas.microsoft.com/office/drawing/2014/main" id="{188BBDB9-0F63-C4FF-D2AF-3233A4DEE87C}"/>
              </a:ext>
            </a:extLst>
          </p:cNvPr>
          <p:cNvSpPr txBox="1"/>
          <p:nvPr/>
        </p:nvSpPr>
        <p:spPr>
          <a:xfrm flipH="1">
            <a:off x="9936481" y="3114297"/>
            <a:ext cx="45719" cy="369332"/>
          </a:xfrm>
          <a:prstGeom prst="rect">
            <a:avLst/>
          </a:prstGeom>
          <a:noFill/>
        </p:spPr>
        <p:txBody>
          <a:bodyPr wrap="square" rtlCol="0">
            <a:spAutoFit/>
          </a:bodyPr>
          <a:lstStyle/>
          <a:p>
            <a:r>
              <a:rPr lang="fr-FR" dirty="0"/>
              <a:t>   </a:t>
            </a:r>
            <a:endParaRPr lang="fr-FR" sz="2400" dirty="0">
              <a:latin typeface="Comic Sans MS" panose="030F0702030302020204" pitchFamily="66" charset="0"/>
            </a:endParaRP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628" y="257507"/>
            <a:ext cx="1344901" cy="1802444"/>
          </a:xfrm>
          <a:prstGeom prst="rect">
            <a:avLst/>
          </a:prstGeom>
        </p:spPr>
      </p:pic>
      <p:pic>
        <p:nvPicPr>
          <p:cNvPr id="1026" name="Picture 2" descr="Aucune description de photo disponible.">
            <a:extLst>
              <a:ext uri="{FF2B5EF4-FFF2-40B4-BE49-F238E27FC236}">
                <a16:creationId xmlns:a16="http://schemas.microsoft.com/office/drawing/2014/main" id="{7A075E37-7995-0111-7C93-3D32E2B2F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76" y="4384716"/>
            <a:ext cx="2475650" cy="1938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cune description de photo disponible.">
            <a:extLst>
              <a:ext uri="{FF2B5EF4-FFF2-40B4-BE49-F238E27FC236}">
                <a16:creationId xmlns:a16="http://schemas.microsoft.com/office/drawing/2014/main" id="{55B645C7-385D-3C5C-247D-DB6D031854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430" y="4417359"/>
            <a:ext cx="2806570" cy="193899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2BCDDD02-8EB8-2F57-0B8F-B461AA3E26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265" y="4417143"/>
            <a:ext cx="4912813" cy="1939207"/>
          </a:xfrm>
          <a:prstGeom prst="rect">
            <a:avLst/>
          </a:prstGeom>
        </p:spPr>
      </p:pic>
    </p:spTree>
    <p:extLst>
      <p:ext uri="{BB962C8B-B14F-4D97-AF65-F5344CB8AC3E}">
        <p14:creationId xmlns:p14="http://schemas.microsoft.com/office/powerpoint/2010/main" val="90076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206471" y="257507"/>
            <a:ext cx="11259239" cy="381471"/>
          </a:xfrm>
        </p:spPr>
        <p:txBody>
          <a:bodyPr>
            <a:noAutofit/>
          </a:bodyPr>
          <a:lstStyle/>
          <a:p>
            <a:pPr algn="ctr"/>
            <a:r>
              <a:rPr lang="fr-FR" sz="3200" dirty="0">
                <a:latin typeface="Comic Sans MS" panose="030F0702030302020204" pitchFamily="66" charset="0"/>
              </a:rPr>
              <a:t>Pour en savoir plus …</a:t>
            </a:r>
          </a:p>
        </p:txBody>
      </p:sp>
      <p:sp>
        <p:nvSpPr>
          <p:cNvPr id="3" name="Espace réservé du contenu 2">
            <a:extLst>
              <a:ext uri="{FF2B5EF4-FFF2-40B4-BE49-F238E27FC236}">
                <a16:creationId xmlns:a16="http://schemas.microsoft.com/office/drawing/2014/main" id="{2C5BC73B-C4D5-B5EC-9C9F-3FA7C7CFCA42}"/>
              </a:ext>
            </a:extLst>
          </p:cNvPr>
          <p:cNvSpPr>
            <a:spLocks noGrp="1"/>
          </p:cNvSpPr>
          <p:nvPr>
            <p:ph idx="1"/>
          </p:nvPr>
        </p:nvSpPr>
        <p:spPr>
          <a:xfrm>
            <a:off x="328902" y="835542"/>
            <a:ext cx="11003820" cy="4319026"/>
          </a:xfrm>
        </p:spPr>
        <p:txBody>
          <a:bodyPr>
            <a:normAutofit/>
          </a:bodyPr>
          <a:lstStyle/>
          <a:p>
            <a:pPr>
              <a:buFont typeface="Wingdings" panose="05000000000000000000" pitchFamily="2" charset="2"/>
              <a:buChar char="§"/>
            </a:pPr>
            <a:r>
              <a:rPr lang="fr-FR" sz="2400" dirty="0">
                <a:latin typeface="Comic Sans MS" panose="030F0702030302020204" pitchFamily="66" charset="0"/>
              </a:rPr>
              <a:t>Voir le numéro spécial de la Revue Française de Généalogie de 2022.</a:t>
            </a:r>
          </a:p>
          <a:p>
            <a:pPr>
              <a:buFont typeface="Wingdings" panose="05000000000000000000" pitchFamily="2" charset="2"/>
              <a:buChar char="§"/>
            </a:pPr>
            <a:r>
              <a:rPr lang="fr-FR" sz="2400" dirty="0"/>
              <a:t>Lien vers Blog Geneanet : </a:t>
            </a:r>
            <a:r>
              <a:rPr lang="fr-FR" sz="2400" dirty="0">
                <a:solidFill>
                  <a:srgbClr val="0563C1"/>
                </a:solidFill>
                <a:hlinkClick r:id="rId2">
                  <a:extLst>
                    <a:ext uri="{A12FA001-AC4F-418D-AE19-62706E023703}">
                      <ahyp:hlinkClr xmlns:ahyp="http://schemas.microsoft.com/office/drawing/2018/hyperlinkcolor" val="tx"/>
                    </a:ext>
                  </a:extLst>
                </a:hlinkClick>
              </a:rPr>
              <a:t>https://www.geneanet.org/blog/post/2014/06/retrouver-ses-cousins-vivants-une-etape-cruciale-dans-ses-recherches-html</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endParaRPr lang="fr-FR" sz="2400" dirty="0"/>
          </a:p>
        </p:txBody>
      </p:sp>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461889" y="5363658"/>
            <a:ext cx="11003821" cy="830997"/>
          </a:xfrm>
          <a:prstGeom prst="rect">
            <a:avLst/>
          </a:prstGeom>
          <a:noFill/>
        </p:spPr>
        <p:txBody>
          <a:bodyPr wrap="square" rtlCol="0">
            <a:spAutoFit/>
          </a:bodyPr>
          <a:lstStyle/>
          <a:p>
            <a:endParaRPr lang="fr-FR" sz="2400" dirty="0">
              <a:latin typeface="Comic Sans MS" panose="030F0702030302020204" pitchFamily="66" charset="0"/>
            </a:endParaRPr>
          </a:p>
          <a:p>
            <a:endParaRPr lang="fr-FR" sz="2400" dirty="0">
              <a:latin typeface="Comic Sans MS" panose="030F0702030302020204" pitchFamily="66" charset="0"/>
            </a:endParaRP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13</a:t>
            </a:fld>
            <a:endParaRPr lang="fr-FR"/>
          </a:p>
        </p:txBody>
      </p:sp>
      <p:sp>
        <p:nvSpPr>
          <p:cNvPr id="13" name="ZoneTexte 12">
            <a:extLst>
              <a:ext uri="{FF2B5EF4-FFF2-40B4-BE49-F238E27FC236}">
                <a16:creationId xmlns:a16="http://schemas.microsoft.com/office/drawing/2014/main" id="{188BBDB9-0F63-C4FF-D2AF-3233A4DEE87C}"/>
              </a:ext>
            </a:extLst>
          </p:cNvPr>
          <p:cNvSpPr txBox="1"/>
          <p:nvPr/>
        </p:nvSpPr>
        <p:spPr>
          <a:xfrm flipV="1">
            <a:off x="601277" y="6310631"/>
            <a:ext cx="142996" cy="369332"/>
          </a:xfrm>
          <a:prstGeom prst="rect">
            <a:avLst/>
          </a:prstGeom>
          <a:noFill/>
        </p:spPr>
        <p:txBody>
          <a:bodyPr wrap="square" rtlCol="0">
            <a:spAutoFit/>
          </a:bodyPr>
          <a:lstStyle/>
          <a:p>
            <a:r>
              <a:rPr lang="fr-FR" dirty="0"/>
              <a:t>   </a:t>
            </a:r>
            <a:endParaRPr lang="fr-FR" sz="2400" dirty="0">
              <a:latin typeface="Comic Sans MS" panose="030F0702030302020204" pitchFamily="66" charset="0"/>
            </a:endParaRP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628" y="230882"/>
            <a:ext cx="1344901" cy="1802444"/>
          </a:xfrm>
          <a:prstGeom prst="rect">
            <a:avLst/>
          </a:prstGeom>
        </p:spPr>
      </p:pic>
      <p:pic>
        <p:nvPicPr>
          <p:cNvPr id="12" name="Image 11">
            <a:extLst>
              <a:ext uri="{FF2B5EF4-FFF2-40B4-BE49-F238E27FC236}">
                <a16:creationId xmlns:a16="http://schemas.microsoft.com/office/drawing/2014/main" id="{ED7EFD58-B210-FF3B-4D78-68878135D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689" y="2534620"/>
            <a:ext cx="3977939" cy="2323819"/>
          </a:xfrm>
          <a:prstGeom prst="rect">
            <a:avLst/>
          </a:prstGeom>
        </p:spPr>
      </p:pic>
    </p:spTree>
    <p:extLst>
      <p:ext uri="{BB962C8B-B14F-4D97-AF65-F5344CB8AC3E}">
        <p14:creationId xmlns:p14="http://schemas.microsoft.com/office/powerpoint/2010/main" val="360272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838200" y="257507"/>
            <a:ext cx="10515600" cy="381471"/>
          </a:xfrm>
        </p:spPr>
        <p:txBody>
          <a:bodyPr>
            <a:noAutofit/>
          </a:bodyPr>
          <a:lstStyle/>
          <a:p>
            <a:pPr algn="ctr"/>
            <a:r>
              <a:rPr lang="fr-FR" sz="3200" dirty="0">
                <a:latin typeface="Comic Sans MS" panose="030F0702030302020204" pitchFamily="66" charset="0"/>
              </a:rPr>
              <a:t>Point de départ</a:t>
            </a:r>
          </a:p>
        </p:txBody>
      </p:sp>
      <p:sp>
        <p:nvSpPr>
          <p:cNvPr id="3" name="Espace réservé du contenu 2">
            <a:extLst>
              <a:ext uri="{FF2B5EF4-FFF2-40B4-BE49-F238E27FC236}">
                <a16:creationId xmlns:a16="http://schemas.microsoft.com/office/drawing/2014/main" id="{2C5BC73B-C4D5-B5EC-9C9F-3FA7C7CFCA42}"/>
              </a:ext>
            </a:extLst>
          </p:cNvPr>
          <p:cNvSpPr>
            <a:spLocks noGrp="1"/>
          </p:cNvSpPr>
          <p:nvPr>
            <p:ph idx="1"/>
          </p:nvPr>
        </p:nvSpPr>
        <p:spPr>
          <a:xfrm>
            <a:off x="641998" y="985319"/>
            <a:ext cx="10515600" cy="2171509"/>
          </a:xfrm>
        </p:spPr>
        <p:txBody>
          <a:bodyPr>
            <a:normAutofit fontScale="85000" lnSpcReduction="10000"/>
          </a:bodyPr>
          <a:lstStyle/>
          <a:p>
            <a:r>
              <a:rPr lang="fr-FR" b="1" dirty="0">
                <a:solidFill>
                  <a:schemeClr val="tx1">
                    <a:lumMod val="95000"/>
                    <a:lumOff val="5000"/>
                  </a:schemeClr>
                </a:solidFill>
                <a:latin typeface="Comic Sans MS" panose="030F0702030302020204" pitchFamily="66" charset="0"/>
              </a:rPr>
              <a:t>Mail FGW </a:t>
            </a:r>
            <a:r>
              <a:rPr lang="fr-FR" dirty="0">
                <a:solidFill>
                  <a:schemeClr val="tx1">
                    <a:lumMod val="95000"/>
                    <a:lumOff val="5000"/>
                  </a:schemeClr>
                </a:solidFill>
                <a:latin typeface="Comic Sans MS" panose="030F0702030302020204" pitchFamily="66" charset="0"/>
              </a:rPr>
              <a:t>: Rechercher les actes de naissance et mariage(s), naissance d’éventuels enfants de Roger Gaston LE CHÉVILLER né le 28 28 septembre 1907  à Janvry.</a:t>
            </a:r>
          </a:p>
          <a:p>
            <a:r>
              <a:rPr lang="fr-FR" b="1" dirty="0">
                <a:solidFill>
                  <a:schemeClr val="tx1">
                    <a:lumMod val="95000"/>
                    <a:lumOff val="5000"/>
                  </a:schemeClr>
                </a:solidFill>
                <a:latin typeface="Comic Sans MS" panose="030F0702030302020204" pitchFamily="66" charset="0"/>
              </a:rPr>
              <a:t>Souhait</a:t>
            </a:r>
            <a:r>
              <a:rPr lang="fr-FR" dirty="0">
                <a:solidFill>
                  <a:schemeClr val="tx1">
                    <a:lumMod val="95000"/>
                    <a:lumOff val="5000"/>
                  </a:schemeClr>
                </a:solidFill>
                <a:latin typeface="Comic Sans MS" panose="030F0702030302020204" pitchFamily="66" charset="0"/>
              </a:rPr>
              <a:t> : Identifier les coordonnées de ses descendants vivants.  </a:t>
            </a:r>
          </a:p>
          <a:p>
            <a:r>
              <a:rPr lang="fr-FR" b="1" dirty="0">
                <a:solidFill>
                  <a:schemeClr val="tx1">
                    <a:lumMod val="95000"/>
                    <a:lumOff val="5000"/>
                  </a:schemeClr>
                </a:solidFill>
                <a:latin typeface="Comic Sans MS" panose="030F0702030302020204" pitchFamily="66" charset="0"/>
              </a:rPr>
              <a:t>Objectif</a:t>
            </a:r>
            <a:r>
              <a:rPr lang="fr-FR" dirty="0">
                <a:solidFill>
                  <a:schemeClr val="tx1">
                    <a:lumMod val="95000"/>
                    <a:lumOff val="5000"/>
                  </a:schemeClr>
                </a:solidFill>
                <a:latin typeface="Comic Sans MS" panose="030F0702030302020204" pitchFamily="66" charset="0"/>
              </a:rPr>
              <a:t> : Les inviter à une cérémonie commémorative pour le 80</a:t>
            </a:r>
            <a:r>
              <a:rPr lang="fr-FR" baseline="30000" dirty="0">
                <a:solidFill>
                  <a:schemeClr val="tx1">
                    <a:lumMod val="95000"/>
                    <a:lumOff val="5000"/>
                  </a:schemeClr>
                </a:solidFill>
                <a:latin typeface="Comic Sans MS" panose="030F0702030302020204" pitchFamily="66" charset="0"/>
              </a:rPr>
              <a:t>ème</a:t>
            </a:r>
            <a:r>
              <a:rPr lang="fr-FR" dirty="0">
                <a:solidFill>
                  <a:schemeClr val="tx1">
                    <a:lumMod val="95000"/>
                    <a:lumOff val="5000"/>
                  </a:schemeClr>
                </a:solidFill>
                <a:latin typeface="Comic Sans MS" panose="030F0702030302020204" pitchFamily="66" charset="0"/>
              </a:rPr>
              <a:t> anniversaire de sa mort à BRANDIVY (Morbihan) le 28 juin 2024.        </a:t>
            </a:r>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1123720" y="3811836"/>
            <a:ext cx="7431843" cy="369332"/>
          </a:xfrm>
          <a:prstGeom prst="rect">
            <a:avLst/>
          </a:prstGeom>
          <a:noFill/>
        </p:spPr>
        <p:txBody>
          <a:bodyPr wrap="none" rtlCol="0">
            <a:spAutoFit/>
          </a:bodyPr>
          <a:lstStyle/>
          <a:p>
            <a:r>
              <a:rPr lang="fr-FR" dirty="0"/>
              <a:t>                                                                                                                                         </a:t>
            </a: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2</a:t>
            </a:fld>
            <a:endParaRPr lang="fr-FR"/>
          </a:p>
        </p:txBody>
      </p:sp>
      <p:pic>
        <p:nvPicPr>
          <p:cNvPr id="12" name="Image 11">
            <a:extLst>
              <a:ext uri="{FF2B5EF4-FFF2-40B4-BE49-F238E27FC236}">
                <a16:creationId xmlns:a16="http://schemas.microsoft.com/office/drawing/2014/main" id="{A0FFAF4F-3CDC-A25D-081E-7EA2E9E89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74" y="3113395"/>
            <a:ext cx="2069085" cy="3343871"/>
          </a:xfrm>
          <a:prstGeom prst="rect">
            <a:avLst/>
          </a:prstGeom>
        </p:spPr>
      </p:pic>
      <p:sp>
        <p:nvSpPr>
          <p:cNvPr id="13" name="ZoneTexte 12">
            <a:extLst>
              <a:ext uri="{FF2B5EF4-FFF2-40B4-BE49-F238E27FC236}">
                <a16:creationId xmlns:a16="http://schemas.microsoft.com/office/drawing/2014/main" id="{188BBDB9-0F63-C4FF-D2AF-3233A4DEE87C}"/>
              </a:ext>
            </a:extLst>
          </p:cNvPr>
          <p:cNvSpPr txBox="1"/>
          <p:nvPr/>
        </p:nvSpPr>
        <p:spPr>
          <a:xfrm>
            <a:off x="723442" y="3253267"/>
            <a:ext cx="8662930" cy="3046988"/>
          </a:xfrm>
          <a:prstGeom prst="rect">
            <a:avLst/>
          </a:prstGeom>
          <a:noFill/>
        </p:spPr>
        <p:txBody>
          <a:bodyPr wrap="square" rtlCol="0">
            <a:spAutoFit/>
          </a:bodyPr>
          <a:lstStyle/>
          <a:p>
            <a:r>
              <a:rPr lang="fr-FR" dirty="0"/>
              <a:t> </a:t>
            </a:r>
            <a:r>
              <a:rPr lang="fr-FR" sz="2400" b="1" dirty="0">
                <a:latin typeface="Comic Sans MS" panose="030F0702030302020204" pitchFamily="66" charset="0"/>
              </a:rPr>
              <a:t>Roger Le Chéviller</a:t>
            </a:r>
            <a:r>
              <a:rPr lang="fr-FR" sz="2400" dirty="0">
                <a:latin typeface="Comic Sans MS" panose="030F0702030302020204" pitchFamily="66" charset="0"/>
              </a:rPr>
              <a:t>, engagé dans les Forces Françaises de l’Intérieur au 1</a:t>
            </a:r>
            <a:r>
              <a:rPr lang="fr-FR" sz="2400" baseline="30000" dirty="0">
                <a:latin typeface="Comic Sans MS" panose="030F0702030302020204" pitchFamily="66" charset="0"/>
              </a:rPr>
              <a:t>er</a:t>
            </a:r>
            <a:r>
              <a:rPr lang="fr-FR" sz="2400" dirty="0">
                <a:latin typeface="Comic Sans MS" panose="030F0702030302020204" pitchFamily="66" charset="0"/>
              </a:rPr>
              <a:t> Bataillon FFI du Morbihan, a été tué à l’ennemi le 28 juin 1944 près du carrefour du Purgatoire en BRANDIVY (56). Sa mission était de prendre possession d’un camion dérobé au camp d’aviation de Meucon occupé par la Luftwaffe.</a:t>
            </a:r>
          </a:p>
          <a:p>
            <a:r>
              <a:rPr lang="fr-FR" sz="2400" dirty="0">
                <a:latin typeface="Comic Sans MS" panose="030F0702030302020204" pitchFamily="66" charset="0"/>
              </a:rPr>
              <a:t>Une stèle a été élevée à sa mémoire et à celle de ses 6 compagnons.</a:t>
            </a: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628" y="257507"/>
            <a:ext cx="1344901" cy="1802444"/>
          </a:xfrm>
          <a:prstGeom prst="rect">
            <a:avLst/>
          </a:prstGeom>
        </p:spPr>
      </p:pic>
    </p:spTree>
    <p:extLst>
      <p:ext uri="{BB962C8B-B14F-4D97-AF65-F5344CB8AC3E}">
        <p14:creationId xmlns:p14="http://schemas.microsoft.com/office/powerpoint/2010/main" val="119574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838200" y="257507"/>
            <a:ext cx="9627824" cy="381471"/>
          </a:xfrm>
        </p:spPr>
        <p:txBody>
          <a:bodyPr>
            <a:noAutofit/>
          </a:bodyPr>
          <a:lstStyle/>
          <a:p>
            <a:pPr algn="ctr"/>
            <a:r>
              <a:rPr lang="fr-FR" sz="3200" dirty="0">
                <a:latin typeface="Comic Sans MS" panose="030F0702030302020204" pitchFamily="66" charset="0"/>
              </a:rPr>
              <a:t>Faire un état des lieux</a:t>
            </a:r>
          </a:p>
        </p:txBody>
      </p:sp>
      <p:sp>
        <p:nvSpPr>
          <p:cNvPr id="3" name="Espace réservé du contenu 2">
            <a:extLst>
              <a:ext uri="{FF2B5EF4-FFF2-40B4-BE49-F238E27FC236}">
                <a16:creationId xmlns:a16="http://schemas.microsoft.com/office/drawing/2014/main" id="{2C5BC73B-C4D5-B5EC-9C9F-3FA7C7CFCA42}"/>
              </a:ext>
            </a:extLst>
          </p:cNvPr>
          <p:cNvSpPr>
            <a:spLocks noGrp="1"/>
          </p:cNvSpPr>
          <p:nvPr>
            <p:ph idx="1"/>
          </p:nvPr>
        </p:nvSpPr>
        <p:spPr>
          <a:xfrm>
            <a:off x="838201" y="963056"/>
            <a:ext cx="9627823" cy="2171509"/>
          </a:xfrm>
        </p:spPr>
        <p:txBody>
          <a:bodyPr>
            <a:normAutofit fontScale="92500"/>
          </a:bodyPr>
          <a:lstStyle/>
          <a:p>
            <a:r>
              <a:rPr lang="fr-FR" sz="2400" dirty="0">
                <a:latin typeface="Comic Sans MS" panose="030F0702030302020204" pitchFamily="66" charset="0"/>
              </a:rPr>
              <a:t>Questionner les demandeurs et analyser le contexte</a:t>
            </a:r>
          </a:p>
          <a:p>
            <a:r>
              <a:rPr lang="fr-FR" sz="2400" dirty="0">
                <a:latin typeface="Comic Sans MS" panose="030F0702030302020204" pitchFamily="66" charset="0"/>
              </a:rPr>
              <a:t>Regarder la fréquence du nom et sa répartition géographique</a:t>
            </a:r>
          </a:p>
          <a:p>
            <a:r>
              <a:rPr lang="fr-FR" sz="2400" dirty="0">
                <a:latin typeface="Comic Sans MS" panose="030F0702030302020204" pitchFamily="66" charset="0"/>
              </a:rPr>
              <a:t>Lancer un moteur de recherche (Google, …) sur le patronyme</a:t>
            </a:r>
          </a:p>
          <a:p>
            <a:r>
              <a:rPr lang="fr-FR" sz="2400" dirty="0">
                <a:latin typeface="Comic Sans MS" panose="030F0702030302020204" pitchFamily="66" charset="0"/>
              </a:rPr>
              <a:t>Consulter les bases généalogiques (Geneanet, </a:t>
            </a:r>
            <a:r>
              <a:rPr lang="fr-FR" sz="2400" dirty="0" err="1">
                <a:latin typeface="Comic Sans MS" panose="030F0702030302020204" pitchFamily="66" charset="0"/>
              </a:rPr>
              <a:t>Filae</a:t>
            </a:r>
            <a:r>
              <a:rPr lang="fr-FR" sz="2400" dirty="0">
                <a:latin typeface="Comic Sans MS" panose="030F0702030302020204" pitchFamily="66" charset="0"/>
              </a:rPr>
              <a:t>, MyHeritage, …)</a:t>
            </a:r>
          </a:p>
          <a:p>
            <a:r>
              <a:rPr lang="fr-FR" sz="2400" dirty="0">
                <a:latin typeface="Comic Sans MS" panose="030F0702030302020204" pitchFamily="66" charset="0"/>
              </a:rPr>
              <a:t>Consulter les bases et avis de décès</a:t>
            </a:r>
          </a:p>
          <a:p>
            <a:endParaRPr lang="fr-FR" dirty="0">
              <a:latin typeface="Comic Sans MS" panose="030F0702030302020204" pitchFamily="66" charset="0"/>
            </a:endParaRPr>
          </a:p>
        </p:txBody>
      </p:sp>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794385" y="3429000"/>
            <a:ext cx="10603230" cy="2677656"/>
          </a:xfrm>
          <a:prstGeom prst="rect">
            <a:avLst/>
          </a:prstGeom>
          <a:noFill/>
        </p:spPr>
        <p:txBody>
          <a:bodyPr wrap="square" rtlCol="0">
            <a:spAutoFit/>
          </a:bodyPr>
          <a:lstStyle/>
          <a:p>
            <a:pPr marL="342900" indent="-342900">
              <a:buFont typeface="+mj-lt"/>
              <a:buAutoNum type="arabicPeriod"/>
            </a:pPr>
            <a:r>
              <a:rPr lang="fr-FR" sz="2400" dirty="0">
                <a:latin typeface="Comic Sans MS" panose="030F0702030302020204" pitchFamily="66" charset="0"/>
              </a:rPr>
              <a:t> L’ensemble des données relatives à la personne, ainsi que les objectifs de la recherche figurent sur la fiche fournie par le demandeur </a:t>
            </a:r>
          </a:p>
          <a:p>
            <a:pPr marL="342900" indent="-342900">
              <a:buFont typeface="+mj-lt"/>
              <a:buAutoNum type="arabicPeriod"/>
            </a:pPr>
            <a:r>
              <a:rPr lang="fr-FR" sz="2400" dirty="0">
                <a:latin typeface="Comic Sans MS" panose="030F0702030302020204" pitchFamily="66" charset="0"/>
              </a:rPr>
              <a:t>Le Chéviller est un nom peu répandu, implanté à 50% dans le Morbihan et 12% sur l’ancienne Seine et Oise.</a:t>
            </a:r>
          </a:p>
          <a:p>
            <a:pPr marL="342900" indent="-342900">
              <a:buFont typeface="+mj-lt"/>
              <a:buAutoNum type="arabicPeriod"/>
            </a:pPr>
            <a:r>
              <a:rPr lang="fr-FR" sz="2400" dirty="0">
                <a:latin typeface="Comic Sans MS" panose="030F0702030302020204" pitchFamily="66" charset="0"/>
              </a:rPr>
              <a:t>Pas d’informations intéressantes trouvées sur Google compte tenu de nos connaissances </a:t>
            </a:r>
          </a:p>
          <a:p>
            <a:pPr marL="342900" indent="-342900">
              <a:buFont typeface="+mj-lt"/>
              <a:buAutoNum type="arabicPeriod"/>
            </a:pPr>
            <a:r>
              <a:rPr lang="fr-FR" sz="2400" dirty="0">
                <a:latin typeface="Comic Sans MS" panose="030F0702030302020204" pitchFamily="66" charset="0"/>
              </a:rPr>
              <a:t>Date et conditions du décès connues : pas d’intérêt immédiat                                                                                                                </a:t>
            </a: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3</a:t>
            </a:fld>
            <a:endParaRPr lang="fr-FR"/>
          </a:p>
        </p:txBody>
      </p:sp>
      <p:sp>
        <p:nvSpPr>
          <p:cNvPr id="13" name="ZoneTexte 12">
            <a:extLst>
              <a:ext uri="{FF2B5EF4-FFF2-40B4-BE49-F238E27FC236}">
                <a16:creationId xmlns:a16="http://schemas.microsoft.com/office/drawing/2014/main" id="{188BBDB9-0F63-C4FF-D2AF-3233A4DEE87C}"/>
              </a:ext>
            </a:extLst>
          </p:cNvPr>
          <p:cNvSpPr txBox="1"/>
          <p:nvPr/>
        </p:nvSpPr>
        <p:spPr>
          <a:xfrm>
            <a:off x="838200" y="3729860"/>
            <a:ext cx="8948450" cy="369332"/>
          </a:xfrm>
          <a:prstGeom prst="rect">
            <a:avLst/>
          </a:prstGeom>
          <a:noFill/>
        </p:spPr>
        <p:txBody>
          <a:bodyPr wrap="square" rtlCol="0">
            <a:spAutoFit/>
          </a:bodyPr>
          <a:lstStyle/>
          <a:p>
            <a:r>
              <a:rPr lang="fr-FR" dirty="0"/>
              <a:t> </a:t>
            </a:r>
            <a:endParaRPr lang="fr-FR" sz="2400" dirty="0">
              <a:latin typeface="Comic Sans MS" panose="030F0702030302020204" pitchFamily="66" charset="0"/>
            </a:endParaRP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628" y="257507"/>
            <a:ext cx="1344901" cy="1802444"/>
          </a:xfrm>
          <a:prstGeom prst="rect">
            <a:avLst/>
          </a:prstGeom>
        </p:spPr>
      </p:pic>
    </p:spTree>
    <p:extLst>
      <p:ext uri="{BB962C8B-B14F-4D97-AF65-F5344CB8AC3E}">
        <p14:creationId xmlns:p14="http://schemas.microsoft.com/office/powerpoint/2010/main" val="1091513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838200" y="257507"/>
            <a:ext cx="10515600" cy="381471"/>
          </a:xfrm>
        </p:spPr>
        <p:txBody>
          <a:bodyPr>
            <a:noAutofit/>
          </a:bodyPr>
          <a:lstStyle/>
          <a:p>
            <a:pPr algn="ctr"/>
            <a:r>
              <a:rPr lang="fr-FR" sz="3200" dirty="0">
                <a:latin typeface="Comic Sans MS" panose="030F0702030302020204" pitchFamily="66" charset="0"/>
              </a:rPr>
              <a:t>Consulter les bases généalogiques</a:t>
            </a:r>
          </a:p>
        </p:txBody>
      </p:sp>
      <p:pic>
        <p:nvPicPr>
          <p:cNvPr id="7" name="Espace réservé du contenu 6">
            <a:extLst>
              <a:ext uri="{FF2B5EF4-FFF2-40B4-BE49-F238E27FC236}">
                <a16:creationId xmlns:a16="http://schemas.microsoft.com/office/drawing/2014/main" id="{EE873D42-DB31-9C64-B966-A1FC796778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8208" y="844227"/>
            <a:ext cx="6092420" cy="1704975"/>
          </a:xfrm>
        </p:spPr>
      </p:pic>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961329" y="844227"/>
            <a:ext cx="3462082" cy="1846659"/>
          </a:xfrm>
          <a:prstGeom prst="rect">
            <a:avLst/>
          </a:prstGeom>
          <a:noFill/>
        </p:spPr>
        <p:txBody>
          <a:bodyPr wrap="square" rtlCol="0">
            <a:spAutoFit/>
          </a:bodyPr>
          <a:lstStyle/>
          <a:p>
            <a:r>
              <a:rPr lang="fr-FR" sz="2400" b="1" dirty="0">
                <a:latin typeface="Comic Sans MS" panose="030F0702030302020204" pitchFamily="66" charset="0"/>
              </a:rPr>
              <a:t> GENEANET </a:t>
            </a:r>
            <a:r>
              <a:rPr lang="fr-FR" sz="2400" dirty="0">
                <a:latin typeface="Comic Sans MS" panose="030F0702030302020204" pitchFamily="66" charset="0"/>
              </a:rPr>
              <a:t>:</a:t>
            </a:r>
          </a:p>
          <a:p>
            <a:r>
              <a:rPr lang="fr-FR" dirty="0">
                <a:latin typeface="Comic Sans MS" panose="030F0702030302020204" pitchFamily="66" charset="0"/>
              </a:rPr>
              <a:t> </a:t>
            </a:r>
            <a:r>
              <a:rPr lang="fr-FR" sz="2400" dirty="0">
                <a:latin typeface="Comic Sans MS" panose="030F0702030302020204" pitchFamily="66" charset="0"/>
              </a:rPr>
              <a:t>1 seul résultat </a:t>
            </a:r>
          </a:p>
          <a:p>
            <a:r>
              <a:rPr lang="fr-FR" sz="2400" dirty="0">
                <a:latin typeface="Comic Sans MS" panose="030F0702030302020204" pitchFamily="66" charset="0"/>
              </a:rPr>
              <a:t> sa fiche « Mémoire des Hommes »</a:t>
            </a:r>
            <a:r>
              <a:rPr lang="fr-FR" dirty="0"/>
              <a:t>                                  </a:t>
            </a:r>
          </a:p>
          <a:p>
            <a:r>
              <a:rPr lang="fr-FR" dirty="0"/>
              <a:t>                                                                                                  </a:t>
            </a: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4</a:t>
            </a:fld>
            <a:endParaRPr lang="fr-F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628" y="257507"/>
            <a:ext cx="1344901" cy="1802444"/>
          </a:xfrm>
          <a:prstGeom prst="rect">
            <a:avLst/>
          </a:prstGeom>
        </p:spPr>
      </p:pic>
      <p:sp>
        <p:nvSpPr>
          <p:cNvPr id="11" name="ZoneTexte 10">
            <a:extLst>
              <a:ext uri="{FF2B5EF4-FFF2-40B4-BE49-F238E27FC236}">
                <a16:creationId xmlns:a16="http://schemas.microsoft.com/office/drawing/2014/main" id="{33809C3A-0015-DDC5-86B6-F613EE32CCC3}"/>
              </a:ext>
            </a:extLst>
          </p:cNvPr>
          <p:cNvSpPr txBox="1"/>
          <p:nvPr/>
        </p:nvSpPr>
        <p:spPr>
          <a:xfrm>
            <a:off x="1031779" y="2961985"/>
            <a:ext cx="10515600" cy="461665"/>
          </a:xfrm>
          <a:prstGeom prst="rect">
            <a:avLst/>
          </a:prstGeom>
          <a:noFill/>
        </p:spPr>
        <p:txBody>
          <a:bodyPr wrap="square" rtlCol="0">
            <a:spAutoFit/>
          </a:bodyPr>
          <a:lstStyle/>
          <a:p>
            <a:r>
              <a:rPr lang="fr-FR" sz="2400" b="1" dirty="0">
                <a:latin typeface="Comic Sans MS" panose="030F0702030302020204" pitchFamily="66" charset="0"/>
              </a:rPr>
              <a:t>FILAE </a:t>
            </a:r>
            <a:r>
              <a:rPr lang="fr-FR" sz="2400" dirty="0">
                <a:latin typeface="Comic Sans MS" panose="030F0702030302020204" pitchFamily="66" charset="0"/>
              </a:rPr>
              <a:t>: 1 résultat : Homologation pour faits de résistance, fiche MdH </a:t>
            </a:r>
            <a:endParaRPr lang="fr-FR" sz="2400" dirty="0"/>
          </a:p>
        </p:txBody>
      </p:sp>
      <p:pic>
        <p:nvPicPr>
          <p:cNvPr id="17" name="Image 16">
            <a:extLst>
              <a:ext uri="{FF2B5EF4-FFF2-40B4-BE49-F238E27FC236}">
                <a16:creationId xmlns:a16="http://schemas.microsoft.com/office/drawing/2014/main" id="{33EDAC68-DF88-7376-36F8-61DC53F7C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79" y="3558410"/>
            <a:ext cx="9686925" cy="1257300"/>
          </a:xfrm>
          <a:prstGeom prst="rect">
            <a:avLst/>
          </a:prstGeom>
        </p:spPr>
      </p:pic>
      <p:pic>
        <p:nvPicPr>
          <p:cNvPr id="19" name="Image 18">
            <a:extLst>
              <a:ext uri="{FF2B5EF4-FFF2-40B4-BE49-F238E27FC236}">
                <a16:creationId xmlns:a16="http://schemas.microsoft.com/office/drawing/2014/main" id="{E0F17576-DB19-FC68-FE36-D3EAACB85A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29" y="5043105"/>
            <a:ext cx="11391900" cy="1085850"/>
          </a:xfrm>
          <a:prstGeom prst="rect">
            <a:avLst/>
          </a:prstGeom>
        </p:spPr>
      </p:pic>
    </p:spTree>
    <p:extLst>
      <p:ext uri="{BB962C8B-B14F-4D97-AF65-F5344CB8AC3E}">
        <p14:creationId xmlns:p14="http://schemas.microsoft.com/office/powerpoint/2010/main" val="30850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838200" y="257507"/>
            <a:ext cx="10515600" cy="381471"/>
          </a:xfrm>
        </p:spPr>
        <p:txBody>
          <a:bodyPr>
            <a:noAutofit/>
          </a:bodyPr>
          <a:lstStyle/>
          <a:p>
            <a:pPr algn="ctr"/>
            <a:r>
              <a:rPr lang="fr-FR" sz="3200" dirty="0">
                <a:latin typeface="Comic Sans MS" panose="030F0702030302020204" pitchFamily="66" charset="0"/>
              </a:rPr>
              <a:t>Consulter les bases généalogiques (suite)</a:t>
            </a:r>
          </a:p>
        </p:txBody>
      </p:sp>
      <p:sp>
        <p:nvSpPr>
          <p:cNvPr id="3" name="Espace réservé du contenu 2">
            <a:extLst>
              <a:ext uri="{FF2B5EF4-FFF2-40B4-BE49-F238E27FC236}">
                <a16:creationId xmlns:a16="http://schemas.microsoft.com/office/drawing/2014/main" id="{2C5BC73B-C4D5-B5EC-9C9F-3FA7C7CFCA42}"/>
              </a:ext>
            </a:extLst>
          </p:cNvPr>
          <p:cNvSpPr>
            <a:spLocks noGrp="1"/>
          </p:cNvSpPr>
          <p:nvPr>
            <p:ph idx="1"/>
          </p:nvPr>
        </p:nvSpPr>
        <p:spPr>
          <a:xfrm>
            <a:off x="429658" y="1536164"/>
            <a:ext cx="4672069" cy="4357862"/>
          </a:xfrm>
        </p:spPr>
        <p:txBody>
          <a:bodyPr>
            <a:normAutofit fontScale="92500"/>
          </a:bodyPr>
          <a:lstStyle/>
          <a:p>
            <a:pPr marL="0" indent="0">
              <a:buNone/>
            </a:pPr>
            <a:r>
              <a:rPr lang="fr-FR" sz="2600" b="1" dirty="0">
                <a:latin typeface="Comic Sans MS" panose="030F0702030302020204" pitchFamily="66" charset="0"/>
              </a:rPr>
              <a:t>MyHeritage</a:t>
            </a:r>
            <a:r>
              <a:rPr lang="fr-FR" sz="2400" b="1" dirty="0">
                <a:latin typeface="Comic Sans MS" panose="030F0702030302020204" pitchFamily="66" charset="0"/>
              </a:rPr>
              <a:t> : 4 résultats.</a:t>
            </a:r>
          </a:p>
          <a:p>
            <a:r>
              <a:rPr lang="fr-FR" sz="2400" b="1" dirty="0">
                <a:latin typeface="Comic Sans MS" panose="030F0702030302020204" pitchFamily="66" charset="0"/>
              </a:rPr>
              <a:t>1 concerne les décès militaires</a:t>
            </a:r>
          </a:p>
          <a:p>
            <a:r>
              <a:rPr lang="fr-FR" sz="2400" b="1" dirty="0">
                <a:latin typeface="Comic Sans MS" panose="030F0702030302020204" pitchFamily="66" charset="0"/>
              </a:rPr>
              <a:t>2 sont des avis de recherche (émanant des demandeurs de la recherche)</a:t>
            </a:r>
          </a:p>
          <a:p>
            <a:r>
              <a:rPr lang="fr-FR" sz="2400" b="1" dirty="0">
                <a:latin typeface="Comic Sans MS" panose="030F0702030302020204" pitchFamily="66" charset="0"/>
              </a:rPr>
              <a:t>1 est issu d’un recensement à Rosay (78) en 1921 : son examen fait apparaitre que Roger, son frère et sa sœur sont pupilles de l’assistance publique et placés dans une ferme.</a:t>
            </a:r>
          </a:p>
        </p:txBody>
      </p:sp>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1123720" y="3811836"/>
            <a:ext cx="7431843" cy="369332"/>
          </a:xfrm>
          <a:prstGeom prst="rect">
            <a:avLst/>
          </a:prstGeom>
          <a:noFill/>
        </p:spPr>
        <p:txBody>
          <a:bodyPr wrap="none" rtlCol="0">
            <a:spAutoFit/>
          </a:bodyPr>
          <a:lstStyle/>
          <a:p>
            <a:r>
              <a:rPr lang="fr-FR" dirty="0"/>
              <a:t>                                                                                                                                         </a:t>
            </a: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5</a:t>
            </a:fld>
            <a:endParaRPr lang="fr-FR"/>
          </a:p>
        </p:txBody>
      </p:sp>
      <p:sp>
        <p:nvSpPr>
          <p:cNvPr id="13" name="ZoneTexte 12">
            <a:extLst>
              <a:ext uri="{FF2B5EF4-FFF2-40B4-BE49-F238E27FC236}">
                <a16:creationId xmlns:a16="http://schemas.microsoft.com/office/drawing/2014/main" id="{188BBDB9-0F63-C4FF-D2AF-3233A4DEE87C}"/>
              </a:ext>
            </a:extLst>
          </p:cNvPr>
          <p:cNvSpPr txBox="1"/>
          <p:nvPr/>
        </p:nvSpPr>
        <p:spPr>
          <a:xfrm>
            <a:off x="528809" y="6169446"/>
            <a:ext cx="45719" cy="369332"/>
          </a:xfrm>
          <a:prstGeom prst="rect">
            <a:avLst/>
          </a:prstGeom>
          <a:noFill/>
        </p:spPr>
        <p:txBody>
          <a:bodyPr wrap="square" rtlCol="0">
            <a:spAutoFit/>
          </a:bodyPr>
          <a:lstStyle/>
          <a:p>
            <a:r>
              <a:rPr lang="fr-FR" dirty="0"/>
              <a:t> </a:t>
            </a:r>
            <a:endParaRPr lang="fr-FR" sz="2400" dirty="0">
              <a:latin typeface="Comic Sans MS" panose="030F0702030302020204" pitchFamily="66" charset="0"/>
            </a:endParaRP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628" y="257507"/>
            <a:ext cx="1344901" cy="1802444"/>
          </a:xfrm>
          <a:prstGeom prst="rect">
            <a:avLst/>
          </a:prstGeom>
        </p:spPr>
      </p:pic>
      <p:pic>
        <p:nvPicPr>
          <p:cNvPr id="7" name="Image 6">
            <a:extLst>
              <a:ext uri="{FF2B5EF4-FFF2-40B4-BE49-F238E27FC236}">
                <a16:creationId xmlns:a16="http://schemas.microsoft.com/office/drawing/2014/main" id="{C6395987-EF83-A6C8-A814-10BE60F9E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879" y="824636"/>
            <a:ext cx="5439749" cy="5601165"/>
          </a:xfrm>
          <a:prstGeom prst="rect">
            <a:avLst/>
          </a:prstGeom>
        </p:spPr>
      </p:pic>
    </p:spTree>
    <p:extLst>
      <p:ext uri="{BB962C8B-B14F-4D97-AF65-F5344CB8AC3E}">
        <p14:creationId xmlns:p14="http://schemas.microsoft.com/office/powerpoint/2010/main" val="409716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838200" y="257507"/>
            <a:ext cx="10515600" cy="381471"/>
          </a:xfrm>
        </p:spPr>
        <p:txBody>
          <a:bodyPr>
            <a:noAutofit/>
          </a:bodyPr>
          <a:lstStyle/>
          <a:p>
            <a:pPr algn="ctr"/>
            <a:r>
              <a:rPr lang="fr-FR" sz="3200" dirty="0">
                <a:latin typeface="Comic Sans MS" panose="030F0702030302020204" pitchFamily="66" charset="0"/>
              </a:rPr>
              <a:t>Consulter les Archives Départementales</a:t>
            </a:r>
          </a:p>
        </p:txBody>
      </p:sp>
      <p:sp>
        <p:nvSpPr>
          <p:cNvPr id="3" name="Espace réservé du contenu 2">
            <a:extLst>
              <a:ext uri="{FF2B5EF4-FFF2-40B4-BE49-F238E27FC236}">
                <a16:creationId xmlns:a16="http://schemas.microsoft.com/office/drawing/2014/main" id="{2C5BC73B-C4D5-B5EC-9C9F-3FA7C7CFCA42}"/>
              </a:ext>
            </a:extLst>
          </p:cNvPr>
          <p:cNvSpPr>
            <a:spLocks noGrp="1"/>
          </p:cNvSpPr>
          <p:nvPr>
            <p:ph idx="1"/>
          </p:nvPr>
        </p:nvSpPr>
        <p:spPr>
          <a:xfrm>
            <a:off x="572877" y="4178318"/>
            <a:ext cx="6400800" cy="2046212"/>
          </a:xfrm>
        </p:spPr>
        <p:txBody>
          <a:bodyPr>
            <a:normAutofit/>
          </a:bodyPr>
          <a:lstStyle/>
          <a:p>
            <a:pPr marL="0" indent="0">
              <a:buNone/>
            </a:pPr>
            <a:r>
              <a:rPr lang="fr-FR" b="1" dirty="0">
                <a:latin typeface="Comic Sans MS" panose="030F0702030302020204" pitchFamily="66" charset="0"/>
              </a:rPr>
              <a:t>AD 91 </a:t>
            </a:r>
            <a:r>
              <a:rPr lang="fr-FR" dirty="0">
                <a:latin typeface="Comic Sans MS" panose="030F0702030302020204" pitchFamily="66" charset="0"/>
              </a:rPr>
              <a:t>– Registres en ligne                </a:t>
            </a:r>
          </a:p>
          <a:p>
            <a:pPr marL="0" indent="0">
              <a:buNone/>
            </a:pPr>
            <a:r>
              <a:rPr lang="fr-FR" dirty="0">
                <a:latin typeface="Comic Sans MS" panose="030F0702030302020204" pitchFamily="66" charset="0"/>
              </a:rPr>
              <a:t>Janvry        :  N M D =&gt; 1927                      </a:t>
            </a:r>
          </a:p>
          <a:p>
            <a:pPr marL="0" indent="0">
              <a:buNone/>
            </a:pPr>
            <a:r>
              <a:rPr lang="fr-FR" dirty="0">
                <a:latin typeface="Comic Sans MS" panose="030F0702030302020204" pitchFamily="66" charset="0"/>
              </a:rPr>
              <a:t>Palaiseau     : N =&gt; 1924, M D =&gt;1940 !</a:t>
            </a:r>
          </a:p>
          <a:p>
            <a:pPr marL="0" indent="0">
              <a:buNone/>
            </a:pPr>
            <a:r>
              <a:rPr lang="fr-FR" dirty="0">
                <a:latin typeface="Comic Sans MS" panose="030F0702030302020204" pitchFamily="66" charset="0"/>
              </a:rPr>
              <a:t>Longjumeau : N =&gt; 1924, M D =&gt;1940 !</a:t>
            </a:r>
          </a:p>
        </p:txBody>
      </p:sp>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1123720" y="3811836"/>
            <a:ext cx="7431843" cy="369332"/>
          </a:xfrm>
          <a:prstGeom prst="rect">
            <a:avLst/>
          </a:prstGeom>
          <a:noFill/>
        </p:spPr>
        <p:txBody>
          <a:bodyPr wrap="none" rtlCol="0">
            <a:spAutoFit/>
          </a:bodyPr>
          <a:lstStyle/>
          <a:p>
            <a:r>
              <a:rPr lang="fr-FR" dirty="0"/>
              <a:t>                                                                                                                                         </a:t>
            </a: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6</a:t>
            </a:fld>
            <a:endParaRPr lang="fr-FR"/>
          </a:p>
        </p:txBody>
      </p:sp>
      <p:sp>
        <p:nvSpPr>
          <p:cNvPr id="13" name="ZoneTexte 12">
            <a:extLst>
              <a:ext uri="{FF2B5EF4-FFF2-40B4-BE49-F238E27FC236}">
                <a16:creationId xmlns:a16="http://schemas.microsoft.com/office/drawing/2014/main" id="{188BBDB9-0F63-C4FF-D2AF-3233A4DEE87C}"/>
              </a:ext>
            </a:extLst>
          </p:cNvPr>
          <p:cNvSpPr txBox="1"/>
          <p:nvPr/>
        </p:nvSpPr>
        <p:spPr>
          <a:xfrm>
            <a:off x="1075980" y="3261836"/>
            <a:ext cx="8662930" cy="369332"/>
          </a:xfrm>
          <a:prstGeom prst="rect">
            <a:avLst/>
          </a:prstGeom>
          <a:noFill/>
        </p:spPr>
        <p:txBody>
          <a:bodyPr wrap="square" rtlCol="0">
            <a:spAutoFit/>
          </a:bodyPr>
          <a:lstStyle/>
          <a:p>
            <a:r>
              <a:rPr lang="fr-FR" dirty="0"/>
              <a:t> </a:t>
            </a:r>
            <a:endParaRPr lang="fr-FR" sz="2400" dirty="0">
              <a:latin typeface="Comic Sans MS" panose="030F0702030302020204" pitchFamily="66" charset="0"/>
            </a:endParaRP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628" y="257507"/>
            <a:ext cx="1344901" cy="1802444"/>
          </a:xfrm>
          <a:prstGeom prst="rect">
            <a:avLst/>
          </a:prstGeom>
        </p:spPr>
      </p:pic>
      <p:sp>
        <p:nvSpPr>
          <p:cNvPr id="6" name="ZoneTexte 5">
            <a:extLst>
              <a:ext uri="{FF2B5EF4-FFF2-40B4-BE49-F238E27FC236}">
                <a16:creationId xmlns:a16="http://schemas.microsoft.com/office/drawing/2014/main" id="{B54E2BA4-B9AB-31B2-4978-1165BC0410AF}"/>
              </a:ext>
            </a:extLst>
          </p:cNvPr>
          <p:cNvSpPr txBox="1"/>
          <p:nvPr/>
        </p:nvSpPr>
        <p:spPr>
          <a:xfrm>
            <a:off x="485659" y="845591"/>
            <a:ext cx="10288837" cy="3170099"/>
          </a:xfrm>
          <a:prstGeom prst="rect">
            <a:avLst/>
          </a:prstGeom>
          <a:noFill/>
        </p:spPr>
        <p:txBody>
          <a:bodyPr wrap="square" rtlCol="0">
            <a:spAutoFit/>
          </a:bodyPr>
          <a:lstStyle/>
          <a:p>
            <a:r>
              <a:rPr lang="fr-FR" sz="2400" dirty="0">
                <a:latin typeface="Comic Sans MS" panose="030F0702030302020204" pitchFamily="66" charset="0"/>
              </a:rPr>
              <a:t>Les délais de communicabilité des actes définis par la loi du 15/7/2008 et le décret du 6/5/2017 vont limiter notre recherche.</a:t>
            </a:r>
          </a:p>
          <a:p>
            <a:r>
              <a:rPr lang="fr-FR" sz="2400" dirty="0">
                <a:latin typeface="Comic Sans MS" panose="030F0702030302020204" pitchFamily="66" charset="0"/>
              </a:rPr>
              <a:t>Dans l’ensemble, ce délai est de 75 ans pour naissances et mariages, actes notariés, mais immédiat pour les décès.</a:t>
            </a:r>
          </a:p>
          <a:p>
            <a:r>
              <a:rPr lang="fr-FR" sz="2400" dirty="0">
                <a:latin typeface="Comic Sans MS" panose="030F0702030302020204" pitchFamily="66" charset="0"/>
              </a:rPr>
              <a:t>Les recommandations de la CNIL amènent les AD à ne publier la plupart du temps que des documents de plus de 100 ans.</a:t>
            </a:r>
          </a:p>
          <a:p>
            <a:pPr marL="342900" indent="-342900">
              <a:buFont typeface="Arial" panose="020B0604020202020204" pitchFamily="34" charset="0"/>
              <a:buChar char="•"/>
            </a:pPr>
            <a:r>
              <a:rPr lang="fr-FR" sz="2400" dirty="0">
                <a:latin typeface="Comic Sans MS" panose="030F0702030302020204" pitchFamily="66" charset="0"/>
              </a:rPr>
              <a:t>Pour plus de précisions, consulter le site de la Commission d’Accès aux Documents Administratifs    </a:t>
            </a:r>
            <a:r>
              <a:rPr lang="fr-FR" sz="3200" b="1" dirty="0">
                <a:latin typeface="Comic Sans MS" panose="030F0702030302020204" pitchFamily="66" charset="0"/>
              </a:rPr>
              <a:t>CADA</a:t>
            </a:r>
            <a:r>
              <a:rPr lang="fr-FR" sz="2400" dirty="0">
                <a:latin typeface="Comic Sans MS" panose="030F0702030302020204" pitchFamily="66" charset="0"/>
              </a:rPr>
              <a:t>     </a:t>
            </a:r>
            <a:r>
              <a:rPr lang="fr-FR" sz="2400" u="sng" dirty="0">
                <a:solidFill>
                  <a:schemeClr val="accent5"/>
                </a:solidFill>
                <a:latin typeface="Comic Sans MS" panose="030F0702030302020204" pitchFamily="66" charset="0"/>
                <a:hlinkClick r:id="rId3"/>
              </a:rPr>
              <a:t>https://www.cada.fr/</a:t>
            </a:r>
            <a:r>
              <a:rPr lang="fr-FR" sz="2400" u="sng" dirty="0">
                <a:solidFill>
                  <a:schemeClr val="accent5"/>
                </a:solidFill>
                <a:latin typeface="Comic Sans MS" panose="030F0702030302020204" pitchFamily="66" charset="0"/>
              </a:rPr>
              <a:t> </a:t>
            </a:r>
          </a:p>
        </p:txBody>
      </p:sp>
      <p:sp>
        <p:nvSpPr>
          <p:cNvPr id="12" name="ZoneTexte 11">
            <a:extLst>
              <a:ext uri="{FF2B5EF4-FFF2-40B4-BE49-F238E27FC236}">
                <a16:creationId xmlns:a16="http://schemas.microsoft.com/office/drawing/2014/main" id="{F48518F1-C157-054A-18D1-8C4961454E97}"/>
              </a:ext>
            </a:extLst>
          </p:cNvPr>
          <p:cNvSpPr txBox="1"/>
          <p:nvPr/>
        </p:nvSpPr>
        <p:spPr>
          <a:xfrm>
            <a:off x="6973677" y="4278079"/>
            <a:ext cx="4788665" cy="1815882"/>
          </a:xfrm>
          <a:prstGeom prst="rect">
            <a:avLst/>
          </a:prstGeom>
          <a:noFill/>
        </p:spPr>
        <p:txBody>
          <a:bodyPr wrap="square" rtlCol="0">
            <a:spAutoFit/>
          </a:bodyPr>
          <a:lstStyle/>
          <a:p>
            <a:r>
              <a:rPr lang="fr-FR" sz="2800" b="1" dirty="0">
                <a:latin typeface="Comic Sans MS" panose="030F0702030302020204" pitchFamily="66" charset="0"/>
              </a:rPr>
              <a:t>AD 75 - </a:t>
            </a:r>
            <a:r>
              <a:rPr lang="fr-FR" sz="2800" dirty="0">
                <a:latin typeface="Comic Sans MS" panose="030F0702030302020204" pitchFamily="66" charset="0"/>
              </a:rPr>
              <a:t>Registres en ligne</a:t>
            </a:r>
          </a:p>
          <a:p>
            <a:r>
              <a:rPr lang="fr-FR" sz="2800" dirty="0">
                <a:latin typeface="Comic Sans MS" panose="030F0702030302020204" pitchFamily="66" charset="0"/>
              </a:rPr>
              <a:t>N  =&gt;  1924</a:t>
            </a:r>
          </a:p>
          <a:p>
            <a:r>
              <a:rPr lang="fr-FR" sz="2800" dirty="0">
                <a:latin typeface="Comic Sans MS" panose="030F0702030302020204" pitchFamily="66" charset="0"/>
              </a:rPr>
              <a:t>M  =&gt;  1948</a:t>
            </a:r>
          </a:p>
          <a:p>
            <a:r>
              <a:rPr lang="fr-FR" sz="2800" dirty="0">
                <a:latin typeface="Comic Sans MS" panose="030F0702030302020204" pitchFamily="66" charset="0"/>
              </a:rPr>
              <a:t> D  =&gt;  1986</a:t>
            </a:r>
          </a:p>
        </p:txBody>
      </p:sp>
    </p:spTree>
    <p:extLst>
      <p:ext uri="{BB962C8B-B14F-4D97-AF65-F5344CB8AC3E}">
        <p14:creationId xmlns:p14="http://schemas.microsoft.com/office/powerpoint/2010/main" val="231642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838200" y="136525"/>
            <a:ext cx="10515600" cy="381471"/>
          </a:xfrm>
        </p:spPr>
        <p:txBody>
          <a:bodyPr>
            <a:noAutofit/>
          </a:bodyPr>
          <a:lstStyle/>
          <a:p>
            <a:pPr algn="ctr"/>
            <a:r>
              <a:rPr lang="fr-FR" sz="3200" dirty="0">
                <a:latin typeface="Comic Sans MS" panose="030F0702030302020204" pitchFamily="66" charset="0"/>
              </a:rPr>
              <a:t>Consulter les Archives Départementales</a:t>
            </a:r>
          </a:p>
        </p:txBody>
      </p:sp>
      <p:sp>
        <p:nvSpPr>
          <p:cNvPr id="3" name="Espace réservé du contenu 2">
            <a:extLst>
              <a:ext uri="{FF2B5EF4-FFF2-40B4-BE49-F238E27FC236}">
                <a16:creationId xmlns:a16="http://schemas.microsoft.com/office/drawing/2014/main" id="{2C5BC73B-C4D5-B5EC-9C9F-3FA7C7CFCA42}"/>
              </a:ext>
            </a:extLst>
          </p:cNvPr>
          <p:cNvSpPr>
            <a:spLocks noGrp="1"/>
          </p:cNvSpPr>
          <p:nvPr>
            <p:ph idx="1"/>
          </p:nvPr>
        </p:nvSpPr>
        <p:spPr>
          <a:xfrm>
            <a:off x="550373" y="693188"/>
            <a:ext cx="10936178" cy="2286453"/>
          </a:xfrm>
        </p:spPr>
        <p:txBody>
          <a:bodyPr>
            <a:normAutofit fontScale="40000" lnSpcReduction="20000"/>
          </a:bodyPr>
          <a:lstStyle/>
          <a:p>
            <a:r>
              <a:rPr lang="fr-FR" sz="6000" dirty="0">
                <a:latin typeface="Comic Sans MS" panose="030F0702030302020204" pitchFamily="66" charset="0"/>
              </a:rPr>
              <a:t>Enregistrer les actes de naissance, mariages, divorces, décès.</a:t>
            </a:r>
          </a:p>
          <a:p>
            <a:r>
              <a:rPr lang="fr-FR" sz="6000" dirty="0">
                <a:latin typeface="Comic Sans MS" panose="030F0702030302020204" pitchFamily="66" charset="0"/>
              </a:rPr>
              <a:t> Repérer des naissances d’enfants sur TD.</a:t>
            </a:r>
          </a:p>
          <a:p>
            <a:r>
              <a:rPr lang="fr-FR" sz="6000" dirty="0">
                <a:latin typeface="Comic Sans MS" panose="030F0702030302020204" pitchFamily="66" charset="0"/>
              </a:rPr>
              <a:t>Comparer les informations relevées aux recensements de population.</a:t>
            </a:r>
          </a:p>
          <a:p>
            <a:r>
              <a:rPr lang="fr-FR" sz="6000" dirty="0">
                <a:latin typeface="Comic Sans MS" panose="030F0702030302020204" pitchFamily="66" charset="0"/>
              </a:rPr>
              <a:t>Chercher des correspondances dans les bases généalogiques. </a:t>
            </a:r>
          </a:p>
          <a:p>
            <a:r>
              <a:rPr lang="fr-FR" sz="6000" dirty="0">
                <a:latin typeface="Comic Sans MS" panose="030F0702030302020204" pitchFamily="66" charset="0"/>
              </a:rPr>
              <a:t>Enregistrer les évènements relatifs aux témoins, ascendants, frères, etc. </a:t>
            </a:r>
          </a:p>
          <a:p>
            <a:r>
              <a:rPr lang="fr-FR" sz="6000" dirty="0">
                <a:latin typeface="Comic Sans MS" panose="030F0702030302020204" pitchFamily="66" charset="0"/>
              </a:rPr>
              <a:t>Constituer un arbre avec tous les collatéraux.</a:t>
            </a:r>
          </a:p>
          <a:p>
            <a:endParaRPr lang="fr-FR" dirty="0"/>
          </a:p>
          <a:p>
            <a:endParaRPr lang="fr-FR" dirty="0"/>
          </a:p>
        </p:txBody>
      </p:sp>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417621" y="5685794"/>
            <a:ext cx="127986" cy="369332"/>
          </a:xfrm>
          <a:prstGeom prst="rect">
            <a:avLst/>
          </a:prstGeom>
          <a:noFill/>
        </p:spPr>
        <p:txBody>
          <a:bodyPr wrap="square" rtlCol="0">
            <a:spAutoFit/>
          </a:bodyPr>
          <a:lstStyle/>
          <a:p>
            <a:r>
              <a:rPr lang="fr-FR" dirty="0"/>
              <a:t>                                                                                                                                         </a:t>
            </a: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7</a:t>
            </a:fld>
            <a:endParaRPr lang="fr-FR"/>
          </a:p>
        </p:txBody>
      </p:sp>
      <p:sp>
        <p:nvSpPr>
          <p:cNvPr id="13" name="ZoneTexte 12">
            <a:extLst>
              <a:ext uri="{FF2B5EF4-FFF2-40B4-BE49-F238E27FC236}">
                <a16:creationId xmlns:a16="http://schemas.microsoft.com/office/drawing/2014/main" id="{188BBDB9-0F63-C4FF-D2AF-3233A4DEE87C}"/>
              </a:ext>
            </a:extLst>
          </p:cNvPr>
          <p:cNvSpPr txBox="1"/>
          <p:nvPr/>
        </p:nvSpPr>
        <p:spPr>
          <a:xfrm>
            <a:off x="1075980" y="3261836"/>
            <a:ext cx="8662930" cy="369332"/>
          </a:xfrm>
          <a:prstGeom prst="rect">
            <a:avLst/>
          </a:prstGeom>
          <a:noFill/>
        </p:spPr>
        <p:txBody>
          <a:bodyPr wrap="square" rtlCol="0">
            <a:spAutoFit/>
          </a:bodyPr>
          <a:lstStyle/>
          <a:p>
            <a:r>
              <a:rPr lang="fr-FR" dirty="0"/>
              <a:t> </a:t>
            </a:r>
            <a:endParaRPr lang="fr-FR" sz="2400" dirty="0">
              <a:latin typeface="Comic Sans MS" panose="030F0702030302020204" pitchFamily="66" charset="0"/>
            </a:endParaRP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628" y="257507"/>
            <a:ext cx="1344901" cy="1802444"/>
          </a:xfrm>
          <a:prstGeom prst="rect">
            <a:avLst/>
          </a:prstGeom>
        </p:spPr>
      </p:pic>
      <p:pic>
        <p:nvPicPr>
          <p:cNvPr id="12" name="Image 11">
            <a:extLst>
              <a:ext uri="{FF2B5EF4-FFF2-40B4-BE49-F238E27FC236}">
                <a16:creationId xmlns:a16="http://schemas.microsoft.com/office/drawing/2014/main" id="{0388EC42-E1D4-8094-14BD-481148984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42" y="3095740"/>
            <a:ext cx="4810485" cy="3282644"/>
          </a:xfrm>
          <a:prstGeom prst="rect">
            <a:avLst/>
          </a:prstGeom>
        </p:spPr>
      </p:pic>
      <p:pic>
        <p:nvPicPr>
          <p:cNvPr id="16" name="Image 15">
            <a:extLst>
              <a:ext uri="{FF2B5EF4-FFF2-40B4-BE49-F238E27FC236}">
                <a16:creationId xmlns:a16="http://schemas.microsoft.com/office/drawing/2014/main" id="{BAD5A4D7-BE10-F925-FB9A-794CF6C07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585" y="3124329"/>
            <a:ext cx="5152493" cy="1894901"/>
          </a:xfrm>
          <a:prstGeom prst="rect">
            <a:avLst/>
          </a:prstGeom>
        </p:spPr>
      </p:pic>
      <p:sp>
        <p:nvSpPr>
          <p:cNvPr id="17" name="ZoneTexte 16">
            <a:extLst>
              <a:ext uri="{FF2B5EF4-FFF2-40B4-BE49-F238E27FC236}">
                <a16:creationId xmlns:a16="http://schemas.microsoft.com/office/drawing/2014/main" id="{CCBB80D8-1166-0A2B-72B6-B26C0DB40E47}"/>
              </a:ext>
            </a:extLst>
          </p:cNvPr>
          <p:cNvSpPr txBox="1"/>
          <p:nvPr/>
        </p:nvSpPr>
        <p:spPr>
          <a:xfrm>
            <a:off x="5447304" y="5141885"/>
            <a:ext cx="6206182" cy="1200329"/>
          </a:xfrm>
          <a:prstGeom prst="rect">
            <a:avLst/>
          </a:prstGeom>
          <a:noFill/>
        </p:spPr>
        <p:txBody>
          <a:bodyPr wrap="square" rtlCol="0">
            <a:spAutoFit/>
          </a:bodyPr>
          <a:lstStyle/>
          <a:p>
            <a:r>
              <a:rPr lang="fr-FR" dirty="0">
                <a:latin typeface="Comic Sans MS" panose="030F0702030302020204" pitchFamily="66" charset="0"/>
              </a:rPr>
              <a:t>Naissance de Roger Gaston Le Chéviller 28/9/1907 à </a:t>
            </a:r>
          </a:p>
          <a:p>
            <a:r>
              <a:rPr lang="fr-FR" dirty="0">
                <a:latin typeface="Comic Sans MS" panose="030F0702030302020204" pitchFamily="66" charset="0"/>
              </a:rPr>
              <a:t>Janvry de Jean Marie et Ernestine Juliette </a:t>
            </a:r>
            <a:r>
              <a:rPr lang="fr-FR" dirty="0" err="1">
                <a:latin typeface="Comic Sans MS" panose="030F0702030302020204" pitchFamily="66" charset="0"/>
              </a:rPr>
              <a:t>Lacheny</a:t>
            </a:r>
            <a:r>
              <a:rPr lang="fr-FR" dirty="0">
                <a:latin typeface="Comic Sans MS" panose="030F0702030302020204" pitchFamily="66" charset="0"/>
              </a:rPr>
              <a:t>.</a:t>
            </a:r>
          </a:p>
          <a:p>
            <a:r>
              <a:rPr lang="fr-FR" dirty="0">
                <a:latin typeface="Comic Sans MS" panose="030F0702030302020204" pitchFamily="66" charset="0"/>
              </a:rPr>
              <a:t>Mention marginale de son (3</a:t>
            </a:r>
            <a:r>
              <a:rPr lang="fr-FR" baseline="30000" dirty="0">
                <a:latin typeface="Comic Sans MS" panose="030F0702030302020204" pitchFamily="66" charset="0"/>
              </a:rPr>
              <a:t>ème</a:t>
            </a:r>
            <a:r>
              <a:rPr lang="fr-FR" dirty="0">
                <a:latin typeface="Comic Sans MS" panose="030F0702030302020204" pitchFamily="66" charset="0"/>
              </a:rPr>
              <a:t>) mariage à Palaiseau (91)</a:t>
            </a:r>
          </a:p>
          <a:p>
            <a:r>
              <a:rPr lang="fr-FR" dirty="0">
                <a:latin typeface="Comic Sans MS" panose="030F0702030302020204" pitchFamily="66" charset="0"/>
              </a:rPr>
              <a:t> et de son décès en 1944 à Brandivy (56).</a:t>
            </a:r>
          </a:p>
        </p:txBody>
      </p:sp>
    </p:spTree>
    <p:extLst>
      <p:ext uri="{BB962C8B-B14F-4D97-AF65-F5344CB8AC3E}">
        <p14:creationId xmlns:p14="http://schemas.microsoft.com/office/powerpoint/2010/main" val="92519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838200" y="257507"/>
            <a:ext cx="10515600" cy="381471"/>
          </a:xfrm>
        </p:spPr>
        <p:txBody>
          <a:bodyPr>
            <a:noAutofit/>
          </a:bodyPr>
          <a:lstStyle/>
          <a:p>
            <a:pPr algn="ctr"/>
            <a:r>
              <a:rPr lang="fr-FR" sz="3200" dirty="0">
                <a:latin typeface="Comic Sans MS" panose="030F0702030302020204" pitchFamily="66" charset="0"/>
              </a:rPr>
              <a:t>Poursuite des recherches d’actes</a:t>
            </a:r>
          </a:p>
        </p:txBody>
      </p:sp>
      <p:sp>
        <p:nvSpPr>
          <p:cNvPr id="3" name="Espace réservé du contenu 2">
            <a:extLst>
              <a:ext uri="{FF2B5EF4-FFF2-40B4-BE49-F238E27FC236}">
                <a16:creationId xmlns:a16="http://schemas.microsoft.com/office/drawing/2014/main" id="{2C5BC73B-C4D5-B5EC-9C9F-3FA7C7CFCA42}"/>
              </a:ext>
            </a:extLst>
          </p:cNvPr>
          <p:cNvSpPr>
            <a:spLocks noGrp="1"/>
          </p:cNvSpPr>
          <p:nvPr>
            <p:ph idx="1"/>
          </p:nvPr>
        </p:nvSpPr>
        <p:spPr>
          <a:xfrm>
            <a:off x="708378" y="847706"/>
            <a:ext cx="10645422" cy="5046127"/>
          </a:xfrm>
        </p:spPr>
        <p:txBody>
          <a:bodyPr>
            <a:normAutofit fontScale="92500" lnSpcReduction="20000"/>
          </a:bodyPr>
          <a:lstStyle/>
          <a:p>
            <a:r>
              <a:rPr lang="fr-FR" sz="2600" b="1" dirty="0">
                <a:latin typeface="Comic Sans MS" panose="030F0702030302020204" pitchFamily="66" charset="0"/>
              </a:rPr>
              <a:t>Mariage LE CHEVILLER - CADIOU le 29/10/1938 Palaiseau</a:t>
            </a:r>
          </a:p>
          <a:p>
            <a:pPr marL="457200" indent="-457200">
              <a:buFont typeface="+mj-lt"/>
              <a:buAutoNum type="arabicPeriod"/>
            </a:pPr>
            <a:r>
              <a:rPr lang="fr-FR" sz="2600" dirty="0">
                <a:latin typeface="Comic Sans MS" panose="030F0702030302020204" pitchFamily="66" charset="0"/>
              </a:rPr>
              <a:t>Veuf d’Albertine MERAT,</a:t>
            </a:r>
          </a:p>
          <a:p>
            <a:pPr marL="457200" indent="-457200">
              <a:buFont typeface="+mj-lt"/>
              <a:buAutoNum type="arabicPeriod"/>
            </a:pPr>
            <a:r>
              <a:rPr lang="fr-FR" sz="2600" dirty="0">
                <a:latin typeface="Comic Sans MS" panose="030F0702030302020204" pitchFamily="66" charset="0"/>
              </a:rPr>
              <a:t>Informations sur l’état civil de la mariée</a:t>
            </a:r>
          </a:p>
          <a:p>
            <a:pPr marL="457200" indent="-457200">
              <a:buFont typeface="+mj-lt"/>
              <a:buAutoNum type="arabicPeriod"/>
            </a:pPr>
            <a:r>
              <a:rPr lang="fr-FR" sz="2600" dirty="0">
                <a:latin typeface="Comic Sans MS" panose="030F0702030302020204" pitchFamily="66" charset="0"/>
              </a:rPr>
              <a:t>Sa sœur Georgette et son beau frère André </a:t>
            </a:r>
            <a:r>
              <a:rPr lang="fr-FR" sz="2600" dirty="0" err="1">
                <a:latin typeface="Comic Sans MS" panose="030F0702030302020204" pitchFamily="66" charset="0"/>
              </a:rPr>
              <a:t>Donati</a:t>
            </a:r>
            <a:r>
              <a:rPr lang="fr-FR" sz="2600" dirty="0">
                <a:latin typeface="Comic Sans MS" panose="030F0702030302020204" pitchFamily="66" charset="0"/>
              </a:rPr>
              <a:t> sont présents</a:t>
            </a:r>
          </a:p>
          <a:p>
            <a:r>
              <a:rPr lang="fr-FR" sz="2600" b="1" dirty="0">
                <a:latin typeface="Comic Sans MS" panose="030F0702030302020204" pitchFamily="66" charset="0"/>
              </a:rPr>
              <a:t>Mariage LE CHEVILLER – MERAT le 27/2/1932 à Longjumeau</a:t>
            </a:r>
          </a:p>
          <a:p>
            <a:pPr marL="457200" indent="-457200">
              <a:buFont typeface="+mj-lt"/>
              <a:buAutoNum type="arabicPeriod"/>
            </a:pPr>
            <a:r>
              <a:rPr lang="fr-FR" sz="2600" dirty="0">
                <a:latin typeface="Comic Sans MS" panose="030F0702030302020204" pitchFamily="66" charset="0"/>
              </a:rPr>
              <a:t>Divorcé d’ Henriette CRETEL</a:t>
            </a:r>
          </a:p>
          <a:p>
            <a:pPr marL="457200" indent="-457200">
              <a:buFont typeface="+mj-lt"/>
              <a:buAutoNum type="arabicPeriod"/>
            </a:pPr>
            <a:r>
              <a:rPr lang="fr-FR" sz="2600" dirty="0">
                <a:latin typeface="Comic Sans MS" panose="030F0702030302020204" pitchFamily="66" charset="0"/>
              </a:rPr>
              <a:t>Informations sur l’état civil de la mariée</a:t>
            </a:r>
          </a:p>
          <a:p>
            <a:r>
              <a:rPr lang="fr-FR" sz="2600" b="1" dirty="0">
                <a:latin typeface="Comic Sans MS" panose="030F0702030302020204" pitchFamily="66" charset="0"/>
              </a:rPr>
              <a:t>Mariage LE CHEVILLER – CRETEL le 1/6/1929  à Palaiseau </a:t>
            </a:r>
          </a:p>
          <a:p>
            <a:pPr marL="457200" indent="-457200">
              <a:buFont typeface="+mj-lt"/>
              <a:buAutoNum type="arabicPeriod"/>
            </a:pPr>
            <a:r>
              <a:rPr lang="fr-FR" sz="2600" dirty="0">
                <a:latin typeface="Comic Sans MS" panose="030F0702030302020204" pitchFamily="66" charset="0"/>
              </a:rPr>
              <a:t>Parents Le Cheviller disparus</a:t>
            </a:r>
          </a:p>
          <a:p>
            <a:pPr marL="457200" indent="-457200">
              <a:buFont typeface="+mj-lt"/>
              <a:buAutoNum type="arabicPeriod"/>
            </a:pPr>
            <a:r>
              <a:rPr lang="fr-FR" sz="2600" dirty="0">
                <a:latin typeface="Comic Sans MS" panose="030F0702030302020204" pitchFamily="66" charset="0"/>
              </a:rPr>
              <a:t>Habitent 101 rue de Paris à Palaiseau</a:t>
            </a:r>
          </a:p>
          <a:p>
            <a:pPr marL="457200" indent="-457200">
              <a:buFont typeface="+mj-lt"/>
              <a:buAutoNum type="arabicPeriod"/>
            </a:pPr>
            <a:r>
              <a:rPr lang="fr-FR" sz="2600" dirty="0">
                <a:latin typeface="Comic Sans MS" panose="030F0702030302020204" pitchFamily="66" charset="0"/>
              </a:rPr>
              <a:t>Informations sur état civil de la mariée</a:t>
            </a:r>
          </a:p>
          <a:p>
            <a:pPr marL="457200" indent="-457200">
              <a:buFont typeface="+mj-lt"/>
              <a:buAutoNum type="arabicPeriod"/>
            </a:pPr>
            <a:r>
              <a:rPr lang="fr-FR" sz="2600" dirty="0">
                <a:latin typeface="Comic Sans MS" panose="030F0702030302020204" pitchFamily="66" charset="0"/>
              </a:rPr>
              <a:t>Contrat de mariage le 28/5/1929 chez Me Besnard de Palaiseau </a:t>
            </a:r>
          </a:p>
          <a:p>
            <a:r>
              <a:rPr lang="fr-FR" sz="2600" b="1" dirty="0">
                <a:latin typeface="Comic Sans MS" panose="030F0702030302020204" pitchFamily="66" charset="0"/>
              </a:rPr>
              <a:t>Divorce Le Cheviller - </a:t>
            </a:r>
            <a:r>
              <a:rPr lang="fr-FR" sz="2600" b="1" dirty="0" err="1">
                <a:latin typeface="Comic Sans MS" panose="030F0702030302020204" pitchFamily="66" charset="0"/>
              </a:rPr>
              <a:t>Cretel</a:t>
            </a:r>
            <a:r>
              <a:rPr lang="fr-FR" sz="2600" b="1" dirty="0">
                <a:latin typeface="Comic Sans MS" panose="030F0702030302020204" pitchFamily="66" charset="0"/>
              </a:rPr>
              <a:t> le 6/5/1931 par tribunal de Versailles</a:t>
            </a:r>
          </a:p>
          <a:p>
            <a:pPr marL="457200" indent="-457200">
              <a:buFont typeface="+mj-lt"/>
              <a:buAutoNum type="arabicPeriod"/>
            </a:pPr>
            <a:endParaRPr lang="fr-FR" sz="2400" dirty="0">
              <a:latin typeface="Comic Sans MS" panose="030F0702030302020204" pitchFamily="66" charset="0"/>
            </a:endParaRPr>
          </a:p>
          <a:p>
            <a:pPr marL="0" indent="0">
              <a:buNone/>
            </a:pPr>
            <a:endParaRPr lang="fr-FR" sz="2400" dirty="0">
              <a:latin typeface="Comic Sans MS" panose="030F0702030302020204" pitchFamily="66" charset="0"/>
            </a:endParaRPr>
          </a:p>
          <a:p>
            <a:pPr marL="0" indent="0">
              <a:buNone/>
            </a:pPr>
            <a:endParaRPr lang="fr-FR" sz="2400" dirty="0">
              <a:latin typeface="Comic Sans MS" panose="030F0702030302020204" pitchFamily="66" charset="0"/>
            </a:endParaRPr>
          </a:p>
        </p:txBody>
      </p:sp>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1012918" y="5061984"/>
            <a:ext cx="7008650" cy="369332"/>
          </a:xfrm>
          <a:prstGeom prst="rect">
            <a:avLst/>
          </a:prstGeom>
          <a:noFill/>
        </p:spPr>
        <p:txBody>
          <a:bodyPr wrap="none" rtlCol="0">
            <a:spAutoFit/>
          </a:bodyPr>
          <a:lstStyle/>
          <a:p>
            <a:r>
              <a:rPr lang="fr-FR" dirty="0"/>
              <a:t>                                                                                                                                 </a:t>
            </a: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8</a:t>
            </a:fld>
            <a:endParaRPr lang="fr-FR"/>
          </a:p>
        </p:txBody>
      </p:sp>
      <p:sp>
        <p:nvSpPr>
          <p:cNvPr id="13" name="ZoneTexte 12">
            <a:extLst>
              <a:ext uri="{FF2B5EF4-FFF2-40B4-BE49-F238E27FC236}">
                <a16:creationId xmlns:a16="http://schemas.microsoft.com/office/drawing/2014/main" id="{188BBDB9-0F63-C4FF-D2AF-3233A4DEE87C}"/>
              </a:ext>
            </a:extLst>
          </p:cNvPr>
          <p:cNvSpPr txBox="1"/>
          <p:nvPr/>
        </p:nvSpPr>
        <p:spPr>
          <a:xfrm flipV="1">
            <a:off x="406013" y="6196872"/>
            <a:ext cx="45719" cy="369332"/>
          </a:xfrm>
          <a:prstGeom prst="rect">
            <a:avLst/>
          </a:prstGeom>
          <a:noFill/>
        </p:spPr>
        <p:txBody>
          <a:bodyPr wrap="square" rtlCol="0">
            <a:spAutoFit/>
          </a:bodyPr>
          <a:lstStyle/>
          <a:p>
            <a:r>
              <a:rPr lang="fr-FR" dirty="0"/>
              <a:t> </a:t>
            </a:r>
            <a:endParaRPr lang="fr-FR" sz="2400" dirty="0">
              <a:latin typeface="Comic Sans MS" panose="030F0702030302020204" pitchFamily="66" charset="0"/>
            </a:endParaRP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628" y="257507"/>
            <a:ext cx="1344901" cy="1802444"/>
          </a:xfrm>
          <a:prstGeom prst="rect">
            <a:avLst/>
          </a:prstGeom>
        </p:spPr>
      </p:pic>
    </p:spTree>
    <p:extLst>
      <p:ext uri="{BB962C8B-B14F-4D97-AF65-F5344CB8AC3E}">
        <p14:creationId xmlns:p14="http://schemas.microsoft.com/office/powerpoint/2010/main" val="287815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18480-FB25-6855-C704-01160BFC001F}"/>
              </a:ext>
            </a:extLst>
          </p:cNvPr>
          <p:cNvSpPr>
            <a:spLocks noGrp="1"/>
          </p:cNvSpPr>
          <p:nvPr>
            <p:ph type="title"/>
          </p:nvPr>
        </p:nvSpPr>
        <p:spPr>
          <a:xfrm>
            <a:off x="641997" y="278726"/>
            <a:ext cx="9890127" cy="381471"/>
          </a:xfrm>
        </p:spPr>
        <p:txBody>
          <a:bodyPr>
            <a:noAutofit/>
          </a:bodyPr>
          <a:lstStyle/>
          <a:p>
            <a:pPr algn="ctr"/>
            <a:r>
              <a:rPr lang="fr-FR" sz="3200" dirty="0">
                <a:latin typeface="Comic Sans MS" panose="030F0702030302020204" pitchFamily="66" charset="0"/>
              </a:rPr>
              <a:t>Comparer nos données aux recensements et bases</a:t>
            </a:r>
          </a:p>
        </p:txBody>
      </p:sp>
      <p:sp>
        <p:nvSpPr>
          <p:cNvPr id="3" name="Espace réservé du contenu 2">
            <a:extLst>
              <a:ext uri="{FF2B5EF4-FFF2-40B4-BE49-F238E27FC236}">
                <a16:creationId xmlns:a16="http://schemas.microsoft.com/office/drawing/2014/main" id="{2C5BC73B-C4D5-B5EC-9C9F-3FA7C7CFCA42}"/>
              </a:ext>
            </a:extLst>
          </p:cNvPr>
          <p:cNvSpPr>
            <a:spLocks noGrp="1"/>
          </p:cNvSpPr>
          <p:nvPr>
            <p:ph idx="1"/>
          </p:nvPr>
        </p:nvSpPr>
        <p:spPr>
          <a:xfrm>
            <a:off x="165750" y="880065"/>
            <a:ext cx="11019806" cy="2491827"/>
          </a:xfrm>
        </p:spPr>
        <p:txBody>
          <a:bodyPr>
            <a:normAutofit fontScale="85000" lnSpcReduction="10000"/>
          </a:bodyPr>
          <a:lstStyle/>
          <a:p>
            <a:r>
              <a:rPr lang="fr-FR" dirty="0">
                <a:latin typeface="Comic Sans MS" panose="030F0702030302020204" pitchFamily="66" charset="0"/>
              </a:rPr>
              <a:t>Recensement Janvry 1906 : 2 filles, Lucie ° 1899 et Georgette ° 1902</a:t>
            </a:r>
          </a:p>
          <a:p>
            <a:r>
              <a:rPr lang="fr-FR" dirty="0">
                <a:latin typeface="Comic Sans MS" panose="030F0702030302020204" pitchFamily="66" charset="0"/>
              </a:rPr>
              <a:t>Recensement Palaiseau 1931 : Henriette </a:t>
            </a:r>
            <a:r>
              <a:rPr lang="fr-FR" dirty="0" err="1">
                <a:latin typeface="Comic Sans MS" panose="030F0702030302020204" pitchFamily="66" charset="0"/>
              </a:rPr>
              <a:t>Crétel</a:t>
            </a:r>
            <a:r>
              <a:rPr lang="fr-FR" dirty="0">
                <a:latin typeface="Comic Sans MS" panose="030F0702030302020204" pitchFamily="66" charset="0"/>
              </a:rPr>
              <a:t> vit chez ses parents</a:t>
            </a:r>
          </a:p>
          <a:p>
            <a:r>
              <a:rPr lang="fr-FR" dirty="0">
                <a:latin typeface="Comic Sans MS" panose="030F0702030302020204" pitchFamily="66" charset="0"/>
              </a:rPr>
              <a:t>Recensement Forges-Les-Bains 1911 : Ernestine </a:t>
            </a:r>
            <a:r>
              <a:rPr lang="fr-FR" dirty="0" err="1">
                <a:latin typeface="Comic Sans MS" panose="030F0702030302020204" pitchFamily="66" charset="0"/>
              </a:rPr>
              <a:t>Lacheny</a:t>
            </a:r>
            <a:r>
              <a:rPr lang="fr-FR" dirty="0">
                <a:latin typeface="Comic Sans MS" panose="030F0702030302020204" pitchFamily="66" charset="0"/>
              </a:rPr>
              <a:t> vit en couple avec ses enfants chez Arthur Blanchard (dénommée Ernestine Blanchard).</a:t>
            </a:r>
          </a:p>
          <a:p>
            <a:r>
              <a:rPr lang="fr-FR" dirty="0">
                <a:latin typeface="Comic Sans MS" panose="030F0702030302020204" pitchFamily="66" charset="0"/>
              </a:rPr>
              <a:t>Base FILAE : Jean Marie Le </a:t>
            </a:r>
            <a:r>
              <a:rPr lang="fr-FR" dirty="0" err="1">
                <a:latin typeface="Comic Sans MS" panose="030F0702030302020204" pitchFamily="66" charset="0"/>
              </a:rPr>
              <a:t>Chéviller</a:t>
            </a:r>
            <a:r>
              <a:rPr lang="fr-FR" dirty="0">
                <a:latin typeface="Comic Sans MS" panose="030F0702030302020204" pitchFamily="66" charset="0"/>
              </a:rPr>
              <a:t> décède à St Brieuc (22) en 1953</a:t>
            </a:r>
          </a:p>
          <a:p>
            <a:r>
              <a:rPr lang="fr-FR" dirty="0">
                <a:latin typeface="Comic Sans MS" panose="030F0702030302020204" pitchFamily="66" charset="0"/>
              </a:rPr>
              <a:t>Fiche matricule J M Le </a:t>
            </a:r>
            <a:r>
              <a:rPr lang="fr-FR" dirty="0" err="1">
                <a:latin typeface="Comic Sans MS" panose="030F0702030302020204" pitchFamily="66" charset="0"/>
              </a:rPr>
              <a:t>Chéviller</a:t>
            </a:r>
            <a:r>
              <a:rPr lang="fr-FR" dirty="0">
                <a:latin typeface="Comic Sans MS" panose="030F0702030302020204" pitchFamily="66" charset="0"/>
              </a:rPr>
              <a:t> : Réside dans l’Orne de 1912 à 1914 </a:t>
            </a:r>
          </a:p>
          <a:p>
            <a:endParaRPr lang="fr-FR" dirty="0"/>
          </a:p>
        </p:txBody>
      </p:sp>
      <p:sp>
        <p:nvSpPr>
          <p:cNvPr id="4" name="ZoneTexte 3">
            <a:extLst>
              <a:ext uri="{FF2B5EF4-FFF2-40B4-BE49-F238E27FC236}">
                <a16:creationId xmlns:a16="http://schemas.microsoft.com/office/drawing/2014/main" id="{77155DAC-CB7B-739E-FED1-657F12C9355E}"/>
              </a:ext>
            </a:extLst>
          </p:cNvPr>
          <p:cNvSpPr txBox="1"/>
          <p:nvPr/>
        </p:nvSpPr>
        <p:spPr>
          <a:xfrm>
            <a:off x="1123720" y="4858439"/>
            <a:ext cx="396262" cy="369332"/>
          </a:xfrm>
          <a:prstGeom prst="rect">
            <a:avLst/>
          </a:prstGeom>
          <a:noFill/>
        </p:spPr>
        <p:txBody>
          <a:bodyPr wrap="none" rtlCol="0">
            <a:spAutoFit/>
          </a:bodyPr>
          <a:lstStyle/>
          <a:p>
            <a:r>
              <a:rPr lang="fr-FR" dirty="0"/>
              <a:t>    </a:t>
            </a:r>
          </a:p>
        </p:txBody>
      </p:sp>
      <p:sp>
        <p:nvSpPr>
          <p:cNvPr id="5" name="ZoneTexte 4">
            <a:extLst>
              <a:ext uri="{FF2B5EF4-FFF2-40B4-BE49-F238E27FC236}">
                <a16:creationId xmlns:a16="http://schemas.microsoft.com/office/drawing/2014/main" id="{F5743262-CAAB-5054-31A8-7DFC9180543F}"/>
              </a:ext>
            </a:extLst>
          </p:cNvPr>
          <p:cNvSpPr txBox="1"/>
          <p:nvPr/>
        </p:nvSpPr>
        <p:spPr>
          <a:xfrm>
            <a:off x="381000" y="6220959"/>
            <a:ext cx="45719" cy="369332"/>
          </a:xfrm>
          <a:prstGeom prst="rect">
            <a:avLst/>
          </a:prstGeom>
          <a:noFill/>
        </p:spPr>
        <p:txBody>
          <a:bodyPr wrap="square" rtlCol="0">
            <a:spAutoFit/>
          </a:bodyPr>
          <a:lstStyle/>
          <a:p>
            <a:r>
              <a:rPr lang="fr-FR" dirty="0"/>
              <a:t>                                                                                                                                         </a:t>
            </a:r>
          </a:p>
        </p:txBody>
      </p:sp>
      <p:sp>
        <p:nvSpPr>
          <p:cNvPr id="8" name="Espace réservé de la date 7">
            <a:extLst>
              <a:ext uri="{FF2B5EF4-FFF2-40B4-BE49-F238E27FC236}">
                <a16:creationId xmlns:a16="http://schemas.microsoft.com/office/drawing/2014/main" id="{DC8CAD18-F4CA-3B73-00BF-1AF0714514CF}"/>
              </a:ext>
            </a:extLst>
          </p:cNvPr>
          <p:cNvSpPr>
            <a:spLocks noGrp="1"/>
          </p:cNvSpPr>
          <p:nvPr>
            <p:ph type="dt" sz="half" idx="10"/>
          </p:nvPr>
        </p:nvSpPr>
        <p:spPr/>
        <p:txBody>
          <a:bodyPr/>
          <a:lstStyle/>
          <a:p>
            <a:r>
              <a:rPr lang="fr-FR"/>
              <a:t>25/05/2024</a:t>
            </a:r>
          </a:p>
        </p:txBody>
      </p:sp>
      <p:sp>
        <p:nvSpPr>
          <p:cNvPr id="9" name="Espace réservé du pied de page 8">
            <a:extLst>
              <a:ext uri="{FF2B5EF4-FFF2-40B4-BE49-F238E27FC236}">
                <a16:creationId xmlns:a16="http://schemas.microsoft.com/office/drawing/2014/main" id="{2E0CC391-BED3-5C3B-559C-76E7F553F01D}"/>
              </a:ext>
            </a:extLst>
          </p:cNvPr>
          <p:cNvSpPr>
            <a:spLocks noGrp="1"/>
          </p:cNvSpPr>
          <p:nvPr>
            <p:ph type="ftr" sz="quarter" idx="11"/>
          </p:nvPr>
        </p:nvSpPr>
        <p:spPr/>
        <p:txBody>
          <a:bodyPr/>
          <a:lstStyle/>
          <a:p>
            <a:r>
              <a:rPr lang="fr-FR"/>
              <a:t>J-Y SALIOU</a:t>
            </a:r>
          </a:p>
        </p:txBody>
      </p:sp>
      <p:sp>
        <p:nvSpPr>
          <p:cNvPr id="10" name="Espace réservé du numéro de diapositive 9">
            <a:extLst>
              <a:ext uri="{FF2B5EF4-FFF2-40B4-BE49-F238E27FC236}">
                <a16:creationId xmlns:a16="http://schemas.microsoft.com/office/drawing/2014/main" id="{1EB0B335-6D4E-7398-2CA2-A2C7F42F21A4}"/>
              </a:ext>
            </a:extLst>
          </p:cNvPr>
          <p:cNvSpPr>
            <a:spLocks noGrp="1"/>
          </p:cNvSpPr>
          <p:nvPr>
            <p:ph type="sldNum" sz="quarter" idx="12"/>
          </p:nvPr>
        </p:nvSpPr>
        <p:spPr/>
        <p:txBody>
          <a:bodyPr/>
          <a:lstStyle/>
          <a:p>
            <a:fld id="{0BCD0B91-D602-4DDB-A2BF-EF2F890BF938}" type="slidenum">
              <a:rPr lang="fr-FR" smtClean="0"/>
              <a:t>9</a:t>
            </a:fld>
            <a:endParaRPr lang="fr-FR"/>
          </a:p>
        </p:txBody>
      </p:sp>
      <p:sp>
        <p:nvSpPr>
          <p:cNvPr id="13" name="ZoneTexte 12">
            <a:extLst>
              <a:ext uri="{FF2B5EF4-FFF2-40B4-BE49-F238E27FC236}">
                <a16:creationId xmlns:a16="http://schemas.microsoft.com/office/drawing/2014/main" id="{188BBDB9-0F63-C4FF-D2AF-3233A4DEE87C}"/>
              </a:ext>
            </a:extLst>
          </p:cNvPr>
          <p:cNvSpPr txBox="1"/>
          <p:nvPr/>
        </p:nvSpPr>
        <p:spPr>
          <a:xfrm>
            <a:off x="1075980" y="3261836"/>
            <a:ext cx="8662930" cy="369332"/>
          </a:xfrm>
          <a:prstGeom prst="rect">
            <a:avLst/>
          </a:prstGeom>
          <a:noFill/>
        </p:spPr>
        <p:txBody>
          <a:bodyPr wrap="square" rtlCol="0">
            <a:spAutoFit/>
          </a:bodyPr>
          <a:lstStyle/>
          <a:p>
            <a:r>
              <a:rPr lang="fr-FR" dirty="0"/>
              <a:t> </a:t>
            </a:r>
            <a:endParaRPr lang="fr-FR" sz="2400" dirty="0">
              <a:latin typeface="Comic Sans MS" panose="030F0702030302020204" pitchFamily="66" charset="0"/>
            </a:endParaRPr>
          </a:p>
        </p:txBody>
      </p:sp>
      <p:pic>
        <p:nvPicPr>
          <p:cNvPr id="15" name="Image 14">
            <a:extLst>
              <a:ext uri="{FF2B5EF4-FFF2-40B4-BE49-F238E27FC236}">
                <a16:creationId xmlns:a16="http://schemas.microsoft.com/office/drawing/2014/main" id="{0D9542AA-CA17-6634-9711-B096687D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6210" y="156814"/>
            <a:ext cx="1127585" cy="1511196"/>
          </a:xfrm>
          <a:prstGeom prst="rect">
            <a:avLst/>
          </a:prstGeom>
        </p:spPr>
      </p:pic>
      <p:pic>
        <p:nvPicPr>
          <p:cNvPr id="12" name="Image 11">
            <a:extLst>
              <a:ext uri="{FF2B5EF4-FFF2-40B4-BE49-F238E27FC236}">
                <a16:creationId xmlns:a16="http://schemas.microsoft.com/office/drawing/2014/main" id="{4FA51D8A-4C57-A497-2A36-75DD36197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00" y="3261837"/>
            <a:ext cx="10676299" cy="3157560"/>
          </a:xfrm>
          <a:prstGeom prst="rect">
            <a:avLst/>
          </a:prstGeom>
        </p:spPr>
      </p:pic>
    </p:spTree>
    <p:extLst>
      <p:ext uri="{BB962C8B-B14F-4D97-AF65-F5344CB8AC3E}">
        <p14:creationId xmlns:p14="http://schemas.microsoft.com/office/powerpoint/2010/main" val="339068912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3058</TotalTime>
  <Words>1240</Words>
  <Application>Microsoft Macintosh PowerPoint</Application>
  <PresentationFormat>Grand écran</PresentationFormat>
  <Paragraphs>174</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Comic Sans MS</vt:lpstr>
      <vt:lpstr>Wingdings</vt:lpstr>
      <vt:lpstr>Thème Office</vt:lpstr>
      <vt:lpstr>Recherche de descendants contemporains</vt:lpstr>
      <vt:lpstr>Point de départ</vt:lpstr>
      <vt:lpstr>Faire un état des lieux</vt:lpstr>
      <vt:lpstr>Consulter les bases généalogiques</vt:lpstr>
      <vt:lpstr>Consulter les bases généalogiques (suite)</vt:lpstr>
      <vt:lpstr>Consulter les Archives Départementales</vt:lpstr>
      <vt:lpstr>Consulter les Archives Départementales</vt:lpstr>
      <vt:lpstr>Poursuite des recherches d’actes</vt:lpstr>
      <vt:lpstr>Comparer nos données aux recensements et bases</vt:lpstr>
      <vt:lpstr>Poursuite des recherches d’autres d’actes</vt:lpstr>
      <vt:lpstr>Poursuivre dans la période des moins de 100/75 ans</vt:lpstr>
      <vt:lpstr>Recherche sur patronyme MINVIELLE</vt:lpstr>
      <vt:lpstr>Pour en savoir plus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de descendants contemporains</dc:title>
  <dc:creator>Jean-Yves SALIOU</dc:creator>
  <cp:lastModifiedBy>Magali Schüssler</cp:lastModifiedBy>
  <cp:revision>66</cp:revision>
  <dcterms:created xsi:type="dcterms:W3CDTF">2024-04-15T19:59:48Z</dcterms:created>
  <dcterms:modified xsi:type="dcterms:W3CDTF">2024-05-25T16:02:34Z</dcterms:modified>
</cp:coreProperties>
</file>