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0D755-0DE8-CA40-BE6C-DE6096306DE6}" type="datetimeFigureOut">
              <a:rPr lang="fr-FR" smtClean="0"/>
              <a:t>18/01/20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142C5-9C8F-E24E-80D4-4EE3C0E23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090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68A54-3338-8844-93B4-28EE507B9EDB}" type="datetimeFigureOut">
              <a:rPr lang="fr-FR" smtClean="0"/>
              <a:t>18/01/20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85DD0-A16A-C24D-83AB-D7D15490F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417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69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7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05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1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53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15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8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7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08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19-janv-2020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1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19-janv-2020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Les fichiers de décès de l'INSEE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G.F.   </a:t>
            </a:r>
            <a:fld id="{54428916-133A-454D-BD8E-0FED90EBA7F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96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Relationship Id="rId3" Type="http://schemas.openxmlformats.org/officeDocument/2006/relationships/hyperlink" Target="https://personnes-decedees.matchid.io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240221416454/files/" TargetMode="External"/><Relationship Id="rId4" Type="http://schemas.openxmlformats.org/officeDocument/2006/relationships/hyperlink" Target="https://www.insee.fr/fr/recherche/recherche-geographique" TargetMode="External"/><Relationship Id="rId5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acebook.com/groups/240221416454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ene.broussed.com/gene/nom.php" TargetMode="External"/><Relationship Id="rId3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eanet.org/blog/post/2019/12/deces-de-france-de-1970-a-aujourdhui-desormais-disponibles-geneanet" TargetMode="External"/><Relationship Id="rId3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memoria.com" TargetMode="External"/><Relationship Id="rId4" Type="http://schemas.openxmlformats.org/officeDocument/2006/relationships/hyperlink" Target="http://www.dansnoscoeurs.fr" TargetMode="External"/><Relationship Id="rId5" Type="http://schemas.openxmlformats.org/officeDocument/2006/relationships/hyperlink" Target="https://www.avis-de-deces.net" TargetMode="External"/><Relationship Id="rId6" Type="http://schemas.openxmlformats.org/officeDocument/2006/relationships/hyperlink" Target="https://www.geneanet.org/bibliotheque-genealogie/avis-de-dec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nhommage.fr/annonce-dec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see.fr/fr/information/419049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data.gouv.fr/fr/datasets/fichier-des-personnes-decede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ee.fr/fr/recherche/recherche-geographique" TargetMode="External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see.fr/fr/statistiques/fichier/4190491/Dessin_fichier_deces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see.fr/fr/recherche/recherche-geographique" TargetMode="External"/><Relationship Id="rId3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ersonnes-decedees.matchid.io/" TargetMode="External"/><Relationship Id="rId3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fichiers de décès de l'Insee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45419"/>
          </a:xfrm>
        </p:spPr>
        <p:txBody>
          <a:bodyPr/>
          <a:lstStyle/>
          <a:p>
            <a:r>
              <a:rPr lang="fr-FR" dirty="0" smtClean="0"/>
              <a:t>Un joli cadeau </a:t>
            </a:r>
            <a:br>
              <a:rPr lang="fr-FR" dirty="0" smtClean="0"/>
            </a:br>
            <a:r>
              <a:rPr lang="fr-FR" dirty="0" smtClean="0"/>
              <a:t>pour le Noël 2019 des généalogistes</a:t>
            </a:r>
            <a:endParaRPr lang="fr-FR" dirty="0"/>
          </a:p>
        </p:txBody>
      </p:sp>
      <p:pic>
        <p:nvPicPr>
          <p:cNvPr id="4" name="Image 3" descr="MCG Genealogie blason2 (544x583 pxls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9033"/>
            <a:ext cx="1295400" cy="1388269"/>
          </a:xfrm>
          <a:prstGeom prst="rect">
            <a:avLst/>
          </a:prstGeom>
        </p:spPr>
      </p:pic>
      <p:pic>
        <p:nvPicPr>
          <p:cNvPr id="7" name="Image 6" descr="INSEE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20" y="309033"/>
            <a:ext cx="1376680" cy="1386840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3174929" cy="365125"/>
          </a:xfrm>
        </p:spPr>
        <p:txBody>
          <a:bodyPr/>
          <a:lstStyle/>
          <a:p>
            <a:r>
              <a:rPr lang="fr-FR" dirty="0" smtClean="0"/>
              <a:t>G.F.@MCG  : Les fichiers de décès de l'INSEE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91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Capture MatchID résultat #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" y="1566058"/>
            <a:ext cx="7583714" cy="50642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0030"/>
          </a:xfrm>
        </p:spPr>
        <p:txBody>
          <a:bodyPr>
            <a:normAutofit/>
          </a:bodyPr>
          <a:lstStyle/>
          <a:p>
            <a:r>
              <a:rPr lang="fr-FR" dirty="0"/>
              <a:t>Utilisation de </a:t>
            </a:r>
            <a:r>
              <a:rPr lang="fr-FR" b="1" dirty="0" err="1" smtClean="0"/>
              <a:t>matchid</a:t>
            </a:r>
            <a:r>
              <a:rPr lang="fr-FR" sz="3200" dirty="0"/>
              <a:t> </a:t>
            </a:r>
            <a:r>
              <a:rPr lang="fr-FR" sz="3200" dirty="0" smtClean="0"/>
              <a:t>(2/2)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2000" dirty="0">
                <a:hlinkClick r:id="rId3"/>
              </a:rPr>
              <a:t>https://personnes-decedees.matchid.io/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62844"/>
            <a:ext cx="8229600" cy="2826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			</a:t>
            </a:r>
            <a:r>
              <a:rPr lang="fr-FR" sz="2400" dirty="0" smtClean="0">
                <a:solidFill>
                  <a:srgbClr val="FF0000"/>
                </a:solidFill>
              </a:rPr>
              <a:t>Résultat </a:t>
            </a:r>
            <a:r>
              <a:rPr lang="fr-FR" sz="2400" dirty="0" smtClean="0">
                <a:solidFill>
                  <a:srgbClr val="FF0000"/>
                </a:solidFill>
              </a:rPr>
              <a:t>de </a:t>
            </a:r>
            <a:r>
              <a:rPr lang="fr-FR" sz="2400" dirty="0" err="1">
                <a:solidFill>
                  <a:srgbClr val="FF0000"/>
                </a:solidFill>
              </a:rPr>
              <a:t>matchid</a:t>
            </a:r>
            <a:r>
              <a:rPr lang="fr-FR" sz="2400" dirty="0">
                <a:solidFill>
                  <a:srgbClr val="FF0000"/>
                </a:solidFill>
              </a:rPr>
              <a:t> : </a:t>
            </a:r>
            <a:r>
              <a:rPr lang="fr-FR" sz="1600" dirty="0"/>
              <a:t>Ne PAS écrire tout en majuscules !</a:t>
            </a: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10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7839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/>
              <a:t>Outil de Didier Brousse</a:t>
            </a:r>
            <a:r>
              <a:rPr lang="fr-FR" sz="2000" dirty="0" smtClean="0"/>
              <a:t>   </a:t>
            </a:r>
            <a:r>
              <a:rPr lang="fr-FR" sz="3200" dirty="0" smtClean="0"/>
              <a:t>(1/2)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37342"/>
            <a:ext cx="8372324" cy="51190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Groupe FB :</a:t>
            </a:r>
            <a:r>
              <a:rPr lang="fr-FR" sz="2000" dirty="0">
                <a:solidFill>
                  <a:srgbClr val="000000"/>
                </a:solidFill>
              </a:rPr>
              <a:t> Si toi aussi tu utilises Heredis et les produits de BSD </a:t>
            </a:r>
            <a:r>
              <a:rPr lang="fr-FR" sz="2000" dirty="0" smtClean="0">
                <a:solidFill>
                  <a:srgbClr val="000000"/>
                </a:solidFill>
              </a:rPr>
              <a:t>Concept</a:t>
            </a:r>
          </a:p>
          <a:p>
            <a:pPr marL="0" indent="0">
              <a:buNone/>
            </a:pPr>
            <a:r>
              <a:rPr lang="fr-FR" sz="2000" dirty="0" err="1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err="1">
                <a:hlinkClick r:id="rId2"/>
              </a:rPr>
              <a:t>www.facebook.com</a:t>
            </a:r>
            <a:r>
              <a:rPr lang="fr-FR" sz="2000" dirty="0">
                <a:hlinkClick r:id="rId2"/>
              </a:rPr>
              <a:t>/groups/240221416454/</a:t>
            </a:r>
            <a:endParaRPr lang="fr-FR" sz="2000" dirty="0"/>
          </a:p>
          <a:p>
            <a:pPr marL="0" indent="0">
              <a:buNone/>
            </a:pPr>
            <a:r>
              <a:rPr lang="fr-FR" sz="800" dirty="0" smtClean="0"/>
              <a:t>   </a:t>
            </a:r>
            <a:br>
              <a:rPr lang="fr-FR" sz="800" dirty="0" smtClean="0"/>
            </a:br>
            <a:r>
              <a:rPr lang="fr-FR" sz="2000" dirty="0" smtClean="0"/>
              <a:t>A </a:t>
            </a:r>
            <a:r>
              <a:rPr lang="fr-FR" sz="2000" dirty="0"/>
              <a:t>partir des fichiers INSEE, Alain </a:t>
            </a:r>
            <a:r>
              <a:rPr lang="fr-FR" sz="2000" dirty="0" err="1"/>
              <a:t>Cornélis</a:t>
            </a:r>
            <a:r>
              <a:rPr lang="fr-FR" sz="2000" dirty="0"/>
              <a:t> a préparé des fichiers Excel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pré</a:t>
            </a:r>
            <a:r>
              <a:rPr lang="fr-FR" sz="2000" dirty="0"/>
              <a:t>-décodés par </a:t>
            </a:r>
            <a:r>
              <a:rPr lang="fr-FR" sz="2000" dirty="0" smtClean="0"/>
              <a:t>année, disponibles </a:t>
            </a:r>
            <a:r>
              <a:rPr lang="fr-FR" sz="2000" dirty="0"/>
              <a:t>sur : </a:t>
            </a:r>
            <a:br>
              <a:rPr lang="fr-FR" sz="2000" dirty="0"/>
            </a:br>
            <a:r>
              <a:rPr lang="fr-FR" sz="2000" dirty="0" smtClean="0">
                <a:hlinkClick r:id="rId3"/>
              </a:rPr>
              <a:t>https</a:t>
            </a:r>
            <a:r>
              <a:rPr lang="fr-FR" sz="2000" dirty="0">
                <a:hlinkClick r:id="rId3"/>
              </a:rPr>
              <a:t>://www.facebook.com/groups/240221416454/files</a:t>
            </a:r>
            <a:r>
              <a:rPr lang="fr-FR" sz="2000" dirty="0" smtClean="0">
                <a:hlinkClick r:id="rId3"/>
              </a:rPr>
              <a:t>/</a:t>
            </a:r>
            <a:endParaRPr lang="fr-FR" sz="2000" dirty="0" smtClean="0"/>
          </a:p>
          <a:p>
            <a:pPr marL="0" indent="0">
              <a:buNone/>
            </a:pPr>
            <a:r>
              <a:rPr lang="fr-FR" sz="800" dirty="0" smtClean="0"/>
              <a:t>   </a:t>
            </a:r>
            <a:r>
              <a:rPr lang="fr-FR" sz="800" dirty="0"/>
              <a:t/>
            </a:r>
            <a:br>
              <a:rPr lang="fr-FR" sz="800" dirty="0"/>
            </a:br>
            <a:r>
              <a:rPr lang="fr-FR" sz="2000" dirty="0" smtClean="0">
                <a:solidFill>
                  <a:srgbClr val="FF0000"/>
                </a:solidFill>
              </a:rPr>
              <a:t>Exemple : </a:t>
            </a:r>
            <a:r>
              <a:rPr lang="fr-FR" sz="2000" dirty="0"/>
              <a:t>"</a:t>
            </a:r>
            <a:r>
              <a:rPr lang="fr-FR" sz="2000" dirty="0" err="1"/>
              <a:t>Décès</a:t>
            </a:r>
            <a:r>
              <a:rPr lang="fr-FR" sz="2000" dirty="0"/>
              <a:t> 2014.</a:t>
            </a:r>
            <a:r>
              <a:rPr lang="fr-FR" sz="2000" dirty="0" smtClean="0"/>
              <a:t>xlsx"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de-DE" sz="1600" dirty="0">
                <a:hlinkClick r:id="rId4"/>
              </a:rPr>
              <a:t>https://www.insee.fr/fr/recherche/recherche-geographique</a:t>
            </a:r>
            <a:r>
              <a:rPr lang="de-DE" sz="1600" dirty="0"/>
              <a:t> </a:t>
            </a:r>
            <a:r>
              <a:rPr lang="is-IS" sz="1600" dirty="0"/>
              <a:t>→</a:t>
            </a:r>
            <a:r>
              <a:rPr lang="de-DE" sz="1600" dirty="0"/>
              <a:t> </a:t>
            </a:r>
            <a:r>
              <a:rPr lang="de-DE" sz="1600" dirty="0" smtClean="0"/>
              <a:t>57132 </a:t>
            </a:r>
            <a:r>
              <a:rPr lang="de-DE" sz="1600" dirty="0"/>
              <a:t>= Château-</a:t>
            </a:r>
            <a:r>
              <a:rPr lang="de-DE" sz="1600" dirty="0" smtClean="0"/>
              <a:t>Salins (</a:t>
            </a:r>
            <a:r>
              <a:rPr lang="de-DE" sz="1600" dirty="0" err="1" smtClean="0"/>
              <a:t>Moselle</a:t>
            </a:r>
            <a:r>
              <a:rPr lang="de-DE" sz="1600" dirty="0" smtClean="0"/>
              <a:t>)</a:t>
            </a:r>
            <a:endParaRPr lang="de-DE" sz="1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11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8" name="Image 7" descr="Capture Excel Cornelis-b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363"/>
            <a:ext cx="9144000" cy="216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1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/>
              <a:t>Outil de Didier Brousse</a:t>
            </a:r>
            <a:r>
              <a:rPr lang="fr-FR" sz="2000" dirty="0" smtClean="0"/>
              <a:t>   </a:t>
            </a:r>
            <a:r>
              <a:rPr lang="fr-FR" sz="3200" dirty="0" smtClean="0"/>
              <a:t>(2/2)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37343"/>
            <a:ext cx="8520262" cy="1053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Sur </a:t>
            </a:r>
            <a:r>
              <a:rPr lang="fr-FR" sz="2000" dirty="0" smtClean="0">
                <a:solidFill>
                  <a:srgbClr val="000000"/>
                </a:solidFill>
              </a:rPr>
              <a:t>cette base, D.B. a </a:t>
            </a:r>
            <a:r>
              <a:rPr lang="fr-FR" sz="2000" dirty="0">
                <a:solidFill>
                  <a:srgbClr val="000000"/>
                </a:solidFill>
              </a:rPr>
              <a:t>développé </a:t>
            </a:r>
            <a:r>
              <a:rPr lang="fr-FR" sz="2400" dirty="0">
                <a:solidFill>
                  <a:srgbClr val="FF0000"/>
                </a:solidFill>
              </a:rPr>
              <a:t>un outil très </a:t>
            </a:r>
            <a:r>
              <a:rPr lang="fr-FR" sz="2400" dirty="0" smtClean="0">
                <a:solidFill>
                  <a:srgbClr val="FF0000"/>
                </a:solidFill>
              </a:rPr>
              <a:t>convivial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/>
              <a:t>e</a:t>
            </a:r>
            <a:r>
              <a:rPr lang="fr-FR" sz="2000" dirty="0" smtClean="0">
                <a:solidFill>
                  <a:srgbClr val="000000"/>
                </a:solidFill>
              </a:rPr>
              <a:t>t multi-année : </a:t>
            </a:r>
            <a:r>
              <a:rPr lang="fr-FR" sz="2200" dirty="0" smtClean="0">
                <a:solidFill>
                  <a:srgbClr val="000000"/>
                </a:solidFill>
                <a:hlinkClick r:id="rId2"/>
              </a:rPr>
              <a:t>http://gene.broussed.com/gene/nom.php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12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7" name="Image 6" descr="Capture Brouss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10" y="2061067"/>
            <a:ext cx="8148765" cy="44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0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237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 smtClean="0"/>
              <a:t>Utilisation de </a:t>
            </a:r>
            <a:r>
              <a:rPr lang="fr-FR" dirty="0" err="1" smtClean="0"/>
              <a:t>Geneanet</a:t>
            </a:r>
            <a:r>
              <a:rPr lang="fr-FR" sz="2000" dirty="0" smtClean="0"/>
              <a:t>   </a:t>
            </a:r>
            <a:r>
              <a:rPr lang="fr-FR" sz="3200" dirty="0" smtClean="0"/>
              <a:t>(</a:t>
            </a:r>
            <a:r>
              <a:rPr lang="fr-FR" sz="3200" dirty="0"/>
              <a:t>1</a:t>
            </a:r>
            <a:r>
              <a:rPr lang="fr-FR" sz="3200" dirty="0" smtClean="0"/>
              <a:t>/4)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6540"/>
            <a:ext cx="8229600" cy="5568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/>
              <a:t>Les fichiers de décès de l'INSEE ont été </a:t>
            </a:r>
            <a:r>
              <a:rPr lang="fr-FR" sz="2400" dirty="0">
                <a:solidFill>
                  <a:srgbClr val="FF0000"/>
                </a:solidFill>
              </a:rPr>
              <a:t>indexés</a:t>
            </a:r>
            <a:r>
              <a:rPr lang="fr-FR" sz="2000" dirty="0"/>
              <a:t> par </a:t>
            </a:r>
            <a:r>
              <a:rPr lang="fr-FR" sz="2000" dirty="0" err="1"/>
              <a:t>Geneanet</a:t>
            </a:r>
            <a:r>
              <a:rPr lang="fr-FR" sz="2000" dirty="0"/>
              <a:t> et </a:t>
            </a:r>
            <a:r>
              <a:rPr lang="fr-FR" sz="2400" dirty="0">
                <a:solidFill>
                  <a:srgbClr val="FF0000"/>
                </a:solidFill>
              </a:rPr>
              <a:t>intégrés</a:t>
            </a:r>
            <a:r>
              <a:rPr lang="fr-FR" sz="2000" dirty="0"/>
              <a:t> au moteur de recherche avec l'identifiant “</a:t>
            </a:r>
            <a:r>
              <a:rPr lang="fr-FR" sz="2000" i="1" dirty="0" err="1"/>
              <a:t>colgnecminsee</a:t>
            </a:r>
            <a:r>
              <a:rPr lang="fr-FR" sz="2000" dirty="0"/>
              <a:t>” comme </a:t>
            </a:r>
            <a:r>
              <a:rPr lang="fr-FR" sz="2000" dirty="0" smtClean="0"/>
              <a:t>origine.</a:t>
            </a:r>
          </a:p>
          <a:p>
            <a:pPr marL="0" indent="0">
              <a:buNone/>
            </a:pPr>
            <a:r>
              <a:rPr lang="fr-FR" sz="1300" dirty="0" smtClean="0">
                <a:hlinkClick r:id="rId2"/>
              </a:rPr>
              <a:t>http:</a:t>
            </a:r>
            <a:r>
              <a:rPr lang="fr-FR" sz="1300" dirty="0">
                <a:hlinkClick r:id="rId2"/>
              </a:rPr>
              <a:t>//</a:t>
            </a:r>
            <a:r>
              <a:rPr lang="fr-FR" sz="1300" dirty="0" err="1">
                <a:hlinkClick r:id="rId2"/>
              </a:rPr>
              <a:t>www.geneanet.org</a:t>
            </a:r>
            <a:r>
              <a:rPr lang="fr-FR" sz="1300" dirty="0">
                <a:hlinkClick r:id="rId2"/>
              </a:rPr>
              <a:t>/blog/post/2019/12/deces-de-france-de-1970-a-aujourdhui-desormais-disponibles-geneanet</a:t>
            </a:r>
            <a:endParaRPr lang="fr-FR" sz="1300" dirty="0" smtClean="0"/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Chercher un décès :</a:t>
            </a:r>
          </a:p>
          <a:p>
            <a:pPr marL="0" indent="0">
              <a:buNone/>
            </a:pPr>
            <a:r>
              <a:rPr lang="fr-FR" sz="2000" dirty="0"/>
              <a:t>• </a:t>
            </a:r>
            <a:r>
              <a:rPr lang="fr-FR" sz="2000" dirty="0" smtClean="0"/>
              <a:t>Vous </a:t>
            </a:r>
            <a:r>
              <a:rPr lang="fr-FR" sz="2000" dirty="0"/>
              <a:t>pouvez chercher immédiatement quelqu’un grâce au formulaire de recherche spécifique ci-dessous, ou utiliser le moteur de recherche global de la page d’accueil, les décès de 1970 à 2019 étant intégrés dans tous les résultats qui apparaîtront.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endParaRPr lang="fr-FR" sz="800" dirty="0"/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endParaRPr lang="fr-FR" sz="800" dirty="0"/>
          </a:p>
          <a:p>
            <a:pPr marL="0" indent="0">
              <a:buNone/>
            </a:pPr>
            <a:r>
              <a:rPr lang="fr-FR" sz="1800" dirty="0" smtClean="0"/>
              <a:t>Vous </a:t>
            </a:r>
            <a:r>
              <a:rPr lang="fr-FR" sz="1800" dirty="0"/>
              <a:t>pourrez affiner votre recherche après un premier affichage des </a:t>
            </a:r>
            <a:r>
              <a:rPr lang="fr-FR" sz="1800" dirty="0" smtClean="0"/>
              <a:t>résultats.</a:t>
            </a:r>
            <a:endParaRPr lang="fr-FR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7" name="Image 6" descr="Formulaire spécifique Geneanet rempli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676" y="3476250"/>
            <a:ext cx="4832247" cy="2567861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95071" y="4130514"/>
            <a:ext cx="2295729" cy="12311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N.B. </a:t>
            </a:r>
            <a:r>
              <a:rPr lang="fr-FR" dirty="0" smtClean="0"/>
              <a:t>La recherche est aussi possible avec </a:t>
            </a:r>
            <a:r>
              <a:rPr lang="fr-FR" sz="2000" dirty="0" err="1" smtClean="0">
                <a:solidFill>
                  <a:srgbClr val="FF0000"/>
                </a:solidFill>
              </a:rPr>
              <a:t>Filae</a:t>
            </a:r>
            <a:r>
              <a:rPr lang="fr-FR" dirty="0" smtClean="0"/>
              <a:t>, mais je n’ai pas testé cet outil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214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237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 smtClean="0"/>
              <a:t>Utilisation de </a:t>
            </a:r>
            <a:r>
              <a:rPr lang="fr-FR" dirty="0" err="1" smtClean="0"/>
              <a:t>Geneanet</a:t>
            </a:r>
            <a:r>
              <a:rPr lang="fr-FR" sz="2000" dirty="0" smtClean="0"/>
              <a:t>   </a:t>
            </a:r>
            <a:r>
              <a:rPr lang="fr-FR" sz="3200" dirty="0" smtClean="0"/>
              <a:t>(2/4)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6540"/>
            <a:ext cx="8229600" cy="2944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 smtClean="0"/>
              <a:t>Résultat pour tout </a:t>
            </a:r>
            <a:r>
              <a:rPr lang="fr-FR" sz="2000" dirty="0" smtClean="0"/>
              <a:t>utilisateur </a:t>
            </a:r>
            <a:r>
              <a:rPr lang="fr-FR" sz="1800" dirty="0" smtClean="0"/>
              <a:t>(naissance aussi bien que décès) </a:t>
            </a:r>
            <a:r>
              <a:rPr lang="fr-FR" sz="2000" dirty="0" smtClean="0"/>
              <a:t>: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endParaRPr lang="fr-FR" sz="800" dirty="0"/>
          </a:p>
          <a:p>
            <a:pPr marL="0" indent="0">
              <a:buNone/>
            </a:pPr>
            <a:r>
              <a:rPr lang="fr-FR" sz="800" dirty="0" smtClean="0"/>
              <a:t>  </a:t>
            </a:r>
          </a:p>
          <a:p>
            <a:pPr marL="0" indent="0">
              <a:buNone/>
            </a:pPr>
            <a:r>
              <a:rPr lang="fr-FR" sz="2000" dirty="0" smtClean="0"/>
              <a:t>Et plus complet pour </a:t>
            </a:r>
            <a:br>
              <a:rPr lang="fr-FR" sz="2000" dirty="0" smtClean="0"/>
            </a:br>
            <a:r>
              <a:rPr lang="fr-FR" sz="2000" dirty="0" smtClean="0"/>
              <a:t>un utilisateur Premium :</a:t>
            </a:r>
            <a:endParaRPr lang="fr-FR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465322" y="2622007"/>
            <a:ext cx="4617063" cy="378565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8000"/>
                </a:solidFill>
              </a:rPr>
              <a:t>Nom :	</a:t>
            </a:r>
            <a:r>
              <a:rPr lang="fr-FR" sz="1600" dirty="0" smtClean="0">
                <a:solidFill>
                  <a:srgbClr val="008000"/>
                </a:solidFill>
              </a:rPr>
              <a:t>	FROISSART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Prénom :	</a:t>
            </a:r>
            <a:r>
              <a:rPr lang="fr-FR" sz="1600" dirty="0" smtClean="0">
                <a:solidFill>
                  <a:srgbClr val="008000"/>
                </a:solidFill>
              </a:rPr>
              <a:t>	Marcel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Sexe :	</a:t>
            </a:r>
            <a:r>
              <a:rPr lang="fr-FR" sz="1600" dirty="0" smtClean="0">
                <a:solidFill>
                  <a:srgbClr val="008000"/>
                </a:solidFill>
              </a:rPr>
              <a:t>	M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Jour de naissance :	</a:t>
            </a:r>
            <a:r>
              <a:rPr lang="fr-FR" sz="1600" dirty="0" smtClean="0">
                <a:solidFill>
                  <a:srgbClr val="008000"/>
                </a:solidFill>
              </a:rPr>
              <a:t>	20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Mois de naissance :	</a:t>
            </a:r>
            <a:r>
              <a:rPr lang="fr-FR" sz="1600" dirty="0" smtClean="0">
                <a:solidFill>
                  <a:srgbClr val="008000"/>
                </a:solidFill>
              </a:rPr>
              <a:t>	12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Année de naissance :	</a:t>
            </a:r>
            <a:r>
              <a:rPr lang="fr-FR" sz="1600" dirty="0" smtClean="0">
                <a:solidFill>
                  <a:srgbClr val="008000"/>
                </a:solidFill>
              </a:rPr>
              <a:t>	1934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Code </a:t>
            </a:r>
            <a:r>
              <a:rPr lang="fr-FR" sz="1600" dirty="0" err="1">
                <a:solidFill>
                  <a:srgbClr val="008000"/>
                </a:solidFill>
              </a:rPr>
              <a:t>insee</a:t>
            </a:r>
            <a:r>
              <a:rPr lang="fr-FR" sz="1600" dirty="0">
                <a:solidFill>
                  <a:srgbClr val="008000"/>
                </a:solidFill>
              </a:rPr>
              <a:t> naissance :	75106</a:t>
            </a:r>
          </a:p>
          <a:p>
            <a:r>
              <a:rPr lang="fr-FR" sz="1600" dirty="0">
                <a:solidFill>
                  <a:srgbClr val="008000"/>
                </a:solidFill>
              </a:rPr>
              <a:t>Commune de naissance :	Paris 6e Arrondissement</a:t>
            </a:r>
          </a:p>
          <a:p>
            <a:r>
              <a:rPr lang="fr-FR" sz="1600" dirty="0">
                <a:solidFill>
                  <a:srgbClr val="008000"/>
                </a:solidFill>
              </a:rPr>
              <a:t>Pays de naissance :	</a:t>
            </a:r>
            <a:r>
              <a:rPr lang="fr-FR" sz="1600" dirty="0" smtClean="0">
                <a:solidFill>
                  <a:srgbClr val="008000"/>
                </a:solidFill>
              </a:rPr>
              <a:t>	FRANCE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Jour de décès :	</a:t>
            </a:r>
            <a:r>
              <a:rPr lang="fr-FR" sz="1600" dirty="0" smtClean="0">
                <a:solidFill>
                  <a:srgbClr val="008000"/>
                </a:solidFill>
              </a:rPr>
              <a:t>	21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Mois de décès :	</a:t>
            </a:r>
            <a:r>
              <a:rPr lang="fr-FR" sz="1600" dirty="0" smtClean="0">
                <a:solidFill>
                  <a:srgbClr val="008000"/>
                </a:solidFill>
              </a:rPr>
              <a:t>	10</a:t>
            </a:r>
            <a:endParaRPr lang="fr-FR" sz="1600" dirty="0">
              <a:solidFill>
                <a:srgbClr val="008000"/>
              </a:solidFill>
            </a:endParaRPr>
          </a:p>
          <a:p>
            <a:r>
              <a:rPr lang="fr-FR" sz="1600" dirty="0">
                <a:solidFill>
                  <a:srgbClr val="008000"/>
                </a:solidFill>
              </a:rPr>
              <a:t>Année de décès :	2015</a:t>
            </a:r>
          </a:p>
          <a:p>
            <a:r>
              <a:rPr lang="fr-FR" sz="1600" dirty="0">
                <a:solidFill>
                  <a:srgbClr val="008000"/>
                </a:solidFill>
              </a:rPr>
              <a:t>Code </a:t>
            </a:r>
            <a:r>
              <a:rPr lang="fr-FR" sz="1600" dirty="0" err="1">
                <a:solidFill>
                  <a:srgbClr val="008000"/>
                </a:solidFill>
              </a:rPr>
              <a:t>insee</a:t>
            </a:r>
            <a:r>
              <a:rPr lang="fr-FR" sz="1600" dirty="0">
                <a:solidFill>
                  <a:srgbClr val="008000"/>
                </a:solidFill>
              </a:rPr>
              <a:t> </a:t>
            </a:r>
            <a:r>
              <a:rPr lang="fr-FR" sz="1600" dirty="0" err="1">
                <a:solidFill>
                  <a:srgbClr val="008000"/>
                </a:solidFill>
              </a:rPr>
              <a:t>deces</a:t>
            </a:r>
            <a:r>
              <a:rPr lang="fr-FR" sz="1600" dirty="0">
                <a:solidFill>
                  <a:srgbClr val="008000"/>
                </a:solidFill>
              </a:rPr>
              <a:t> :	75114</a:t>
            </a:r>
          </a:p>
          <a:p>
            <a:r>
              <a:rPr lang="fr-FR" sz="1600" dirty="0">
                <a:solidFill>
                  <a:srgbClr val="008000"/>
                </a:solidFill>
              </a:rPr>
              <a:t>Commune de décès :	Paris 14e Arrondissement</a:t>
            </a:r>
          </a:p>
          <a:p>
            <a:r>
              <a:rPr lang="fr-FR" sz="1600" dirty="0">
                <a:solidFill>
                  <a:srgbClr val="008000"/>
                </a:solidFill>
              </a:rPr>
              <a:t>Pays de décès :	</a:t>
            </a:r>
            <a:r>
              <a:rPr lang="fr-FR" sz="1600" dirty="0" smtClean="0">
                <a:solidFill>
                  <a:srgbClr val="008000"/>
                </a:solidFill>
              </a:rPr>
              <a:t>	FRANCE</a:t>
            </a:r>
            <a:endParaRPr lang="fr-FR" sz="1600" dirty="0">
              <a:solidFill>
                <a:srgbClr val="008000"/>
              </a:solidFill>
            </a:endParaRPr>
          </a:p>
        </p:txBody>
      </p:sp>
      <p:pic>
        <p:nvPicPr>
          <p:cNvPr id="10" name="Image 9" descr="Réponse Geneanet compte non premium (Froissart Paris 14ème) 20011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89968"/>
            <a:ext cx="8229600" cy="120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19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237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 smtClean="0"/>
              <a:t>Utilisation de </a:t>
            </a:r>
            <a:r>
              <a:rPr lang="fr-FR" dirty="0" err="1" smtClean="0"/>
              <a:t>Geneanet</a:t>
            </a:r>
            <a:r>
              <a:rPr lang="fr-FR" sz="2000" dirty="0" smtClean="0"/>
              <a:t>   </a:t>
            </a:r>
            <a:r>
              <a:rPr lang="fr-FR" sz="3200" dirty="0" smtClean="0"/>
              <a:t>(3/4)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7004" y="1147642"/>
            <a:ext cx="8229600" cy="21234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900" dirty="0"/>
              <a:t>• </a:t>
            </a:r>
            <a:r>
              <a:rPr lang="fr-FR" sz="1900" dirty="0" smtClean="0"/>
              <a:t>Si vous êtes Premium, vous </a:t>
            </a:r>
            <a:r>
              <a:rPr lang="fr-FR" sz="1900" dirty="0"/>
              <a:t>pouvez également </a:t>
            </a:r>
            <a:r>
              <a:rPr lang="fr-FR" sz="2200" dirty="0">
                <a:solidFill>
                  <a:srgbClr val="FF0000"/>
                </a:solidFill>
              </a:rPr>
              <a:t>lancer une comparaison</a:t>
            </a:r>
            <a:r>
              <a:rPr lang="fr-FR" sz="1900" dirty="0"/>
              <a:t> pour combler les manques de votre arbre de façon exhaustive. </a:t>
            </a:r>
            <a:endParaRPr lang="fr-FR" sz="1900" dirty="0" smtClean="0"/>
          </a:p>
          <a:p>
            <a:pPr marL="0" indent="0">
              <a:buNone/>
            </a:pPr>
            <a:r>
              <a:rPr lang="fr-FR" sz="1900" dirty="0" smtClean="0"/>
              <a:t>Pour </a:t>
            </a:r>
            <a:r>
              <a:rPr lang="fr-FR" sz="1900" dirty="0"/>
              <a:t>cela, passez par le menu “Rechercher &gt; Comparer mon arbre”, et lancez une Comparaison personnalisée en choisissant “Dans tout mon arbre”, en cochant la case “événements” et en indiquant en identifiant “</a:t>
            </a:r>
            <a:r>
              <a:rPr lang="fr-FR" sz="1900" dirty="0" err="1"/>
              <a:t>colgnecminsee</a:t>
            </a:r>
            <a:r>
              <a:rPr lang="fr-FR" sz="1900" dirty="0"/>
              <a:t>”. </a:t>
            </a:r>
            <a:endParaRPr lang="fr-FR" sz="1900" dirty="0" smtClean="0"/>
          </a:p>
          <a:p>
            <a:pPr marL="0" indent="0">
              <a:buNone/>
            </a:pPr>
            <a:r>
              <a:rPr lang="fr-FR" sz="1900" dirty="0" smtClean="0"/>
              <a:t>Notez </a:t>
            </a:r>
            <a:r>
              <a:rPr lang="fr-FR" sz="1900" dirty="0"/>
              <a:t>que selon la taille de votre arbre le calcul peut être assez long</a:t>
            </a:r>
            <a:r>
              <a:rPr lang="fr-FR" sz="1900" dirty="0" smtClean="0"/>
              <a:t>.</a:t>
            </a:r>
            <a:endParaRPr lang="fr-FR" sz="19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7" name="Image 6" descr="Capture comparaison personnalisé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5529"/>
            <a:ext cx="9144000" cy="293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999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237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 smtClean="0"/>
              <a:t>Utilisation de </a:t>
            </a:r>
            <a:r>
              <a:rPr lang="fr-FR" dirty="0" err="1" smtClean="0"/>
              <a:t>Geneanet</a:t>
            </a:r>
            <a:r>
              <a:rPr lang="fr-FR" sz="2000" dirty="0" smtClean="0"/>
              <a:t>   </a:t>
            </a:r>
            <a:r>
              <a:rPr lang="fr-FR" sz="3200" dirty="0" smtClean="0"/>
              <a:t>(4/4)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7004" y="1019362"/>
            <a:ext cx="8229600" cy="5458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900" dirty="0" smtClean="0"/>
              <a:t>• </a:t>
            </a:r>
            <a:r>
              <a:rPr lang="fr-FR" sz="1900" dirty="0"/>
              <a:t>Vous pouvez </a:t>
            </a:r>
            <a:r>
              <a:rPr lang="fr-FR" sz="1900" dirty="0" smtClean="0"/>
              <a:t>aussi, à partir de la page d’accueil </a:t>
            </a:r>
            <a:r>
              <a:rPr lang="fr-FR" sz="1900" dirty="0"/>
              <a:t>de votre </a:t>
            </a:r>
            <a:r>
              <a:rPr lang="fr-FR" sz="1900" dirty="0" smtClean="0"/>
              <a:t>arbre, utiliser </a:t>
            </a:r>
            <a:r>
              <a:rPr lang="fr-FR" sz="1900" dirty="0"/>
              <a:t>le menu “</a:t>
            </a:r>
            <a:r>
              <a:rPr lang="fr-FR" sz="2200" dirty="0">
                <a:solidFill>
                  <a:srgbClr val="FF0000"/>
                </a:solidFill>
              </a:rPr>
              <a:t>Statistiques généalogiques</a:t>
            </a:r>
            <a:r>
              <a:rPr lang="fr-FR" sz="1900" dirty="0"/>
              <a:t>” </a:t>
            </a:r>
            <a:r>
              <a:rPr lang="fr-FR" sz="1900" dirty="0" smtClean="0"/>
              <a:t>pour </a:t>
            </a:r>
            <a:r>
              <a:rPr lang="fr-FR" sz="1900" dirty="0"/>
              <a:t>repérer rapidement les personnes sur qui faire une recherche : </a:t>
            </a:r>
            <a:endParaRPr lang="fr-FR" sz="1900" dirty="0" smtClean="0"/>
          </a:p>
          <a:p>
            <a:pPr marL="0" indent="0">
              <a:buNone/>
            </a:pPr>
            <a:endParaRPr lang="fr-FR" sz="1900" dirty="0"/>
          </a:p>
          <a:p>
            <a:pPr marL="0" indent="0">
              <a:buNone/>
            </a:pPr>
            <a:endParaRPr lang="fr-FR" sz="1900" dirty="0" smtClean="0"/>
          </a:p>
          <a:p>
            <a:pPr marL="0" indent="0">
              <a:buNone/>
            </a:pPr>
            <a:endParaRPr lang="fr-FR" sz="1900" dirty="0"/>
          </a:p>
          <a:p>
            <a:pPr marL="0" indent="0">
              <a:buNone/>
            </a:pPr>
            <a:endParaRPr lang="fr-FR" sz="1900" dirty="0" smtClean="0"/>
          </a:p>
          <a:p>
            <a:pPr marL="0" indent="0">
              <a:buNone/>
            </a:pPr>
            <a:endParaRPr lang="fr-FR" sz="1900" dirty="0"/>
          </a:p>
          <a:p>
            <a:pPr marL="0" indent="0">
              <a:buNone/>
            </a:pPr>
            <a:endParaRPr lang="fr-FR" sz="1900" dirty="0" smtClean="0"/>
          </a:p>
          <a:p>
            <a:pPr marL="0" indent="0">
              <a:buNone/>
            </a:pPr>
            <a:r>
              <a:rPr lang="fr-FR" sz="800" dirty="0"/>
              <a:t> </a:t>
            </a:r>
            <a:r>
              <a:rPr lang="fr-FR" sz="800" dirty="0" smtClean="0"/>
              <a:t>  </a:t>
            </a:r>
          </a:p>
          <a:p>
            <a:pPr marL="0" indent="0">
              <a:buNone/>
            </a:pPr>
            <a:endParaRPr lang="fr-FR" sz="800" dirty="0"/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endParaRPr lang="fr-FR" sz="800" dirty="0"/>
          </a:p>
          <a:p>
            <a:pPr marL="0" indent="0">
              <a:buNone/>
            </a:pPr>
            <a:r>
              <a:rPr lang="fr-FR" sz="1900" dirty="0" smtClean="0"/>
              <a:t>Choisissez </a:t>
            </a:r>
            <a:r>
              <a:rPr lang="fr-FR" sz="1900" dirty="0"/>
              <a:t>ensuite les “</a:t>
            </a:r>
            <a:r>
              <a:rPr lang="fr-FR" sz="1900" i="1" dirty="0"/>
              <a:t>20 les plus âgés peut-être encore vivants</a:t>
            </a:r>
            <a:r>
              <a:rPr lang="fr-FR" sz="1900" dirty="0"/>
              <a:t>” pour ainsi vérifier, en cliquant sur chaque individu et en lançant une correspondance, s’il est décédé.</a:t>
            </a:r>
          </a:p>
          <a:p>
            <a:pPr marL="0" indent="0">
              <a:buNone/>
            </a:pPr>
            <a:r>
              <a:rPr lang="fr-FR" sz="1700" dirty="0"/>
              <a:t>Précisons que les 20 derniers peuvent être élargis aux 100 derniers dans le paramétrage avancé de votre arbre (menu “</a:t>
            </a:r>
            <a:r>
              <a:rPr lang="fr-FR" sz="1700" i="1" dirty="0"/>
              <a:t>Gestion &gt; Paramétrer mon arbre &gt; Autres réglages</a:t>
            </a:r>
            <a:r>
              <a:rPr lang="fr-FR" sz="1700" dirty="0"/>
              <a:t>” puis “</a:t>
            </a:r>
            <a:r>
              <a:rPr lang="fr-FR" sz="1700" i="1" dirty="0"/>
              <a:t>Nombre d’individus à afficher dans les statistiques</a:t>
            </a:r>
            <a:r>
              <a:rPr lang="fr-FR" sz="1700" dirty="0"/>
              <a:t>“.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16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8" name="Image 7" descr="Capture accès statistiques 20011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982" y="1693254"/>
            <a:ext cx="5951035" cy="294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2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219"/>
          </a:xfrm>
        </p:spPr>
        <p:txBody>
          <a:bodyPr/>
          <a:lstStyle/>
          <a:p>
            <a:r>
              <a:rPr lang="fr-FR" dirty="0" smtClean="0"/>
              <a:t>La situation </a:t>
            </a:r>
            <a:r>
              <a:rPr lang="fr-FR" dirty="0"/>
              <a:t>antérieure </a:t>
            </a:r>
            <a:r>
              <a:rPr lang="fr-FR" sz="3200" dirty="0" smtClean="0"/>
              <a:t>(1/</a:t>
            </a:r>
            <a:r>
              <a:rPr lang="fr-FR" sz="3200" dirty="0"/>
              <a:t>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477" y="1306286"/>
            <a:ext cx="8527142" cy="482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Les règles qui s'appliquent aux </a:t>
            </a:r>
            <a:r>
              <a:rPr lang="fr-FR" sz="2400" b="1" dirty="0" smtClean="0">
                <a:solidFill>
                  <a:srgbClr val="FF0000"/>
                </a:solidFill>
              </a:rPr>
              <a:t>actes de décès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:</a:t>
            </a:r>
            <a:br>
              <a:rPr lang="fr-FR" sz="2400" dirty="0" smtClean="0"/>
            </a:br>
            <a:r>
              <a:rPr lang="fr-FR" sz="800" dirty="0" smtClean="0"/>
              <a:t>   </a:t>
            </a:r>
          </a:p>
          <a:p>
            <a:r>
              <a:rPr lang="fr-FR" sz="2400" dirty="0" smtClean="0">
                <a:solidFill>
                  <a:srgbClr val="000090"/>
                </a:solidFill>
              </a:rPr>
              <a:t>Communication ou consultation en salle</a:t>
            </a:r>
            <a:r>
              <a:rPr lang="fr-FR" sz="2400" dirty="0" smtClean="0"/>
              <a:t> : </a:t>
            </a:r>
            <a:r>
              <a:rPr lang="fr-FR" sz="2000" dirty="0" smtClean="0"/>
              <a:t>Toute personne peut obtenir communication de copies intégrales des actes de décès, sauf lorsque la communication des informations y figurant est de nature à porter atteinte, compte tenu des circonstances du décès, à la sécurité des personnes désignées dans l'acte. 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800" dirty="0" smtClean="0"/>
              <a:t>   </a:t>
            </a:r>
          </a:p>
          <a:p>
            <a:r>
              <a:rPr lang="fr-FR" sz="2400" dirty="0" smtClean="0">
                <a:solidFill>
                  <a:srgbClr val="000090"/>
                </a:solidFill>
              </a:rPr>
              <a:t>Mise en ligne </a:t>
            </a:r>
            <a:r>
              <a:rPr lang="fr-FR" sz="2400" dirty="0" smtClean="0"/>
              <a:t>: </a:t>
            </a:r>
            <a:r>
              <a:rPr lang="fr-FR" sz="2000" dirty="0" smtClean="0"/>
              <a:t>25 ans à compter de la clôture des registres d'actes de décès sans occultation des mentions marginales.</a:t>
            </a:r>
            <a:br>
              <a:rPr lang="fr-FR" sz="2000" dirty="0" smtClean="0"/>
            </a:br>
            <a:r>
              <a:rPr lang="fr-FR" sz="800" dirty="0" smtClean="0"/>
              <a:t>    </a:t>
            </a:r>
          </a:p>
          <a:p>
            <a:r>
              <a:rPr lang="fr-FR" sz="2400" dirty="0" smtClean="0">
                <a:solidFill>
                  <a:srgbClr val="000090"/>
                </a:solidFill>
              </a:rPr>
              <a:t>Indexation</a:t>
            </a:r>
            <a:r>
              <a:rPr lang="fr-FR" sz="2400" dirty="0" smtClean="0"/>
              <a:t> : 	</a:t>
            </a:r>
            <a:r>
              <a:rPr lang="fr-FR" sz="2000" dirty="0" smtClean="0"/>
              <a:t>Interne, délai de 75 ans après la clôture du registre </a:t>
            </a:r>
            <a:br>
              <a:rPr lang="fr-FR" sz="2000" dirty="0" smtClean="0"/>
            </a:br>
            <a:r>
              <a:rPr lang="fr-FR" sz="2400" dirty="0" smtClean="0"/>
              <a:t> 					</a:t>
            </a:r>
            <a:r>
              <a:rPr lang="fr-FR" sz="2000" dirty="0" smtClean="0"/>
              <a:t>Externe, seulement 120 ans à partir de la naissance.</a:t>
            </a:r>
            <a:br>
              <a:rPr lang="fr-FR" sz="2000" dirty="0" smtClean="0"/>
            </a:br>
            <a:r>
              <a:rPr lang="fr-FR" sz="900" dirty="0" smtClean="0"/>
              <a:t>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604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3934"/>
          </a:xfrm>
        </p:spPr>
        <p:txBody>
          <a:bodyPr/>
          <a:lstStyle/>
          <a:p>
            <a:r>
              <a:rPr lang="fr-FR" dirty="0"/>
              <a:t>La situation </a:t>
            </a:r>
            <a:r>
              <a:rPr lang="fr-FR" dirty="0" smtClean="0"/>
              <a:t>antérieure </a:t>
            </a:r>
            <a:r>
              <a:rPr lang="fr-FR" sz="3200" dirty="0" smtClean="0"/>
              <a:t>(2/2)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63227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Sans indexation</a:t>
            </a:r>
            <a:r>
              <a:rPr lang="fr-FR" sz="2400" dirty="0"/>
              <a:t> </a:t>
            </a:r>
            <a:r>
              <a:rPr lang="fr-FR" sz="2000" dirty="0"/>
              <a:t>il est souvent difficile de trouver le décès d'un ancêtre qui est allé finir ses jours hors de ses </a:t>
            </a:r>
            <a:r>
              <a:rPr lang="fr-FR" sz="2000" dirty="0" smtClean="0"/>
              <a:t>attaches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En </a:t>
            </a:r>
            <a:r>
              <a:rPr lang="fr-FR" sz="2400" dirty="0">
                <a:solidFill>
                  <a:srgbClr val="FF0000"/>
                </a:solidFill>
              </a:rPr>
              <a:t>pratique </a:t>
            </a:r>
            <a:r>
              <a:rPr lang="fr-FR" sz="2000" dirty="0"/>
              <a:t>les registres en ligne s'arrêtent souvent bien avant la limite réglementaire </a:t>
            </a:r>
            <a:r>
              <a:rPr lang="fr-FR" sz="2000" dirty="0" smtClean="0"/>
              <a:t>: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- en </a:t>
            </a:r>
            <a:r>
              <a:rPr lang="fr-FR" sz="2000" dirty="0"/>
              <a:t>1900 </a:t>
            </a:r>
            <a:r>
              <a:rPr lang="fr-FR" sz="2000" dirty="0" smtClean="0"/>
              <a:t>(Seine-Maritime, </a:t>
            </a:r>
            <a:r>
              <a:rPr lang="fr-FR" sz="2000" dirty="0"/>
              <a:t>...)</a:t>
            </a:r>
          </a:p>
          <a:p>
            <a:pPr marL="0" indent="0">
              <a:buNone/>
            </a:pPr>
            <a:r>
              <a:rPr lang="fr-FR" sz="2000" dirty="0" smtClean="0"/>
              <a:t>	- en </a:t>
            </a:r>
            <a:r>
              <a:rPr lang="fr-FR" sz="2000" dirty="0"/>
              <a:t>1902 (Orne, ...)</a:t>
            </a:r>
          </a:p>
          <a:p>
            <a:pPr marL="0" indent="0">
              <a:buNone/>
            </a:pPr>
            <a:r>
              <a:rPr lang="fr-FR" sz="2000" dirty="0" smtClean="0"/>
              <a:t>	- en </a:t>
            </a:r>
            <a:r>
              <a:rPr lang="fr-FR" sz="2000" dirty="0"/>
              <a:t>1904 (Loir-et-Cher, ...)</a:t>
            </a:r>
          </a:p>
          <a:p>
            <a:pPr marL="0" indent="0">
              <a:buNone/>
            </a:pPr>
            <a:r>
              <a:rPr lang="fr-FR" sz="2000" dirty="0" smtClean="0"/>
              <a:t>	- en </a:t>
            </a:r>
            <a:r>
              <a:rPr lang="fr-FR" sz="2000" dirty="0"/>
              <a:t>1912 (Yonne, ...</a:t>
            </a:r>
            <a:r>
              <a:rPr lang="fr-FR" sz="2000" dirty="0" smtClean="0"/>
              <a:t>)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- en </a:t>
            </a:r>
            <a:r>
              <a:rPr lang="fr-FR" sz="2000" dirty="0"/>
              <a:t>1918 (Eure-et-Loir, ...)</a:t>
            </a:r>
          </a:p>
          <a:p>
            <a:pPr marL="0" indent="0">
              <a:buNone/>
            </a:pPr>
            <a:r>
              <a:rPr lang="fr-FR" sz="2000" dirty="0" smtClean="0"/>
              <a:t>	- mais </a:t>
            </a:r>
            <a:r>
              <a:rPr lang="fr-FR" sz="2000" dirty="0"/>
              <a:t>en 1986 pour Paris</a:t>
            </a:r>
            <a:r>
              <a:rPr lang="fr-FR" sz="2000" dirty="0" smtClean="0"/>
              <a:t>.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Raisons : </a:t>
            </a:r>
            <a:r>
              <a:rPr lang="fr-FR" sz="2000" i="1" dirty="0" smtClean="0"/>
              <a:t>Registres NMD, </a:t>
            </a:r>
            <a:r>
              <a:rPr lang="fr-FR" sz="2000" i="1" dirty="0"/>
              <a:t>C</a:t>
            </a:r>
            <a:r>
              <a:rPr lang="fr-FR" sz="2000" i="1" dirty="0" smtClean="0"/>
              <a:t>ouvrant 10 années, Campagnes de numérisation</a:t>
            </a:r>
            <a:r>
              <a:rPr lang="mr-IN" sz="2000" i="1" dirty="0" smtClean="0"/>
              <a:t>…</a:t>
            </a:r>
            <a:endParaRPr lang="fr-FR" sz="2000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061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62"/>
          </a:xfrm>
        </p:spPr>
        <p:txBody>
          <a:bodyPr>
            <a:noAutofit/>
          </a:bodyPr>
          <a:lstStyle/>
          <a:p>
            <a:r>
              <a:rPr lang="fr-FR" sz="3600" dirty="0"/>
              <a:t>La recherche de faire-part dans la presse </a:t>
            </a:r>
            <a:br>
              <a:rPr lang="fr-FR" sz="3600" dirty="0"/>
            </a:br>
            <a:r>
              <a:rPr lang="fr-FR" sz="3600" dirty="0" smtClean="0"/>
              <a:t>ou </a:t>
            </a:r>
            <a:r>
              <a:rPr lang="fr-FR" sz="3600" dirty="0"/>
              <a:t>les avis de décès en </a:t>
            </a:r>
            <a:r>
              <a:rPr lang="fr-FR" sz="3600" dirty="0" smtClean="0"/>
              <a:t>ligne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590923"/>
            <a:ext cx="8557617" cy="4441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err="1" smtClean="0">
                <a:solidFill>
                  <a:srgbClr val="FF0000"/>
                </a:solidFill>
              </a:rPr>
              <a:t>Gallica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ainsi que </a:t>
            </a:r>
            <a:r>
              <a:rPr lang="fr-FR" sz="2400" dirty="0" smtClean="0">
                <a:solidFill>
                  <a:srgbClr val="FF0000"/>
                </a:solidFill>
              </a:rPr>
              <a:t>plusieurs sites </a:t>
            </a:r>
            <a:r>
              <a:rPr lang="fr-FR" sz="2400" smtClean="0">
                <a:solidFill>
                  <a:srgbClr val="FF0000"/>
                </a:solidFill>
              </a:rPr>
              <a:t>spécialisés </a:t>
            </a:r>
            <a:r>
              <a:rPr lang="fr-FR" sz="2400" smtClean="0">
                <a:solidFill>
                  <a:srgbClr val="FF0000"/>
                </a:solidFill>
              </a:rPr>
              <a:t>: 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000" strike="dblStrike" dirty="0" smtClean="0"/>
              <a:t>« En Hommage » </a:t>
            </a:r>
            <a:r>
              <a:rPr lang="fr-FR" sz="2000" strike="dblStrike" dirty="0" smtClean="0">
                <a:hlinkClick r:id="rId2"/>
              </a:rPr>
              <a:t>http://www.enhommage.fr/annonce-deces</a:t>
            </a:r>
            <a:r>
              <a:rPr lang="fr-FR" sz="2000" dirty="0" smtClean="0"/>
              <a:t>  (Site fermé)</a:t>
            </a:r>
            <a:endParaRPr lang="fr-FR" sz="2000" strike="dblStrike" dirty="0" smtClean="0"/>
          </a:p>
          <a:p>
            <a:pPr marL="0" indent="0">
              <a:buNone/>
            </a:pPr>
            <a:r>
              <a:rPr lang="fr-FR" sz="2000" dirty="0" smtClean="0"/>
              <a:t>« </a:t>
            </a:r>
            <a:r>
              <a:rPr lang="fr-FR" sz="2000" dirty="0" err="1" smtClean="0"/>
              <a:t>Libra</a:t>
            </a:r>
            <a:r>
              <a:rPr lang="fr-FR" sz="2000" dirty="0" smtClean="0"/>
              <a:t> </a:t>
            </a:r>
            <a:r>
              <a:rPr lang="fr-FR" sz="2000" dirty="0" err="1" smtClean="0"/>
              <a:t>Memoria</a:t>
            </a:r>
            <a:r>
              <a:rPr lang="fr-FR" sz="2000" dirty="0"/>
              <a:t> » </a:t>
            </a:r>
            <a:r>
              <a:rPr lang="fr-FR" sz="2000" dirty="0">
                <a:hlinkClick r:id="rId3"/>
              </a:rPr>
              <a:t>http://</a:t>
            </a:r>
            <a:r>
              <a:rPr lang="fr-FR" sz="2000" dirty="0" smtClean="0">
                <a:hlinkClick r:id="rId3"/>
              </a:rPr>
              <a:t>www.libramemoria.com</a:t>
            </a:r>
            <a:r>
              <a:rPr lang="fr-FR" sz="2000" dirty="0" smtClean="0"/>
              <a:t> </a:t>
            </a:r>
            <a:r>
              <a:rPr lang="fr-FR" sz="2000" dirty="0" smtClean="0"/>
              <a:t> (</a:t>
            </a:r>
            <a:r>
              <a:rPr lang="fr-FR" sz="2000" dirty="0"/>
              <a:t>Est de la </a:t>
            </a:r>
            <a:r>
              <a:rPr lang="fr-FR" sz="2000" dirty="0" smtClean="0"/>
              <a:t>France)</a:t>
            </a: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« Dans </a:t>
            </a:r>
            <a:r>
              <a:rPr lang="fr-FR" sz="2000" dirty="0"/>
              <a:t>nos </a:t>
            </a:r>
            <a:r>
              <a:rPr lang="fr-FR" sz="2000" dirty="0" smtClean="0"/>
              <a:t>cœurs »   </a:t>
            </a:r>
            <a:r>
              <a:rPr lang="fr-FR" sz="2000" dirty="0" smtClean="0">
                <a:hlinkClick r:id="rId4"/>
              </a:rPr>
              <a:t>http://www.dansnoscoeurs.fr</a:t>
            </a: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ainsi </a:t>
            </a:r>
            <a:r>
              <a:rPr lang="fr-FR" sz="2000" dirty="0"/>
              <a:t>que </a:t>
            </a:r>
            <a:r>
              <a:rPr lang="fr-FR" sz="2000" dirty="0" smtClean="0"/>
              <a:t>« Avis </a:t>
            </a:r>
            <a:r>
              <a:rPr lang="fr-FR" sz="2000" dirty="0"/>
              <a:t>de </a:t>
            </a:r>
            <a:r>
              <a:rPr lang="fr-FR" sz="2000" dirty="0" smtClean="0"/>
              <a:t>Décès »   </a:t>
            </a:r>
            <a:r>
              <a:rPr lang="fr-FR" sz="2000" dirty="0" smtClean="0">
                <a:hlinkClick r:id="rId5"/>
              </a:rPr>
              <a:t>https://www.avis-de-deces.net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qui prétend regrouper tous les faire-part parus dans la presse depuis 2009.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Il y a aussi </a:t>
            </a:r>
            <a:r>
              <a:rPr lang="fr-FR" sz="2400" b="1" dirty="0" err="1">
                <a:solidFill>
                  <a:srgbClr val="FF0000"/>
                </a:solidFill>
              </a:rPr>
              <a:t>Geneanet</a:t>
            </a:r>
            <a:r>
              <a:rPr lang="fr-FR" sz="2400" dirty="0">
                <a:solidFill>
                  <a:srgbClr val="FF0000"/>
                </a:solidFill>
              </a:rPr>
              <a:t> : 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000" dirty="0">
                <a:hlinkClick r:id="rId6"/>
              </a:rPr>
              <a:t>https://www.geneanet.org/bibliotheque-genealogie/avis-de-deces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qui regroupe les avis de décès publiés dans la presse et donne quelques infos même sans être Premium, mais est plus complet en étant Premium.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148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37267"/>
          </a:xfrm>
        </p:spPr>
        <p:txBody>
          <a:bodyPr>
            <a:normAutofit/>
          </a:bodyPr>
          <a:lstStyle/>
          <a:p>
            <a:r>
              <a:rPr lang="fr-FR" dirty="0"/>
              <a:t>L'initiative de </a:t>
            </a:r>
            <a:r>
              <a:rPr lang="fr-FR" dirty="0" smtClean="0"/>
              <a:t>l'INSEE</a:t>
            </a:r>
            <a:r>
              <a:rPr lang="fr-FR" dirty="0"/>
              <a:t/>
            </a:r>
            <a:br>
              <a:rPr lang="fr-FR" dirty="0"/>
            </a:br>
            <a:r>
              <a:rPr lang="fr-FR" sz="2000" dirty="0" err="1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err="1">
                <a:hlinkClick r:id="rId2"/>
              </a:rPr>
              <a:t>www.insee.fr</a:t>
            </a:r>
            <a:r>
              <a:rPr lang="fr-FR" sz="2000" dirty="0">
                <a:hlinkClick r:id="rId2"/>
              </a:rPr>
              <a:t>/</a:t>
            </a:r>
            <a:r>
              <a:rPr lang="fr-FR" sz="2000" dirty="0" err="1">
                <a:hlinkClick r:id="rId2"/>
              </a:rPr>
              <a:t>fr</a:t>
            </a:r>
            <a:r>
              <a:rPr lang="fr-FR" sz="2000" dirty="0">
                <a:hlinkClick r:id="rId2"/>
              </a:rPr>
              <a:t>/information/4190491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Dans le cadre de ses missions de service public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/>
              <a:t>l'INSEE dresse la liste des personnes décédées à partir des informations reçues des communes. Selon l'</a:t>
            </a:r>
            <a:r>
              <a:rPr lang="fr-FR" sz="2000" dirty="0">
                <a:solidFill>
                  <a:srgbClr val="FF0000"/>
                </a:solidFill>
              </a:rPr>
              <a:t>avis</a:t>
            </a:r>
            <a:r>
              <a:rPr lang="fr-FR" sz="2000" dirty="0"/>
              <a:t> </a:t>
            </a:r>
            <a:r>
              <a:rPr lang="fr-FR" sz="2000" dirty="0">
                <a:solidFill>
                  <a:srgbClr val="FF0000"/>
                </a:solidFill>
              </a:rPr>
              <a:t>de la </a:t>
            </a:r>
            <a:r>
              <a:rPr lang="fr-FR" sz="2000" dirty="0" smtClean="0">
                <a:solidFill>
                  <a:srgbClr val="FF0000"/>
                </a:solidFill>
              </a:rPr>
              <a:t>CADA </a:t>
            </a:r>
            <a:r>
              <a:rPr lang="fr-FR" sz="2000" dirty="0"/>
              <a:t>du 17 mai 2019, cette liste constitue un document administratif ne contenant pas de données personnelles ni de mentions relatives à la vie privée. L'INSEE a donc publié cette liste fin octobre 2019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600" dirty="0" smtClean="0"/>
              <a:t>en </a:t>
            </a:r>
            <a:r>
              <a:rPr lang="fr-FR" sz="1600" dirty="0"/>
              <a:t>application des dispositions des articles L311-9 et L312-1-1 du code des relations entre le public et l’administration, et  réutilisables dans les conditions prévues par le titre II de ce livre.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Ce ne sont pas des actes de décès </a:t>
            </a:r>
            <a:r>
              <a:rPr lang="fr-FR" sz="2400" dirty="0" smtClean="0">
                <a:solidFill>
                  <a:srgbClr val="FF0000"/>
                </a:solidFill>
              </a:rPr>
              <a:t>: </a:t>
            </a:r>
            <a:r>
              <a:rPr lang="fr-FR" sz="2000" dirty="0"/>
              <a:t>les fichiers </a:t>
            </a:r>
            <a:r>
              <a:rPr lang="fr-FR" sz="2000" dirty="0" smtClean="0"/>
              <a:t>INSEE contiennent </a:t>
            </a:r>
            <a:r>
              <a:rPr lang="fr-FR" sz="2000" dirty="0"/>
              <a:t>moins d'information et ne sont pas filiatifs, mais ils donnent quand même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des </a:t>
            </a:r>
            <a:r>
              <a:rPr lang="fr-FR" sz="2000" dirty="0"/>
              <a:t>informations très précieuses pour les généalogistes :</a:t>
            </a:r>
          </a:p>
          <a:p>
            <a:pPr marL="0" indent="0">
              <a:buNone/>
            </a:pPr>
            <a:r>
              <a:rPr lang="fr-FR" sz="2000" dirty="0" smtClean="0"/>
              <a:t>	- nom</a:t>
            </a:r>
            <a:r>
              <a:rPr lang="fr-FR" sz="2000" dirty="0"/>
              <a:t>, prénoms, </a:t>
            </a:r>
          </a:p>
          <a:p>
            <a:pPr marL="0" indent="0">
              <a:buNone/>
            </a:pPr>
            <a:r>
              <a:rPr lang="fr-FR" sz="2000" dirty="0" smtClean="0"/>
              <a:t>	- date </a:t>
            </a:r>
            <a:r>
              <a:rPr lang="fr-FR" sz="2000" dirty="0"/>
              <a:t>de naissance, code et libellé du lieu de naissance, </a:t>
            </a:r>
          </a:p>
          <a:p>
            <a:pPr marL="0" indent="0">
              <a:buNone/>
            </a:pPr>
            <a:r>
              <a:rPr lang="fr-FR" sz="2000" dirty="0" smtClean="0"/>
              <a:t>	- date </a:t>
            </a:r>
            <a:r>
              <a:rPr lang="fr-FR" sz="2000" dirty="0"/>
              <a:t>du décès, code du lieu de décès et numéro de l’acte de </a:t>
            </a:r>
            <a:r>
              <a:rPr lang="fr-FR" sz="2000" dirty="0" smtClean="0"/>
              <a:t>décès.</a:t>
            </a: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617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237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/>
              <a:t>Les fichiers de </a:t>
            </a:r>
            <a:r>
              <a:rPr lang="fr-FR" dirty="0" smtClean="0"/>
              <a:t>l'INSEE</a:t>
            </a:r>
            <a:r>
              <a:rPr lang="fr-FR" sz="2000" dirty="0"/>
              <a:t> </a:t>
            </a:r>
            <a:r>
              <a:rPr lang="fr-FR" sz="2000" dirty="0" smtClean="0"/>
              <a:t>  </a:t>
            </a:r>
            <a:r>
              <a:rPr lang="fr-FR" sz="3200" dirty="0" smtClean="0"/>
              <a:t>(</a:t>
            </a:r>
            <a:r>
              <a:rPr lang="fr-FR" sz="3200" dirty="0"/>
              <a:t>1</a:t>
            </a:r>
            <a:r>
              <a:rPr lang="fr-FR" sz="3200" dirty="0" smtClean="0"/>
              <a:t>/3)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6540"/>
            <a:ext cx="8229600" cy="5568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Cette liste des personnes </a:t>
            </a:r>
            <a:r>
              <a:rPr lang="fr-FR" sz="2400" dirty="0" smtClean="0">
                <a:solidFill>
                  <a:srgbClr val="FF0000"/>
                </a:solidFill>
              </a:rPr>
              <a:t>décédées</a:t>
            </a:r>
            <a:r>
              <a:rPr lang="fr-FR" sz="2000" dirty="0" smtClean="0">
                <a:solidFill>
                  <a:srgbClr val="000000"/>
                </a:solidFill>
              </a:rPr>
              <a:t> </a:t>
            </a:r>
            <a:r>
              <a:rPr lang="fr-FR" sz="2000" dirty="0"/>
              <a:t>est publiée sous forme de fichiers téléchargeables au </a:t>
            </a:r>
            <a:r>
              <a:rPr lang="fr-FR" sz="2000" b="1" dirty="0"/>
              <a:t>format texte</a:t>
            </a:r>
            <a:r>
              <a:rPr lang="fr-FR" sz="2000" dirty="0"/>
              <a:t> (une ligne par décès), découpés par tranches de mois, de trimestres ou </a:t>
            </a:r>
            <a:r>
              <a:rPr lang="fr-FR" sz="2000" dirty="0" smtClean="0"/>
              <a:t>d’années : Un </a:t>
            </a:r>
            <a:r>
              <a:rPr lang="fr-FR" sz="2000" dirty="0"/>
              <a:t>fichier par mois ou par trimestre pour l'année en cours (2019), un fichier par année de 1970 à 2018.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800" dirty="0" smtClean="0"/>
              <a:t>    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Chaque </a:t>
            </a:r>
            <a:r>
              <a:rPr lang="fr-FR" sz="2400" dirty="0" smtClean="0">
                <a:solidFill>
                  <a:srgbClr val="FF0000"/>
                </a:solidFill>
              </a:rPr>
              <a:t>fichier</a:t>
            </a:r>
            <a:r>
              <a:rPr lang="fr-FR" sz="2000" dirty="0"/>
              <a:t> comprend tous les décès portés à la connaissance de </a:t>
            </a:r>
            <a:r>
              <a:rPr lang="fr-FR" sz="2000" dirty="0" smtClean="0"/>
              <a:t>l’Insee </a:t>
            </a:r>
            <a:r>
              <a:rPr lang="fr-FR" sz="2000" dirty="0"/>
              <a:t>sur la </a:t>
            </a:r>
            <a:r>
              <a:rPr lang="fr-FR" sz="2000" dirty="0" smtClean="0"/>
              <a:t>période concernée </a:t>
            </a:r>
            <a:r>
              <a:rPr lang="fr-FR" sz="2000" dirty="0"/>
              <a:t>; il peut contenir des données relatives à un décès survenu antérieurement si l’information est parvenue tardivement à </a:t>
            </a:r>
            <a:r>
              <a:rPr lang="fr-FR" sz="2000" dirty="0" smtClean="0"/>
              <a:t>l’Insee.</a:t>
            </a:r>
            <a:br>
              <a:rPr lang="fr-FR" sz="2000" dirty="0" smtClean="0"/>
            </a:br>
            <a:r>
              <a:rPr lang="fr-FR" sz="2000" dirty="0" smtClean="0"/>
              <a:t>Dans </a:t>
            </a:r>
            <a:r>
              <a:rPr lang="fr-FR" sz="2000" dirty="0"/>
              <a:t>les années 70, il peut y avoir quelques manques pour les communes qui n'étaient pas informatisées.</a:t>
            </a:r>
            <a:endParaRPr lang="fr-FR" sz="2000" dirty="0" smtClean="0"/>
          </a:p>
          <a:p>
            <a:pPr marL="0" indent="0">
              <a:buNone/>
            </a:pPr>
            <a:r>
              <a:rPr lang="fr-FR" sz="800" dirty="0" smtClean="0"/>
              <a:t>     </a:t>
            </a:r>
            <a:br>
              <a:rPr lang="fr-FR" sz="800" dirty="0" smtClean="0"/>
            </a:br>
            <a:r>
              <a:rPr lang="fr-FR" sz="2400" dirty="0" smtClean="0">
                <a:solidFill>
                  <a:srgbClr val="FF0000"/>
                </a:solidFill>
              </a:rPr>
              <a:t>Tous </a:t>
            </a:r>
            <a:r>
              <a:rPr lang="fr-FR" sz="2400" dirty="0">
                <a:solidFill>
                  <a:srgbClr val="FF0000"/>
                </a:solidFill>
              </a:rPr>
              <a:t>ces fichiers </a:t>
            </a:r>
            <a:r>
              <a:rPr lang="fr-FR" sz="2000" dirty="0"/>
              <a:t>sont disponibles sur la page :</a:t>
            </a:r>
          </a:p>
          <a:p>
            <a:pPr marL="0" indent="0">
              <a:buNone/>
            </a:pPr>
            <a:r>
              <a:rPr lang="fr-FR" sz="2000" dirty="0" err="1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err="1">
                <a:hlinkClick r:id="rId2"/>
              </a:rPr>
              <a:t>www.data.gouv.fr</a:t>
            </a:r>
            <a:r>
              <a:rPr lang="fr-FR" sz="2000" dirty="0">
                <a:hlinkClick r:id="rId2"/>
              </a:rPr>
              <a:t>/</a:t>
            </a:r>
            <a:r>
              <a:rPr lang="fr-FR" sz="2000" dirty="0" err="1">
                <a:hlinkClick r:id="rId2"/>
              </a:rPr>
              <a:t>fr</a:t>
            </a:r>
            <a:r>
              <a:rPr lang="fr-FR" sz="2000" dirty="0">
                <a:hlinkClick r:id="rId2"/>
              </a:rPr>
              <a:t>/</a:t>
            </a:r>
            <a:r>
              <a:rPr lang="fr-FR" sz="2000" dirty="0" err="1">
                <a:hlinkClick r:id="rId2"/>
              </a:rPr>
              <a:t>datasets</a:t>
            </a:r>
            <a:r>
              <a:rPr lang="fr-FR" sz="2000" dirty="0">
                <a:hlinkClick r:id="rId2"/>
              </a:rPr>
              <a:t>/fichier-des-personnes-</a:t>
            </a:r>
            <a:r>
              <a:rPr lang="fr-FR" sz="2000" dirty="0" err="1">
                <a:hlinkClick r:id="rId2"/>
              </a:rPr>
              <a:t>decedees</a:t>
            </a:r>
            <a:r>
              <a:rPr lang="fr-FR" sz="2000" dirty="0">
                <a:hlinkClick r:id="rId2"/>
              </a:rPr>
              <a:t>/</a:t>
            </a:r>
            <a:endParaRPr lang="fr-FR" sz="2000" dirty="0"/>
          </a:p>
          <a:p>
            <a:pPr marL="0" indent="0">
              <a:buNone/>
            </a:pPr>
            <a:r>
              <a:rPr lang="fr-FR" sz="2000" i="1" dirty="0" smtClean="0"/>
              <a:t>Ce sont de gros fichiers texte, exemples</a:t>
            </a:r>
            <a:r>
              <a:rPr lang="fr-FR" sz="2000" dirty="0" smtClean="0"/>
              <a:t> </a:t>
            </a:r>
            <a:r>
              <a:rPr lang="fr-FR" sz="2000" dirty="0"/>
              <a:t>:</a:t>
            </a:r>
          </a:p>
          <a:p>
            <a:pPr marL="0" indent="0">
              <a:buNone/>
            </a:pPr>
            <a:r>
              <a:rPr lang="fr-FR" sz="1600" dirty="0" smtClean="0"/>
              <a:t>	- Un </a:t>
            </a:r>
            <a:r>
              <a:rPr lang="fr-FR" sz="1600" dirty="0"/>
              <a:t>mois :	</a:t>
            </a:r>
            <a:r>
              <a:rPr lang="fr-FR" sz="1600" dirty="0" smtClean="0"/>
              <a:t>	deces</a:t>
            </a:r>
            <a:r>
              <a:rPr lang="fr-FR" sz="1600" dirty="0"/>
              <a:t>-2019-m10.txt	10,7 Mo </a:t>
            </a:r>
            <a:r>
              <a:rPr lang="fr-FR" sz="1600" dirty="0" smtClean="0"/>
              <a:t>	avec   53 </a:t>
            </a:r>
            <a:r>
              <a:rPr lang="fr-FR" sz="1600" dirty="0"/>
              <a:t>518 décès (lignes)</a:t>
            </a:r>
          </a:p>
          <a:p>
            <a:pPr marL="0" indent="0">
              <a:buNone/>
            </a:pPr>
            <a:r>
              <a:rPr lang="fr-FR" sz="1600" dirty="0" smtClean="0"/>
              <a:t>	- Un </a:t>
            </a:r>
            <a:r>
              <a:rPr lang="fr-FR" sz="1600" dirty="0"/>
              <a:t>trimestre : 	deces-2019-t1.txt	</a:t>
            </a:r>
            <a:r>
              <a:rPr lang="fr-FR" sz="1600" dirty="0" smtClean="0"/>
              <a:t>35,2 Mo	avec </a:t>
            </a:r>
            <a:r>
              <a:rPr lang="fr-FR" sz="1600" dirty="0"/>
              <a:t>175 771 décès (lignes)</a:t>
            </a:r>
          </a:p>
          <a:p>
            <a:pPr marL="0" indent="0">
              <a:buNone/>
            </a:pPr>
            <a:r>
              <a:rPr lang="fr-FR" sz="1600" dirty="0" smtClean="0"/>
              <a:t>	- Une </a:t>
            </a:r>
            <a:r>
              <a:rPr lang="fr-FR" sz="1600" dirty="0"/>
              <a:t>année : 	deces-2018.txt		124 Mo	avec 620 123 décès (lignes)</a:t>
            </a:r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21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/>
              <a:t>Les fichiers de l'INSEE</a:t>
            </a:r>
            <a:r>
              <a:rPr lang="fr-FR" sz="2000" dirty="0"/>
              <a:t> </a:t>
            </a:r>
            <a:r>
              <a:rPr lang="fr-FR" sz="2000" dirty="0" smtClean="0"/>
              <a:t>  </a:t>
            </a:r>
            <a:r>
              <a:rPr lang="fr-FR" sz="3200" dirty="0" smtClean="0"/>
              <a:t>(2/</a:t>
            </a:r>
            <a:r>
              <a:rPr lang="fr-FR" sz="3200" dirty="0"/>
              <a:t>3)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37342"/>
            <a:ext cx="8372324" cy="5269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Le format des fichiers</a:t>
            </a:r>
            <a:r>
              <a:rPr lang="fr-FR" sz="2000" dirty="0" smtClean="0">
                <a:solidFill>
                  <a:srgbClr val="000000"/>
                </a:solidFill>
              </a:rPr>
              <a:t>, </a:t>
            </a:r>
            <a:r>
              <a:rPr lang="fr-FR" sz="2000" dirty="0"/>
              <a:t>est décrit dans :</a:t>
            </a:r>
          </a:p>
          <a:p>
            <a:pPr marL="0" indent="0">
              <a:buNone/>
            </a:pPr>
            <a:r>
              <a:rPr lang="fr-FR" sz="2000" dirty="0" err="1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err="1">
                <a:hlinkClick r:id="rId2"/>
              </a:rPr>
              <a:t>www.insee.fr</a:t>
            </a:r>
            <a:r>
              <a:rPr lang="fr-FR" sz="2000" dirty="0">
                <a:hlinkClick r:id="rId2"/>
              </a:rPr>
              <a:t>/</a:t>
            </a:r>
            <a:r>
              <a:rPr lang="fr-FR" sz="2000" dirty="0" err="1">
                <a:hlinkClick r:id="rId2"/>
              </a:rPr>
              <a:t>fr</a:t>
            </a:r>
            <a:r>
              <a:rPr lang="fr-FR" sz="2000" dirty="0">
                <a:hlinkClick r:id="rId2"/>
              </a:rPr>
              <a:t>/statistiques/fichier/4190491/</a:t>
            </a:r>
            <a:r>
              <a:rPr lang="fr-FR" sz="2000" dirty="0" err="1">
                <a:hlinkClick r:id="rId2"/>
              </a:rPr>
              <a:t>Dessin_fichier_deces.pdf</a:t>
            </a:r>
            <a:endParaRPr lang="fr-FR" sz="2000" dirty="0"/>
          </a:p>
          <a:p>
            <a:pPr marL="0" indent="0">
              <a:buNone/>
            </a:pPr>
            <a:r>
              <a:rPr lang="fr-FR" sz="800" dirty="0" smtClean="0"/>
              <a:t>   </a:t>
            </a:r>
            <a:br>
              <a:rPr lang="fr-FR" sz="800" dirty="0" smtClean="0"/>
            </a:br>
            <a:r>
              <a:rPr lang="fr-FR" sz="2400" dirty="0" smtClean="0">
                <a:solidFill>
                  <a:srgbClr val="FF0000"/>
                </a:solidFill>
              </a:rPr>
              <a:t>Exemple </a:t>
            </a:r>
            <a:r>
              <a:rPr lang="fr-FR" sz="2400" dirty="0">
                <a:solidFill>
                  <a:srgbClr val="FF0000"/>
                </a:solidFill>
              </a:rPr>
              <a:t>de décodage de "deces-2019-m10.</a:t>
            </a:r>
            <a:r>
              <a:rPr lang="fr-FR" sz="2400" dirty="0" smtClean="0">
                <a:solidFill>
                  <a:srgbClr val="FF0000"/>
                </a:solidFill>
              </a:rPr>
              <a:t>txt" : </a:t>
            </a: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FOURNEUVE</a:t>
            </a:r>
            <a:r>
              <a:rPr lang="de-DE" sz="1400" dirty="0"/>
              <a:t>*GABRIEL HENRI JOSEPH/	11932031963113CLERMONT-FERRAND	</a:t>
            </a:r>
            <a:r>
              <a:rPr lang="de-DE" sz="1400" dirty="0" smtClean="0"/>
              <a:t>2019101101004190</a:t>
            </a:r>
            <a:endParaRPr lang="de-DE" sz="1400" dirty="0"/>
          </a:p>
          <a:p>
            <a:pPr marL="0" indent="0">
              <a:buNone/>
            </a:pPr>
            <a:r>
              <a:rPr lang="de-DE" sz="2000" dirty="0" smtClean="0"/>
              <a:t>• 11932031963113</a:t>
            </a:r>
            <a:r>
              <a:rPr lang="de-DE" sz="2000" dirty="0"/>
              <a:t>	</a:t>
            </a:r>
            <a:r>
              <a:rPr lang="de-DE" sz="2000" dirty="0" smtClean="0"/>
              <a:t>  </a:t>
            </a:r>
            <a:r>
              <a:rPr lang="de-DE" sz="2000" dirty="0"/>
              <a:t>==&gt; </a:t>
            </a:r>
            <a:r>
              <a:rPr lang="de-DE" sz="2000" dirty="0" smtClean="0"/>
              <a:t> 1  </a:t>
            </a:r>
            <a:r>
              <a:rPr lang="de-DE" sz="2000" dirty="0"/>
              <a:t>1932 03 19  63113  CLERMONT-FERRAND</a:t>
            </a:r>
          </a:p>
          <a:p>
            <a:pPr marL="0" indent="0">
              <a:buNone/>
            </a:pPr>
            <a:r>
              <a:rPr lang="de-DE" sz="2000" dirty="0" smtClean="0"/>
              <a:t>• 2019101101004190</a:t>
            </a:r>
            <a:r>
              <a:rPr lang="de-DE" sz="2000" dirty="0"/>
              <a:t>	  ==&gt; </a:t>
            </a:r>
            <a:r>
              <a:rPr lang="de-DE" sz="2000" dirty="0" smtClean="0"/>
              <a:t> 2019 </a:t>
            </a:r>
            <a:r>
              <a:rPr lang="de-DE" sz="2000" dirty="0"/>
              <a:t>10 11  01004  190	</a:t>
            </a:r>
            <a:endParaRPr lang="de-DE" sz="2000" dirty="0" smtClean="0"/>
          </a:p>
          <a:p>
            <a:pPr marL="0" indent="0">
              <a:buNone/>
            </a:pPr>
            <a:r>
              <a:rPr lang="de-DE" sz="1600" dirty="0" smtClean="0">
                <a:hlinkClick r:id="rId3"/>
              </a:rPr>
              <a:t>https</a:t>
            </a:r>
            <a:r>
              <a:rPr lang="de-DE" sz="1600" dirty="0">
                <a:hlinkClick r:id="rId3"/>
              </a:rPr>
              <a:t>://</a:t>
            </a:r>
            <a:r>
              <a:rPr lang="de-DE" sz="1600" dirty="0" err="1">
                <a:hlinkClick r:id="rId3"/>
              </a:rPr>
              <a:t>www.insee.fr</a:t>
            </a:r>
            <a:r>
              <a:rPr lang="de-DE" sz="1600" dirty="0">
                <a:hlinkClick r:id="rId3"/>
              </a:rPr>
              <a:t>/</a:t>
            </a:r>
            <a:r>
              <a:rPr lang="de-DE" sz="1600" dirty="0" err="1">
                <a:hlinkClick r:id="rId3"/>
              </a:rPr>
              <a:t>fr</a:t>
            </a:r>
            <a:r>
              <a:rPr lang="de-DE" sz="1600" dirty="0">
                <a:hlinkClick r:id="rId3"/>
              </a:rPr>
              <a:t>/</a:t>
            </a:r>
            <a:r>
              <a:rPr lang="de-DE" sz="1600" dirty="0" err="1">
                <a:hlinkClick r:id="rId3"/>
              </a:rPr>
              <a:t>recherche</a:t>
            </a:r>
            <a:r>
              <a:rPr lang="de-DE" sz="1600" dirty="0">
                <a:hlinkClick r:id="rId3"/>
              </a:rPr>
              <a:t>/recherche-</a:t>
            </a:r>
            <a:r>
              <a:rPr lang="de-DE" sz="1600" dirty="0" err="1">
                <a:hlinkClick r:id="rId3"/>
              </a:rPr>
              <a:t>geographique</a:t>
            </a:r>
            <a:r>
              <a:rPr lang="de-DE" sz="1600" dirty="0"/>
              <a:t> </a:t>
            </a:r>
            <a:r>
              <a:rPr lang="is-IS" sz="1600" dirty="0"/>
              <a:t>→</a:t>
            </a:r>
            <a:r>
              <a:rPr lang="de-DE" sz="1600" dirty="0" smtClean="0"/>
              <a:t> 01004 </a:t>
            </a:r>
            <a:r>
              <a:rPr lang="de-DE" sz="1600" dirty="0"/>
              <a:t>= </a:t>
            </a:r>
            <a:r>
              <a:rPr lang="de-DE" sz="1600" dirty="0" err="1"/>
              <a:t>Ambérieu</a:t>
            </a:r>
            <a:r>
              <a:rPr lang="de-DE" sz="1600" dirty="0"/>
              <a:t>-en-</a:t>
            </a:r>
            <a:r>
              <a:rPr lang="de-DE" sz="1600" dirty="0" err="1"/>
              <a:t>Bugey</a:t>
            </a:r>
            <a:endParaRPr lang="de-DE" sz="16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7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7" name="Image 6" descr="Capture deces-2019-m10a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47" y="2756278"/>
            <a:ext cx="9195459" cy="2118103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>
          <a:xfrm>
            <a:off x="-4257" y="3302000"/>
            <a:ext cx="9180000" cy="216000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325672" y="5075162"/>
            <a:ext cx="8280000" cy="216000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37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7649"/>
          </a:xfrm>
        </p:spPr>
        <p:txBody>
          <a:bodyPr>
            <a:normAutofit/>
          </a:bodyPr>
          <a:lstStyle/>
          <a:p>
            <a:r>
              <a:rPr lang="fr-FR" dirty="0"/>
              <a:t>Les fichiers de l'INSEE</a:t>
            </a:r>
            <a:r>
              <a:rPr lang="fr-FR" sz="2000" dirty="0"/>
              <a:t>   </a:t>
            </a:r>
            <a:r>
              <a:rPr lang="fr-FR" sz="3200" dirty="0" smtClean="0"/>
              <a:t>(3/</a:t>
            </a:r>
            <a:r>
              <a:rPr lang="fr-FR" sz="3200" dirty="0"/>
              <a:t>3)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37343"/>
            <a:ext cx="8372324" cy="499170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Fichier global multi-années :</a:t>
            </a:r>
            <a:r>
              <a:rPr lang="fr-FR" sz="280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100" dirty="0"/>
              <a:t>L'INSEE fournit aussi un fichier global </a:t>
            </a:r>
            <a:r>
              <a:rPr lang="fr-FR" sz="2100" dirty="0" smtClean="0"/>
              <a:t>retraité (plus </a:t>
            </a:r>
            <a:r>
              <a:rPr lang="fr-FR" sz="2100" dirty="0"/>
              <a:t>élaboré </a:t>
            </a:r>
            <a:r>
              <a:rPr lang="fr-FR" sz="2100" dirty="0" smtClean="0"/>
              <a:t>= pré</a:t>
            </a:r>
            <a:r>
              <a:rPr lang="fr-FR" sz="2100" dirty="0"/>
              <a:t>-</a:t>
            </a:r>
            <a:r>
              <a:rPr lang="fr-FR" sz="2100" dirty="0" smtClean="0"/>
              <a:t>décodé) au </a:t>
            </a:r>
            <a:r>
              <a:rPr lang="fr-FR" sz="2100" dirty="0"/>
              <a:t>format </a:t>
            </a:r>
            <a:r>
              <a:rPr lang="fr-FR" sz="2100" dirty="0" smtClean="0"/>
              <a:t>CSV</a:t>
            </a:r>
          </a:p>
          <a:p>
            <a:pPr marL="0" indent="0">
              <a:buNone/>
            </a:pPr>
            <a:r>
              <a:rPr lang="fr-FR" sz="2400" dirty="0" smtClean="0"/>
              <a:t>50 ans :      </a:t>
            </a:r>
            <a:r>
              <a:rPr lang="fr-FR" sz="2400" dirty="0" err="1" smtClean="0"/>
              <a:t>insee_deces.csv</a:t>
            </a:r>
            <a:r>
              <a:rPr lang="fr-FR" sz="2400" dirty="0" smtClean="0"/>
              <a:t>        </a:t>
            </a:r>
            <a:r>
              <a:rPr lang="fr-FR" sz="2400" b="1" dirty="0" smtClean="0"/>
              <a:t>1,98 Go  </a:t>
            </a:r>
            <a:r>
              <a:rPr lang="fr-FR" sz="2400" dirty="0"/>
              <a:t>avec </a:t>
            </a:r>
            <a:r>
              <a:rPr lang="fr-FR" sz="2400" dirty="0" smtClean="0"/>
              <a:t> 24 </a:t>
            </a:r>
            <a:r>
              <a:rPr lang="fr-FR" sz="2400" dirty="0"/>
              <a:t>811 726 décès (lignes</a:t>
            </a:r>
            <a:r>
              <a:rPr lang="fr-FR" sz="2400" dirty="0" smtClean="0"/>
              <a:t>)</a:t>
            </a:r>
          </a:p>
          <a:p>
            <a:pPr marL="0" indent="0">
              <a:buNone/>
            </a:pPr>
            <a:r>
              <a:rPr lang="fr-FR" sz="900" dirty="0" smtClean="0"/>
              <a:t>    </a:t>
            </a:r>
            <a:br>
              <a:rPr lang="fr-FR" sz="900" dirty="0" smtClean="0"/>
            </a:br>
            <a:r>
              <a:rPr lang="fr-FR" sz="2400" dirty="0" smtClean="0"/>
              <a:t>Fait pour être transformé en fichier Excel.</a:t>
            </a:r>
          </a:p>
          <a:p>
            <a:pPr marL="0" indent="0">
              <a:buNone/>
            </a:pPr>
            <a:r>
              <a:rPr lang="fr-FR" sz="2400" dirty="0" smtClean="0"/>
              <a:t>Mais trop </a:t>
            </a:r>
            <a:r>
              <a:rPr lang="fr-FR" sz="2400" dirty="0"/>
              <a:t>gros pour mon Excel qui sature à 1 048 576 décès (lignes</a:t>
            </a:r>
            <a:r>
              <a:rPr lang="fr-FR" sz="2400" dirty="0" smtClean="0"/>
              <a:t>) !</a:t>
            </a:r>
            <a:endParaRPr lang="fr-FR" sz="2400" dirty="0"/>
          </a:p>
          <a:p>
            <a:pPr marL="0" indent="0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   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Exemple </a:t>
            </a:r>
            <a:r>
              <a:rPr lang="fr-FR" sz="2800" dirty="0">
                <a:solidFill>
                  <a:srgbClr val="FF0000"/>
                </a:solidFill>
              </a:rPr>
              <a:t>de </a:t>
            </a:r>
            <a:r>
              <a:rPr lang="fr-FR" sz="2800" dirty="0" smtClean="0">
                <a:solidFill>
                  <a:srgbClr val="FF0000"/>
                </a:solidFill>
              </a:rPr>
              <a:t>contenu </a:t>
            </a:r>
            <a:r>
              <a:rPr lang="fr-FR" sz="2800" dirty="0">
                <a:solidFill>
                  <a:srgbClr val="FF0000"/>
                </a:solidFill>
              </a:rPr>
              <a:t>de </a:t>
            </a:r>
            <a:r>
              <a:rPr lang="fr-FR" sz="2800" dirty="0" smtClean="0">
                <a:solidFill>
                  <a:srgbClr val="FF0000"/>
                </a:solidFill>
              </a:rPr>
              <a:t>"</a:t>
            </a:r>
            <a:r>
              <a:rPr lang="fr-FR" sz="2800" dirty="0" err="1" smtClean="0">
                <a:solidFill>
                  <a:srgbClr val="FF0000"/>
                </a:solidFill>
              </a:rPr>
              <a:t>insee_deces.xlsx</a:t>
            </a:r>
            <a:r>
              <a:rPr lang="fr-FR" sz="2800" dirty="0" smtClean="0">
                <a:solidFill>
                  <a:srgbClr val="FF0000"/>
                </a:solidFill>
              </a:rPr>
              <a:t>" : </a:t>
            </a: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900" dirty="0" smtClean="0"/>
              <a:t>   </a:t>
            </a:r>
          </a:p>
          <a:p>
            <a:pPr marL="0" indent="0">
              <a:buNone/>
            </a:pPr>
            <a:r>
              <a:rPr lang="fr-FR" sz="2400" dirty="0" smtClean="0"/>
              <a:t>Il existe même un script Excel pour mettre en clair le lieu de décès !</a:t>
            </a:r>
          </a:p>
          <a:p>
            <a:pPr marL="0" indent="0">
              <a:buNone/>
            </a:pPr>
            <a:r>
              <a:rPr lang="fr-FR" sz="2100" dirty="0" smtClean="0"/>
              <a:t>Sinon :  </a:t>
            </a:r>
            <a:r>
              <a:rPr lang="de-DE" sz="2100" dirty="0">
                <a:hlinkClick r:id="rId2"/>
              </a:rPr>
              <a:t>https://www.insee.fr/fr/recherche/recherche-geographique</a:t>
            </a:r>
            <a:endParaRPr lang="fr-FR" sz="21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8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8" name="Image 7" descr="Capture deces-global-partie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1" y="3727615"/>
            <a:ext cx="9124259" cy="160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74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0025"/>
            <a:ext cx="8229600" cy="1442067"/>
          </a:xfrm>
        </p:spPr>
        <p:txBody>
          <a:bodyPr>
            <a:normAutofit/>
          </a:bodyPr>
          <a:lstStyle/>
          <a:p>
            <a:r>
              <a:rPr lang="fr-FR" dirty="0"/>
              <a:t>Utilisation de </a:t>
            </a:r>
            <a:r>
              <a:rPr lang="fr-FR" b="1" dirty="0" err="1" smtClean="0"/>
              <a:t>matchid</a:t>
            </a:r>
            <a:r>
              <a:rPr lang="fr-FR" sz="3200" dirty="0"/>
              <a:t> (1</a:t>
            </a:r>
            <a:r>
              <a:rPr lang="fr-FR" sz="3200" dirty="0" smtClean="0"/>
              <a:t>/2)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2000" dirty="0">
                <a:hlinkClick r:id="rId2"/>
              </a:rPr>
              <a:t>https://personnes-decedees.matchid.io</a:t>
            </a:r>
            <a:r>
              <a:rPr lang="fr-FR" sz="2000" dirty="0" smtClean="0">
                <a:hlinkClick r:id="rId2"/>
              </a:rPr>
              <a:t>/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800" i="1" dirty="0" smtClean="0"/>
              <a:t>Info donnée par Bernard </a:t>
            </a:r>
            <a:r>
              <a:rPr lang="fr-FR" sz="1800" i="1" dirty="0" err="1" smtClean="0"/>
              <a:t>Boidin</a:t>
            </a:r>
            <a:r>
              <a:rPr lang="fr-FR" sz="1800" i="1" dirty="0" smtClean="0"/>
              <a:t> sur le blog FB « Rencontres </a:t>
            </a:r>
            <a:r>
              <a:rPr lang="fr-FR" sz="1800" i="1" dirty="0" err="1" smtClean="0"/>
              <a:t>Geneanet</a:t>
            </a:r>
            <a:r>
              <a:rPr lang="fr-FR" sz="1800" i="1" dirty="0" smtClean="0"/>
              <a:t> Nord »</a:t>
            </a:r>
            <a:endParaRPr lang="fr-FR" sz="18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72324" cy="2826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Service libre et gratuit</a:t>
            </a:r>
            <a:r>
              <a:rPr lang="fr-FR" sz="2000" dirty="0">
                <a:solidFill>
                  <a:srgbClr val="FF0000"/>
                </a:solidFill>
              </a:rPr>
              <a:t> </a:t>
            </a:r>
            <a:r>
              <a:rPr lang="fr-FR" sz="2000" dirty="0" smtClean="0">
                <a:solidFill>
                  <a:srgbClr val="FF000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fr-FR" sz="2000" dirty="0" smtClean="0">
                <a:solidFill>
                  <a:srgbClr val="000000"/>
                </a:solidFill>
              </a:rPr>
              <a:t>Permet </a:t>
            </a:r>
            <a:r>
              <a:rPr lang="fr-FR" sz="2000" dirty="0">
                <a:solidFill>
                  <a:srgbClr val="000000"/>
                </a:solidFill>
              </a:rPr>
              <a:t>la recherche directe de personnes </a:t>
            </a:r>
            <a:r>
              <a:rPr lang="fr-FR" sz="2000" dirty="0" smtClean="0">
                <a:solidFill>
                  <a:srgbClr val="000000"/>
                </a:solidFill>
              </a:rPr>
              <a:t>décédées en exploitant </a:t>
            </a:r>
            <a:r>
              <a:rPr lang="fr-FR" sz="2000" dirty="0">
                <a:solidFill>
                  <a:srgbClr val="000000"/>
                </a:solidFill>
              </a:rPr>
              <a:t>la base </a:t>
            </a:r>
            <a:r>
              <a:rPr lang="fr-FR" sz="2000" dirty="0" err="1">
                <a:solidFill>
                  <a:srgbClr val="000000"/>
                </a:solidFill>
              </a:rPr>
              <a:t>opendata</a:t>
            </a:r>
            <a:r>
              <a:rPr lang="fr-FR" sz="2000" dirty="0">
                <a:solidFill>
                  <a:srgbClr val="000000"/>
                </a:solidFill>
              </a:rPr>
              <a:t> délivrée par l'INSEE et diffusée par </a:t>
            </a:r>
            <a:r>
              <a:rPr lang="fr-FR" sz="2000" dirty="0" err="1" smtClean="0">
                <a:solidFill>
                  <a:srgbClr val="000000"/>
                </a:solidFill>
              </a:rPr>
              <a:t>data.gouv.fr</a:t>
            </a:r>
            <a:endParaRPr lang="fr-FR" sz="2000" dirty="0" smtClean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fr-FR" sz="2000" dirty="0">
                <a:solidFill>
                  <a:srgbClr val="000000"/>
                </a:solidFill>
              </a:rPr>
              <a:t>Il utilise l'intégralité des données INSEE, soit environ 25 millions </a:t>
            </a:r>
            <a:r>
              <a:rPr lang="fr-FR" sz="2000" dirty="0" smtClean="0">
                <a:solidFill>
                  <a:srgbClr val="000000"/>
                </a:solidFill>
              </a:rPr>
              <a:t>d'enregistrements pour les </a:t>
            </a:r>
            <a:r>
              <a:rPr lang="fr-FR" sz="2000" dirty="0">
                <a:solidFill>
                  <a:srgbClr val="000000"/>
                </a:solidFill>
              </a:rPr>
              <a:t>déclarations de décès retransmises vers l'INSEE depuis 1970 jusqu'au mois </a:t>
            </a:r>
            <a:r>
              <a:rPr lang="fr-FR" sz="2000" dirty="0" smtClean="0">
                <a:solidFill>
                  <a:srgbClr val="000000"/>
                </a:solidFill>
              </a:rPr>
              <a:t>précédent</a:t>
            </a:r>
          </a:p>
          <a:p>
            <a:pPr marL="0" indent="0">
              <a:buNone/>
            </a:pPr>
            <a:endParaRPr lang="fr-FR" sz="800" dirty="0"/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Exemple d’utilisation de </a:t>
            </a:r>
            <a:r>
              <a:rPr lang="fr-FR" sz="2400" dirty="0" err="1" smtClean="0">
                <a:solidFill>
                  <a:srgbClr val="FF0000"/>
                </a:solidFill>
              </a:rPr>
              <a:t>matchid</a:t>
            </a:r>
            <a:r>
              <a:rPr lang="fr-FR" sz="2400" dirty="0" smtClean="0">
                <a:solidFill>
                  <a:srgbClr val="FF0000"/>
                </a:solidFill>
              </a:rPr>
              <a:t> </a:t>
            </a:r>
            <a:r>
              <a:rPr lang="fr-FR" sz="2400" dirty="0" smtClean="0">
                <a:solidFill>
                  <a:srgbClr val="FF0000"/>
                </a:solidFill>
              </a:rPr>
              <a:t>:</a:t>
            </a:r>
            <a:endParaRPr lang="fr-FR" sz="20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Les fichiers de décès de l'INSEE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8916-133A-454D-BD8E-0FED90EBA7F4}" type="slidenum">
              <a:rPr lang="fr-FR" smtClean="0"/>
              <a:t>9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18-janv-2020</a:t>
            </a:r>
            <a:endParaRPr lang="fr-FR" dirty="0"/>
          </a:p>
        </p:txBody>
      </p:sp>
      <p:pic>
        <p:nvPicPr>
          <p:cNvPr id="7" name="Image 6" descr="Capture MatchID vierge #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74" y="4253287"/>
            <a:ext cx="7349301" cy="219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36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1016</Words>
  <Application>Microsoft Macintosh PowerPoint</Application>
  <PresentationFormat>Présentation à l'écran (4:3)</PresentationFormat>
  <Paragraphs>204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Les fichiers de décès de l'Insee</vt:lpstr>
      <vt:lpstr>La situation antérieure (1/2)</vt:lpstr>
      <vt:lpstr>La situation antérieure (2/2)</vt:lpstr>
      <vt:lpstr>La recherche de faire-part dans la presse  ou les avis de décès en ligne</vt:lpstr>
      <vt:lpstr>L'initiative de l'INSEE https://www.insee.fr/fr/information/4190491</vt:lpstr>
      <vt:lpstr>Les fichiers de l'INSEE   (1/3)</vt:lpstr>
      <vt:lpstr>Les fichiers de l'INSEE   (2/3)</vt:lpstr>
      <vt:lpstr>Les fichiers de l'INSEE   (3/3)</vt:lpstr>
      <vt:lpstr>Utilisation de matchid (1/2) https://personnes-decedees.matchid.io/ Info donnée par Bernard Boidin sur le blog FB « Rencontres Geneanet Nord »</vt:lpstr>
      <vt:lpstr>Utilisation de matchid (2/2) https://personnes-decedees.matchid.io/</vt:lpstr>
      <vt:lpstr>Outil de Didier Brousse   (1/2)</vt:lpstr>
      <vt:lpstr>Outil de Didier Brousse   (2/2)</vt:lpstr>
      <vt:lpstr>Utilisation de Geneanet   (1/4)</vt:lpstr>
      <vt:lpstr>Utilisation de Geneanet   (2/4)</vt:lpstr>
      <vt:lpstr>Utilisation de Geneanet   (3/4)</vt:lpstr>
      <vt:lpstr>Utilisation de Geneanet   (4/4)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fichiers de décès de l'INSEE</dc:title>
  <dc:creator>Gerard Fontaine</dc:creator>
  <cp:lastModifiedBy>Gerard Fontaine</cp:lastModifiedBy>
  <cp:revision>64</cp:revision>
  <cp:lastPrinted>2020-01-17T16:46:28Z</cp:lastPrinted>
  <dcterms:created xsi:type="dcterms:W3CDTF">2020-01-13T16:08:20Z</dcterms:created>
  <dcterms:modified xsi:type="dcterms:W3CDTF">2020-01-18T17:02:22Z</dcterms:modified>
</cp:coreProperties>
</file>