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9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3" r:id="rId26"/>
    <p:sldId id="279" r:id="rId27"/>
    <p:sldId id="280" r:id="rId28"/>
    <p:sldId id="281" r:id="rId29"/>
    <p:sldId id="282" r:id="rId30"/>
    <p:sldId id="283" r:id="rId31"/>
    <p:sldId id="284" r:id="rId32"/>
    <p:sldId id="294" r:id="rId33"/>
    <p:sldId id="285" r:id="rId34"/>
    <p:sldId id="286" r:id="rId35"/>
    <p:sldId id="287" r:id="rId36"/>
    <p:sldId id="295" r:id="rId37"/>
    <p:sldId id="296" r:id="rId38"/>
    <p:sldId id="288" r:id="rId39"/>
    <p:sldId id="289" r:id="rId40"/>
    <p:sldId id="290" r:id="rId41"/>
    <p:sldId id="291" r:id="rId42"/>
  </p:sldIdLst>
  <p:sldSz cx="9144000" cy="6858000" type="screen4x3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  <p:clrMru>
    <a:srgbClr val="000000"/>
  </p:clrMru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4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Espace réservé du texte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du titre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83" name="Espace réservé pour une image 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OF-TOL-15010209-1140X470.jpeg" descr="OF-TOL-15010209-1140X470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912352"/>
            <a:ext cx="9144000" cy="376989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VISITE   GUIDÉE   DU   MUSÉE   DE   LA   MONNAIE…"/>
          <p:cNvSpPr txBox="1"/>
          <p:nvPr/>
        </p:nvSpPr>
        <p:spPr>
          <a:xfrm>
            <a:off x="1389237" y="189229"/>
            <a:ext cx="6883349" cy="1501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VISITE   GUIDÉE   DU   MUSÉE   DE   LA   MONNAIE</a:t>
            </a:r>
          </a:p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                            11  QUAI  DE  CONTI</a:t>
            </a:r>
          </a:p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                            </a:t>
            </a:r>
            <a:r>
              <a:rPr lang="fr-FR" b="0" dirty="0" smtClean="0">
                <a:latin typeface="+mj-lt"/>
                <a:ea typeface="+mj-ea"/>
                <a:cs typeface="+mj-cs"/>
                <a:sym typeface="Calibri"/>
              </a:rPr>
              <a:t>Le 29 novembre 2019</a:t>
            </a:r>
            <a:endParaRPr b="0" dirty="0"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1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Les éléments chimiques entrant dans la fabrication des pièces.  Tableau de Mendeleïev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5482952" cy="305293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 descr="DSCN2706.JPG"/>
          <p:cNvPicPr>
            <a:picLocks noChangeAspect="1"/>
          </p:cNvPicPr>
          <p:nvPr/>
        </p:nvPicPr>
        <p:blipFill>
          <a:blip r:embed="rId2" cstate="print"/>
          <a:srcRect t="11941" r="1484" b="14705"/>
          <a:stretch>
            <a:fillRect/>
          </a:stretch>
        </p:blipFill>
        <p:spPr>
          <a:xfrm>
            <a:off x="251520" y="1340768"/>
            <a:ext cx="7607727" cy="42484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512" y="5733256"/>
            <a:ext cx="784887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En 1869, un chimiste russe, </a:t>
            </a:r>
            <a:r>
              <a:rPr kumimoji="0" lang="fr-FR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Dmitri</a:t>
            </a: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Mendeleïev publia</a:t>
            </a:r>
            <a:r>
              <a:rPr kumimoji="0" lang="fr-FR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un principe de classification des éléments chimiques – par familles - connu sous son nom.  NB. </a:t>
            </a:r>
            <a:r>
              <a:rPr kumimoji="0" lang="fr-FR" sz="18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Certaines cases étaient vides et ont été remplies par la suite par les Curie par exemple.</a:t>
            </a:r>
            <a:endParaRPr kumimoji="0" lang="fr-FR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re 1"/>
          <p:cNvSpPr txBox="1">
            <a:spLocks noGrp="1"/>
          </p:cNvSpPr>
          <p:nvPr>
            <p:ph type="title"/>
          </p:nvPr>
        </p:nvSpPr>
        <p:spPr>
          <a:xfrm>
            <a:off x="457200" y="2873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rgbClr val="C00000"/>
                </a:solidFill>
              </a:rPr>
              <a:t>L’or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125" name="Espace réservé du contenu 3" descr="Espace réservé du contenu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54690" y="1600200"/>
            <a:ext cx="6034618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r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Il faut étudier la teneur en métal des minerais pour savoir si leur exploitation sera rentable.</a:t>
            </a:r>
          </a:p>
        </p:txBody>
      </p:sp>
      <p:pic>
        <p:nvPicPr>
          <p:cNvPr id="128" name="Espace réservé du contenu 4" descr="Espace réservé du contenu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67953" y="1663700"/>
            <a:ext cx="6608094" cy="4956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OPTIMIZED-9.jpeg" descr="OPTIMIZED-9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05491" y="0"/>
            <a:ext cx="674594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C00000"/>
                </a:solidFill>
              </a:rPr>
              <a:t>La </a:t>
            </a:r>
            <a:r>
              <a:rPr b="1" dirty="0" err="1">
                <a:solidFill>
                  <a:srgbClr val="C00000"/>
                </a:solidFill>
              </a:rPr>
              <a:t>ciselure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133" name="Espace réservé du contenu 10" descr="Espace réservé du contenu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44008" y="1412775"/>
            <a:ext cx="4038601" cy="302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Espace réservé du contenu 9" descr="Espace réservé du contenu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7543" y="1412775"/>
            <a:ext cx="4038601" cy="302895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ZoneTexte 5"/>
          <p:cNvSpPr txBox="1"/>
          <p:nvPr/>
        </p:nvSpPr>
        <p:spPr>
          <a:xfrm>
            <a:off x="513263" y="4797152"/>
            <a:ext cx="8117473" cy="112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Parmi les métiers d’art, après le </a:t>
            </a:r>
            <a:r>
              <a:rPr b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fondeur</a:t>
            </a:r>
            <a:r>
              <a:t> qui fournit une pièce « brute de fonderie » intervient le </a:t>
            </a:r>
            <a:r>
              <a:rPr b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ciseleur</a:t>
            </a:r>
            <a:r>
              <a:t> qui va limer, brosser ébavurer afin de supprimer toute imperfection dues au moule.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r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C00000"/>
                </a:solidFill>
              </a:rPr>
              <a:t>La </a:t>
            </a:r>
            <a:r>
              <a:rPr b="1" dirty="0" err="1">
                <a:solidFill>
                  <a:srgbClr val="C00000"/>
                </a:solidFill>
              </a:rPr>
              <a:t>patine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138" name="Espace réservé du contenu 4" descr="Espace réservé du contenu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3573016"/>
            <a:ext cx="4043944" cy="302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Espace réservé du contenu 5" descr="Espace réservé du contenu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4008" y="1268759"/>
            <a:ext cx="4038601" cy="302895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ZoneTexte 6"/>
          <p:cNvSpPr txBox="1"/>
          <p:nvPr/>
        </p:nvSpPr>
        <p:spPr>
          <a:xfrm>
            <a:off x="4689728" y="4212704"/>
            <a:ext cx="3869000" cy="223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Pour illustrer ces couleurs le mur d’un escalier du musée a été tapissé de grandes plaques de métal reprenant chacune de ces couleurs. </a:t>
            </a:r>
          </a:p>
          <a:p>
            <a:pPr>
              <a:defRPr sz="2400"/>
            </a:pPr>
            <a:r>
              <a:t>Du plus bel effet !</a:t>
            </a:r>
          </a:p>
        </p:txBody>
      </p:sp>
      <p:sp>
        <p:nvSpPr>
          <p:cNvPr id="141" name="ZoneTexte 7"/>
          <p:cNvSpPr txBox="1"/>
          <p:nvPr/>
        </p:nvSpPr>
        <p:spPr>
          <a:xfrm>
            <a:off x="513263" y="1268759"/>
            <a:ext cx="3796993" cy="223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Plus de 25 mélanges de sels chimiques permettent  ensuite au </a:t>
            </a:r>
            <a:r>
              <a:rPr b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patineur</a:t>
            </a:r>
            <a:r>
              <a:t> d’obtenir des teintes plus ou moins foncées de rouge, bleu, vert et brun.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r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b="1" dirty="0" err="1">
                <a:solidFill>
                  <a:srgbClr val="C00000"/>
                </a:solidFill>
              </a:rPr>
              <a:t>Une</a:t>
            </a:r>
            <a:r>
              <a:rPr b="1" dirty="0">
                <a:solidFill>
                  <a:srgbClr val="C00000"/>
                </a:solidFill>
              </a:rPr>
              <a:t> balance de </a:t>
            </a:r>
            <a:r>
              <a:rPr b="1" dirty="0" err="1">
                <a:solidFill>
                  <a:srgbClr val="C00000"/>
                </a:solidFill>
              </a:rPr>
              <a:t>précision</a:t>
            </a:r>
            <a:r>
              <a:rPr b="1" dirty="0">
                <a:solidFill>
                  <a:srgbClr val="C00000"/>
                </a:solidFill>
              </a:rPr>
              <a:t> </a:t>
            </a:r>
            <a:r>
              <a:rPr b="1" dirty="0" err="1">
                <a:solidFill>
                  <a:srgbClr val="C00000"/>
                </a:solidFill>
              </a:rPr>
              <a:t>ou</a:t>
            </a:r>
            <a:r>
              <a:rPr b="1" dirty="0">
                <a:solidFill>
                  <a:srgbClr val="C00000"/>
                </a:solidFill>
              </a:rPr>
              <a:t> </a:t>
            </a:r>
            <a:r>
              <a:rPr b="1" dirty="0" err="1">
                <a:solidFill>
                  <a:srgbClr val="C00000"/>
                </a:solidFill>
              </a:rPr>
              <a:t>trébuchet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144" name="Espace réservé du contenu 7" descr="Espace réservé du contenu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1556791"/>
            <a:ext cx="4038601" cy="302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Espace réservé du contenu 8" descr="Espace réservé du contenu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4008" y="1556791"/>
            <a:ext cx="4038601" cy="302895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ZoneTexte 4"/>
          <p:cNvSpPr txBox="1"/>
          <p:nvPr/>
        </p:nvSpPr>
        <p:spPr>
          <a:xfrm>
            <a:off x="513263" y="4869160"/>
            <a:ext cx="8045465" cy="14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400"/>
            </a:pPr>
            <a:r>
              <a:t>Servait à peser les pièces pour vérifier leur conformité, après les avoir fait résonner.</a:t>
            </a:r>
          </a:p>
          <a:p>
            <a:pPr marL="457200" indent="-457200">
              <a:buSzPct val="100000"/>
              <a:buFont typeface="Arial"/>
              <a:buChar char="•"/>
              <a:defRPr sz="2400"/>
            </a:pPr>
            <a:r>
              <a:t>D’où l’expression :</a:t>
            </a:r>
          </a:p>
          <a:p>
            <a:pPr marL="457200" indent="-457200">
              <a:defRPr sz="2400"/>
            </a:pPr>
            <a:r>
              <a:t>	«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 payer en espèces sonnantes et trébuchantes </a:t>
            </a:r>
            <a:r>
              <a:t>»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OPTIMIZED-14.jpeg" descr="OPTIMIZED-14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706405"/>
            <a:ext cx="9144000" cy="609447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L’établi du Graveur"/>
          <p:cNvSpPr txBox="1">
            <a:spLocks noGrp="1"/>
          </p:cNvSpPr>
          <p:nvPr>
            <p:ph type="title"/>
          </p:nvPr>
        </p:nvSpPr>
        <p:spPr>
          <a:xfrm>
            <a:off x="457200" y="59928"/>
            <a:ext cx="8229600" cy="64651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rPr b="1" dirty="0" err="1">
                <a:solidFill>
                  <a:srgbClr val="C00000"/>
                </a:solidFill>
              </a:rPr>
              <a:t>L’établi</a:t>
            </a:r>
            <a:r>
              <a:rPr b="1" dirty="0">
                <a:solidFill>
                  <a:srgbClr val="C00000"/>
                </a:solidFill>
              </a:rPr>
              <a:t> du </a:t>
            </a:r>
            <a:r>
              <a:rPr lang="fr-FR" b="1" dirty="0" smtClean="0">
                <a:solidFill>
                  <a:srgbClr val="C00000"/>
                </a:solidFill>
              </a:rPr>
              <a:t>g</a:t>
            </a:r>
            <a:r>
              <a:rPr b="1" dirty="0" err="1" smtClean="0">
                <a:solidFill>
                  <a:srgbClr val="C00000"/>
                </a:solidFill>
              </a:rPr>
              <a:t>raveur</a:t>
            </a:r>
            <a:endParaRPr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PTIMIZED-11.jpeg" descr="OPTIMIZED-1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84247" y="0"/>
            <a:ext cx="474462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OPTIMIZED-12.jpeg" descr="OPTIMIZED-12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307045"/>
            <a:ext cx="9144000" cy="518251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éduction du modèle réalisé, en grand, pour plus de facilité sur Tour à réduire"/>
          <p:cNvSpPr txBox="1">
            <a:spLocks noGrp="1"/>
          </p:cNvSpPr>
          <p:nvPr>
            <p:ph type="title"/>
          </p:nvPr>
        </p:nvSpPr>
        <p:spPr>
          <a:xfrm>
            <a:off x="457200" y="-30162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Réduction du modèle réalisé, en grand, pour plus de facilité sur Tour à réduire</a:t>
            </a:r>
          </a:p>
        </p:txBody>
      </p:sp>
      <p:sp>
        <p:nvSpPr>
          <p:cNvPr id="155" name="ZoneTexte 4"/>
          <p:cNvSpPr txBox="1"/>
          <p:nvPr/>
        </p:nvSpPr>
        <p:spPr>
          <a:xfrm>
            <a:off x="2766858" y="919955"/>
            <a:ext cx="3610284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t>Selon la méthode du pantographe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G_9407.jpeg" descr="IMG_9407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270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Espace réservé du contenu 6" descr="Espace réservé du contenu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29300" y="826400"/>
            <a:ext cx="3105008" cy="232875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ZoneTexte 7"/>
          <p:cNvSpPr txBox="1"/>
          <p:nvPr/>
        </p:nvSpPr>
        <p:spPr>
          <a:xfrm>
            <a:off x="132263" y="176560"/>
            <a:ext cx="5710477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rPr dirty="0"/>
              <a:t>  Le tour à </a:t>
            </a:r>
            <a:r>
              <a:rPr dirty="0" err="1"/>
              <a:t>réduire</a:t>
            </a:r>
            <a:r>
              <a:rPr dirty="0"/>
              <a:t> </a:t>
            </a:r>
            <a:r>
              <a:rPr dirty="0" err="1"/>
              <a:t>voit</a:t>
            </a:r>
            <a:r>
              <a:rPr dirty="0"/>
              <a:t> le jour </a:t>
            </a:r>
            <a:r>
              <a:rPr dirty="0" err="1"/>
              <a:t>dans</a:t>
            </a:r>
            <a:r>
              <a:rPr dirty="0"/>
              <a:t> la </a:t>
            </a:r>
            <a:r>
              <a:rPr dirty="0" err="1"/>
              <a:t>moitié</a:t>
            </a:r>
            <a:r>
              <a:rPr dirty="0"/>
              <a:t> du </a:t>
            </a:r>
            <a:r>
              <a:rPr dirty="0" err="1" smtClean="0"/>
              <a:t>XIX</a:t>
            </a:r>
            <a:r>
              <a:rPr sz="1500" baseline="30000" dirty="0" err="1" smtClean="0"/>
              <a:t>e</a:t>
            </a:r>
            <a:r>
              <a:rPr baseline="30000" dirty="0" smtClean="0"/>
              <a:t> </a:t>
            </a:r>
            <a:r>
              <a:rPr dirty="0"/>
              <a:t>siècle et </a:t>
            </a:r>
            <a:r>
              <a:rPr dirty="0" err="1"/>
              <a:t>sert</a:t>
            </a:r>
            <a:r>
              <a:rPr dirty="0"/>
              <a:t> à </a:t>
            </a:r>
            <a:r>
              <a:rPr dirty="0" err="1"/>
              <a:t>réaliser</a:t>
            </a:r>
            <a:r>
              <a:rPr dirty="0"/>
              <a:t> des </a:t>
            </a:r>
            <a:r>
              <a:rPr dirty="0" err="1"/>
              <a:t>outillages</a:t>
            </a:r>
            <a:r>
              <a:rPr dirty="0"/>
              <a:t> </a:t>
            </a:r>
            <a:r>
              <a:rPr dirty="0" err="1"/>
              <a:t>selon</a:t>
            </a:r>
            <a:r>
              <a:rPr dirty="0"/>
              <a:t> le </a:t>
            </a:r>
            <a:r>
              <a:rPr dirty="0" err="1"/>
              <a:t>procédé</a:t>
            </a:r>
            <a:r>
              <a:rPr dirty="0"/>
              <a:t> de gravure </a:t>
            </a:r>
            <a:r>
              <a:rPr dirty="0" err="1"/>
              <a:t>mécanique</a:t>
            </a:r>
            <a:r>
              <a:rPr dirty="0"/>
              <a:t> par </a:t>
            </a:r>
            <a:r>
              <a:rPr dirty="0" err="1"/>
              <a:t>réduction</a:t>
            </a:r>
            <a:r>
              <a:rPr dirty="0"/>
              <a:t> .</a:t>
            </a:r>
          </a:p>
          <a:p>
            <a:pPr>
              <a:defRPr sz="2000"/>
            </a:pPr>
            <a:r>
              <a:rPr dirty="0"/>
              <a:t>   Le tour « lit » à </a:t>
            </a:r>
            <a:r>
              <a:rPr dirty="0" err="1"/>
              <a:t>l’aide</a:t>
            </a:r>
            <a:r>
              <a:rPr dirty="0"/>
              <a:t> d’un </a:t>
            </a:r>
            <a:r>
              <a:rPr dirty="0" err="1"/>
              <a:t>palpeur</a:t>
            </a:r>
            <a:r>
              <a:rPr dirty="0"/>
              <a:t>, un </a:t>
            </a:r>
            <a:r>
              <a:rPr dirty="0" err="1"/>
              <a:t>modèle</a:t>
            </a:r>
            <a:r>
              <a:rPr dirty="0"/>
              <a:t> grand format et grave </a:t>
            </a:r>
            <a:r>
              <a:rPr dirty="0" err="1"/>
              <a:t>l’outillage</a:t>
            </a:r>
            <a:r>
              <a:rPr dirty="0"/>
              <a:t> </a:t>
            </a:r>
            <a:r>
              <a:rPr dirty="0" err="1"/>
              <a:t>simultanément</a:t>
            </a:r>
            <a:r>
              <a:rPr dirty="0"/>
              <a:t> en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réduisant</a:t>
            </a:r>
            <a:r>
              <a:rPr dirty="0"/>
              <a:t> la </a:t>
            </a:r>
            <a:r>
              <a:rPr dirty="0" err="1"/>
              <a:t>taille</a:t>
            </a:r>
            <a:r>
              <a:rPr dirty="0"/>
              <a:t>.</a:t>
            </a:r>
          </a:p>
          <a:p>
            <a:pPr>
              <a:defRPr sz="2000"/>
            </a:pPr>
            <a:r>
              <a:rPr dirty="0"/>
              <a:t>   Le </a:t>
            </a:r>
            <a:r>
              <a:rPr dirty="0" err="1"/>
              <a:t>modèle</a:t>
            </a:r>
            <a:r>
              <a:rPr dirty="0"/>
              <a:t> </a:t>
            </a:r>
            <a:r>
              <a:rPr dirty="0" err="1"/>
              <a:t>gravé</a:t>
            </a:r>
            <a:r>
              <a:rPr dirty="0"/>
              <a:t> </a:t>
            </a:r>
            <a:r>
              <a:rPr dirty="0" err="1"/>
              <a:t>peut</a:t>
            </a:r>
            <a:r>
              <a:rPr dirty="0"/>
              <a:t> </a:t>
            </a:r>
            <a:r>
              <a:rPr dirty="0" err="1"/>
              <a:t>être</a:t>
            </a:r>
            <a:r>
              <a:rPr dirty="0"/>
              <a:t> </a:t>
            </a:r>
            <a:r>
              <a:rPr dirty="0" err="1"/>
              <a:t>décliné</a:t>
            </a:r>
            <a:r>
              <a:rPr dirty="0"/>
              <a:t> en </a:t>
            </a:r>
            <a:r>
              <a:rPr dirty="0" err="1"/>
              <a:t>différents</a:t>
            </a:r>
            <a:r>
              <a:rPr dirty="0"/>
              <a:t> modules (</a:t>
            </a:r>
            <a:r>
              <a:rPr dirty="0" err="1"/>
              <a:t>diamètre</a:t>
            </a:r>
            <a:r>
              <a:rPr dirty="0"/>
              <a:t>).</a:t>
            </a:r>
          </a:p>
          <a:p>
            <a:pPr>
              <a:defRPr sz="2000"/>
            </a:pPr>
            <a:r>
              <a:rPr dirty="0"/>
              <a:t>   Les </a:t>
            </a:r>
            <a:r>
              <a:rPr dirty="0" err="1"/>
              <a:t>outillages</a:t>
            </a:r>
            <a:r>
              <a:rPr dirty="0"/>
              <a:t> </a:t>
            </a:r>
            <a:r>
              <a:rPr dirty="0" err="1"/>
              <a:t>ainsi</a:t>
            </a:r>
            <a:r>
              <a:rPr dirty="0"/>
              <a:t> </a:t>
            </a:r>
            <a:r>
              <a:rPr dirty="0" err="1"/>
              <a:t>réalisés</a:t>
            </a:r>
            <a:r>
              <a:rPr dirty="0"/>
              <a:t> </a:t>
            </a:r>
            <a:r>
              <a:rPr dirty="0" err="1"/>
              <a:t>servent</a:t>
            </a:r>
            <a:r>
              <a:rPr dirty="0"/>
              <a:t> à la frappe de </a:t>
            </a:r>
            <a:r>
              <a:rPr dirty="0" err="1"/>
              <a:t>monnaies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médailles</a:t>
            </a:r>
            <a:r>
              <a:rPr dirty="0"/>
              <a:t>.</a:t>
            </a:r>
          </a:p>
        </p:txBody>
      </p:sp>
      <p:sp>
        <p:nvSpPr>
          <p:cNvPr id="159" name="Un modèle grand format"/>
          <p:cNvSpPr txBox="1"/>
          <p:nvPr/>
        </p:nvSpPr>
        <p:spPr>
          <a:xfrm>
            <a:off x="5892897" y="315312"/>
            <a:ext cx="2647613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t>Un modèle grand format</a:t>
            </a:r>
          </a:p>
        </p:txBody>
      </p:sp>
      <p:pic>
        <p:nvPicPr>
          <p:cNvPr id="160" name="OPTIMIZED-12.jpeg" descr="OPTIMIZED-12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1429" y="3758572"/>
            <a:ext cx="7861142" cy="2983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r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86968">
              <a:defRPr sz="3783"/>
            </a:pPr>
            <a:r>
              <a:t>Frappe de la monnaie </a:t>
            </a:r>
            <a:r>
              <a:rPr>
                <a:solidFill>
                  <a:srgbClr val="FF0000"/>
                </a:solidFill>
              </a:rPr>
              <a:t>au marteau </a:t>
            </a:r>
            <a:r>
              <a:t>jusqu’au XVII</a:t>
            </a:r>
            <a:r>
              <a:rPr baseline="29938"/>
              <a:t>e</a:t>
            </a:r>
            <a:r>
              <a:t> siècle</a:t>
            </a:r>
          </a:p>
        </p:txBody>
      </p:sp>
      <p:pic>
        <p:nvPicPr>
          <p:cNvPr id="163" name="Espace réservé du contenu 5" descr="Espace réservé du contenu 5"/>
          <p:cNvPicPr>
            <a:picLocks noChangeAspect="1"/>
          </p:cNvPicPr>
          <p:nvPr/>
        </p:nvPicPr>
        <p:blipFill>
          <a:blip r:embed="rId2" cstate="print">
            <a:extLst/>
          </a:blip>
          <a:srcRect l="39130" t="8299" r="24999" b="12962"/>
          <a:stretch>
            <a:fillRect/>
          </a:stretch>
        </p:blipFill>
        <p:spPr>
          <a:xfrm>
            <a:off x="251519" y="1628799"/>
            <a:ext cx="2376265" cy="47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Espace réservé du contenu 7"/>
          <p:cNvSpPr txBox="1">
            <a:spLocks noGrp="1"/>
          </p:cNvSpPr>
          <p:nvPr>
            <p:ph type="body" sz="half" idx="1"/>
          </p:nvPr>
        </p:nvSpPr>
        <p:spPr>
          <a:xfrm>
            <a:off x="5436096" y="1700808"/>
            <a:ext cx="3456385" cy="48245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r>
              <a:rPr dirty="0"/>
              <a:t>Le </a:t>
            </a:r>
            <a:r>
              <a:rPr dirty="0" err="1"/>
              <a:t>monnayeur</a:t>
            </a:r>
            <a:r>
              <a:rPr dirty="0"/>
              <a:t> </a:t>
            </a:r>
            <a:r>
              <a:rPr dirty="0" err="1"/>
              <a:t>frappait</a:t>
            </a:r>
            <a:r>
              <a:rPr dirty="0"/>
              <a:t> au </a:t>
            </a:r>
            <a:r>
              <a:rPr dirty="0" err="1"/>
              <a:t>marteau</a:t>
            </a:r>
            <a:r>
              <a:rPr dirty="0"/>
              <a:t> </a:t>
            </a:r>
            <a:r>
              <a:rPr dirty="0" err="1"/>
              <a:t>sur</a:t>
            </a:r>
            <a:r>
              <a:rPr dirty="0"/>
              <a:t> un 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coin</a:t>
            </a:r>
            <a:r>
              <a:rPr dirty="0">
                <a:solidFill>
                  <a:srgbClr val="C00000"/>
                </a:solidFill>
              </a:rPr>
              <a:t> mobile </a:t>
            </a:r>
            <a:r>
              <a:rPr dirty="0"/>
              <a:t>qui </a:t>
            </a:r>
            <a:r>
              <a:rPr dirty="0" err="1"/>
              <a:t>imprimait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  <a:r>
              <a:rPr dirty="0" err="1"/>
              <a:t>marque</a:t>
            </a:r>
            <a:r>
              <a:rPr dirty="0"/>
              <a:t> </a:t>
            </a:r>
            <a:r>
              <a:rPr dirty="0" err="1"/>
              <a:t>sur</a:t>
            </a:r>
            <a:r>
              <a:rPr dirty="0"/>
              <a:t> le 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flan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/>
              <a:t>(pièce de </a:t>
            </a:r>
            <a:r>
              <a:rPr dirty="0" err="1"/>
              <a:t>métal</a:t>
            </a:r>
            <a:r>
              <a:rPr dirty="0"/>
              <a:t>), </a:t>
            </a:r>
            <a:r>
              <a:rPr dirty="0" err="1"/>
              <a:t>initialement</a:t>
            </a:r>
            <a:r>
              <a:rPr dirty="0"/>
              <a:t> </a:t>
            </a:r>
            <a:r>
              <a:rPr dirty="0" err="1"/>
              <a:t>posé</a:t>
            </a:r>
            <a:r>
              <a:rPr dirty="0"/>
              <a:t> </a:t>
            </a:r>
            <a:r>
              <a:rPr dirty="0" err="1"/>
              <a:t>sur</a:t>
            </a:r>
            <a:r>
              <a:rPr dirty="0"/>
              <a:t> un 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coin</a:t>
            </a:r>
            <a:r>
              <a:rPr dirty="0">
                <a:solidFill>
                  <a:srgbClr val="C00000"/>
                </a:solidFill>
              </a:rPr>
              <a:t> fixe</a:t>
            </a:r>
            <a:r>
              <a:rPr dirty="0"/>
              <a:t>. 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r>
              <a:rPr dirty="0"/>
              <a:t>Le </a:t>
            </a:r>
            <a:r>
              <a:rPr dirty="0">
                <a:solidFill>
                  <a:srgbClr val="C00000"/>
                </a:solidFill>
              </a:rPr>
              <a:t>contour </a:t>
            </a:r>
            <a:r>
              <a:rPr dirty="0" err="1">
                <a:solidFill>
                  <a:srgbClr val="C00000"/>
                </a:solidFill>
              </a:rPr>
              <a:t>irrégulier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/>
              <a:t>des </a:t>
            </a:r>
            <a:r>
              <a:rPr dirty="0" err="1"/>
              <a:t>monnaies</a:t>
            </a:r>
            <a:r>
              <a:rPr dirty="0"/>
              <a:t> </a:t>
            </a:r>
            <a:r>
              <a:rPr dirty="0" err="1"/>
              <a:t>était</a:t>
            </a:r>
            <a:r>
              <a:rPr dirty="0"/>
              <a:t> le </a:t>
            </a:r>
            <a:r>
              <a:rPr dirty="0" err="1"/>
              <a:t>produit</a:t>
            </a:r>
            <a:r>
              <a:rPr dirty="0"/>
              <a:t> du </a:t>
            </a:r>
            <a:r>
              <a:rPr dirty="0" err="1">
                <a:solidFill>
                  <a:srgbClr val="C00000"/>
                </a:solidFill>
              </a:rPr>
              <a:t>découpage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manuel</a:t>
            </a:r>
            <a:r>
              <a:rPr dirty="0">
                <a:solidFill>
                  <a:srgbClr val="C00000"/>
                </a:solidFill>
              </a:rPr>
              <a:t> au </a:t>
            </a:r>
            <a:r>
              <a:rPr dirty="0" err="1">
                <a:solidFill>
                  <a:srgbClr val="C00000"/>
                </a:solidFill>
              </a:rPr>
              <a:t>ciseau</a:t>
            </a:r>
            <a:r>
              <a:rPr dirty="0">
                <a:solidFill>
                  <a:srgbClr val="C00000"/>
                </a:solidFill>
              </a:rPr>
              <a:t> des flans</a:t>
            </a:r>
            <a:r>
              <a:rPr dirty="0"/>
              <a:t> </a:t>
            </a:r>
            <a:r>
              <a:rPr dirty="0" err="1"/>
              <a:t>sur</a:t>
            </a:r>
            <a:r>
              <a:rPr dirty="0"/>
              <a:t> la plaque de </a:t>
            </a:r>
            <a:r>
              <a:rPr dirty="0" err="1"/>
              <a:t>métal</a:t>
            </a:r>
            <a:r>
              <a:rPr dirty="0" smtClean="0"/>
              <a:t>.</a:t>
            </a:r>
            <a:endParaRPr lang="fr-FR" dirty="0" smtClean="0"/>
          </a:p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endParaRPr lang="fr-FR" dirty="0" smtClean="0"/>
          </a:p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r>
              <a:rPr lang="fr-FR" dirty="0" smtClean="0"/>
              <a:t>D’où le nom de « </a:t>
            </a:r>
            <a:r>
              <a:rPr lang="fr-FR" i="1" dirty="0" smtClean="0"/>
              <a:t>coins</a:t>
            </a:r>
            <a:r>
              <a:rPr lang="fr-FR" dirty="0" smtClean="0"/>
              <a:t> » donnés par les Anglais à leurs pièces de monnaie</a:t>
            </a:r>
            <a:endParaRPr lang="fr-FR" dirty="0" smtClean="0"/>
          </a:p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endParaRPr lang="fr-FR" dirty="0" smtClean="0"/>
          </a:p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endParaRPr dirty="0"/>
          </a:p>
        </p:txBody>
      </p:sp>
      <p:sp>
        <p:nvSpPr>
          <p:cNvPr id="165" name="ZoneTexte 8"/>
          <p:cNvSpPr txBox="1"/>
          <p:nvPr/>
        </p:nvSpPr>
        <p:spPr>
          <a:xfrm>
            <a:off x="3131840" y="2348880"/>
            <a:ext cx="2088233" cy="1212563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C00000"/>
                </a:solidFill>
              </a:defRPr>
            </a:pPr>
            <a:r>
              <a:t>Coin mobile </a:t>
            </a:r>
            <a:r>
              <a:rPr>
                <a:solidFill>
                  <a:srgbClr val="000000"/>
                </a:solidFill>
              </a:rPr>
              <a:t>présentant une face </a:t>
            </a:r>
            <a:r>
              <a:rPr u="sng">
                <a:solidFill>
                  <a:srgbClr val="000000"/>
                </a:solidFill>
              </a:rPr>
              <a:t>en creux </a:t>
            </a:r>
            <a:r>
              <a:rPr>
                <a:solidFill>
                  <a:srgbClr val="000000"/>
                </a:solidFill>
              </a:rPr>
              <a:t>de la pièce à frapper</a:t>
            </a:r>
          </a:p>
        </p:txBody>
      </p:sp>
      <p:sp>
        <p:nvSpPr>
          <p:cNvPr id="166" name="ZoneTexte 9"/>
          <p:cNvSpPr txBox="1"/>
          <p:nvPr/>
        </p:nvSpPr>
        <p:spPr>
          <a:xfrm>
            <a:off x="3131840" y="1628799"/>
            <a:ext cx="2088233" cy="336264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Marteau</a:t>
            </a:r>
          </a:p>
        </p:txBody>
      </p:sp>
      <p:sp>
        <p:nvSpPr>
          <p:cNvPr id="167" name="ZoneTexte 12"/>
          <p:cNvSpPr txBox="1"/>
          <p:nvPr/>
        </p:nvSpPr>
        <p:spPr>
          <a:xfrm>
            <a:off x="3131840" y="3933056"/>
            <a:ext cx="2016225" cy="628363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C00000"/>
                </a:solidFill>
              </a:defRPr>
            </a:pPr>
            <a:r>
              <a:t>Flan</a:t>
            </a:r>
            <a:r>
              <a:rPr>
                <a:solidFill>
                  <a:srgbClr val="000000"/>
                </a:solidFill>
              </a:rPr>
              <a:t> = pièce de métal</a:t>
            </a:r>
          </a:p>
        </p:txBody>
      </p:sp>
      <p:sp>
        <p:nvSpPr>
          <p:cNvPr id="168" name="ZoneTexte 13"/>
          <p:cNvSpPr txBox="1"/>
          <p:nvPr/>
        </p:nvSpPr>
        <p:spPr>
          <a:xfrm>
            <a:off x="3131840" y="5013176"/>
            <a:ext cx="2016225" cy="920463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C00000"/>
                </a:solidFill>
              </a:defRPr>
            </a:pPr>
            <a:r>
              <a:t>Coin fixe </a:t>
            </a:r>
            <a:r>
              <a:rPr>
                <a:solidFill>
                  <a:srgbClr val="000000"/>
                </a:solidFill>
              </a:rPr>
              <a:t>présentant </a:t>
            </a:r>
            <a:r>
              <a:rPr u="sng">
                <a:solidFill>
                  <a:srgbClr val="000000"/>
                </a:solidFill>
              </a:rPr>
              <a:t>l’autre face</a:t>
            </a:r>
            <a:r>
              <a:rPr>
                <a:solidFill>
                  <a:srgbClr val="000000"/>
                </a:solidFill>
              </a:rPr>
              <a:t> en creux de la pièce à frapper </a:t>
            </a:r>
          </a:p>
        </p:txBody>
      </p:sp>
      <p:sp>
        <p:nvSpPr>
          <p:cNvPr id="169" name="Flèche vers le bas 14"/>
          <p:cNvSpPr/>
          <p:nvPr/>
        </p:nvSpPr>
        <p:spPr>
          <a:xfrm>
            <a:off x="4139951" y="2060848"/>
            <a:ext cx="216025" cy="216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Flèche vers le bas 15"/>
          <p:cNvSpPr/>
          <p:nvPr/>
        </p:nvSpPr>
        <p:spPr>
          <a:xfrm>
            <a:off x="4139951" y="3645024"/>
            <a:ext cx="216025" cy="216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Flèche vers le bas 16"/>
          <p:cNvSpPr/>
          <p:nvPr/>
        </p:nvSpPr>
        <p:spPr>
          <a:xfrm>
            <a:off x="4139951" y="4725144"/>
            <a:ext cx="216025" cy="216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re 1"/>
          <p:cNvSpPr txBox="1">
            <a:spLocks noGrp="1"/>
          </p:cNvSpPr>
          <p:nvPr>
            <p:ph type="title"/>
          </p:nvPr>
        </p:nvSpPr>
        <p:spPr>
          <a:xfrm>
            <a:off x="457200" y="714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Frappe </a:t>
            </a:r>
            <a:r>
              <a:rPr>
                <a:solidFill>
                  <a:srgbClr val="FF0000"/>
                </a:solidFill>
              </a:rPr>
              <a:t>au balancier</a:t>
            </a:r>
          </a:p>
        </p:txBody>
      </p:sp>
      <p:pic>
        <p:nvPicPr>
          <p:cNvPr id="174" name="Espace réservé du contenu 5" descr="Espace réservé du contenu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527" y="1412775"/>
            <a:ext cx="4038601" cy="302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Espace réservé du contenu 6" descr="Espace réservé du contenu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4008" y="1412775"/>
            <a:ext cx="4038601" cy="3028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ZoneTexte 4"/>
          <p:cNvSpPr txBox="1"/>
          <p:nvPr/>
        </p:nvSpPr>
        <p:spPr>
          <a:xfrm>
            <a:off x="369247" y="4725144"/>
            <a:ext cx="8333497" cy="186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      La frappe au balancier, expérimentée sous Henri II, a été généralisée par Jean Warin, en 1640, pour la production courante des monnaies. </a:t>
            </a:r>
          </a:p>
          <a:p>
            <a:pPr>
              <a:defRPr sz="2400"/>
            </a:pPr>
            <a:r>
              <a:t>La presse était commandée par un bras lesté de deux poids aux   </a:t>
            </a:r>
          </a:p>
          <a:p>
            <a:pPr>
              <a:defRPr sz="2400"/>
            </a:pPr>
            <a:r>
              <a:t>       deux extrémités commandé horizontalement à la main.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re 1"/>
          <p:cNvSpPr txBox="1">
            <a:spLocks noGrp="1"/>
          </p:cNvSpPr>
          <p:nvPr>
            <p:ph type="title"/>
          </p:nvPr>
        </p:nvSpPr>
        <p:spPr>
          <a:xfrm>
            <a:off x="111820" y="135086"/>
            <a:ext cx="4784129" cy="701874"/>
          </a:xfrm>
          <a:prstGeom prst="rect">
            <a:avLst/>
          </a:prstGeom>
        </p:spPr>
        <p:txBody>
          <a:bodyPr/>
          <a:lstStyle/>
          <a:p>
            <a:pPr algn="l">
              <a:defRPr sz="3900"/>
            </a:pPr>
            <a:r>
              <a:t>Frappe </a:t>
            </a:r>
            <a:r>
              <a:rPr>
                <a:solidFill>
                  <a:srgbClr val="FF0000"/>
                </a:solidFill>
              </a:rPr>
              <a:t>au balancier </a:t>
            </a:r>
            <a:r>
              <a:rPr sz="1800"/>
              <a:t>(suite)</a:t>
            </a:r>
          </a:p>
        </p:txBody>
      </p:sp>
      <p:pic>
        <p:nvPicPr>
          <p:cNvPr id="179" name="Espace réservé du contenu 7" descr="Espace réservé du contenu 7"/>
          <p:cNvPicPr>
            <a:picLocks noChangeAspect="1"/>
          </p:cNvPicPr>
          <p:nvPr/>
        </p:nvPicPr>
        <p:blipFill>
          <a:blip r:embed="rId2" cstate="print">
            <a:extLst/>
          </a:blip>
          <a:srcRect r="1429" b="17143"/>
          <a:stretch>
            <a:fillRect/>
          </a:stretch>
        </p:blipFill>
        <p:spPr>
          <a:xfrm>
            <a:off x="0" y="2996952"/>
            <a:ext cx="4672318" cy="2945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Espace réservé du contenu 9" descr="Espace réservé du contenu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67767" y="100111"/>
            <a:ext cx="4102100" cy="307657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ZoneTexte 4"/>
          <p:cNvSpPr txBox="1"/>
          <p:nvPr/>
        </p:nvSpPr>
        <p:spPr>
          <a:xfrm>
            <a:off x="297239" y="925859"/>
            <a:ext cx="4391612" cy="1864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   Technique utilisée pour frapper les monnaies par pression, inventée au XVI</a:t>
            </a:r>
            <a:r>
              <a:rPr baseline="30000"/>
              <a:t>e</a:t>
            </a:r>
            <a:r>
              <a:t>  siècle.</a:t>
            </a:r>
          </a:p>
          <a:p>
            <a:pPr>
              <a:defRPr sz="2000"/>
            </a:pPr>
            <a:r>
              <a:t> </a:t>
            </a:r>
          </a:p>
          <a:p>
            <a:pPr>
              <a:defRPr sz="2000"/>
            </a:pPr>
            <a:r>
              <a:t>  Elle permet une </a:t>
            </a:r>
            <a:r>
              <a:rPr>
                <a:solidFill>
                  <a:srgbClr val="FF0000"/>
                </a:solidFill>
              </a:rPr>
              <a:t>exécution plus régulière</a:t>
            </a:r>
            <a:r>
              <a:t> que la frappe au marteau. </a:t>
            </a:r>
          </a:p>
        </p:txBody>
      </p:sp>
      <p:sp>
        <p:nvSpPr>
          <p:cNvPr id="182" name="ZoneTexte 5"/>
          <p:cNvSpPr txBox="1"/>
          <p:nvPr/>
        </p:nvSpPr>
        <p:spPr>
          <a:xfrm>
            <a:off x="4775858" y="3196155"/>
            <a:ext cx="4384318" cy="277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    Les deux bras d'acier, qui étaient prolongés par de lourdes boules de plomb étaient actionnés </a:t>
            </a:r>
            <a:r>
              <a:rPr b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par 8 à 12 hommes </a:t>
            </a:r>
            <a:r>
              <a:t>au moyen de courroies attachées à des anneaux à l'extrémité des barres. </a:t>
            </a:r>
          </a:p>
          <a:p>
            <a:pPr>
              <a:defRPr sz="2000"/>
            </a:pPr>
            <a:r>
              <a:t>   La vis portait le </a:t>
            </a:r>
            <a:r>
              <a:rPr>
                <a:solidFill>
                  <a:srgbClr val="C00000"/>
                </a:solidFill>
              </a:rPr>
              <a:t>coin mobile </a:t>
            </a:r>
            <a:r>
              <a:t>qui venait frapper le </a:t>
            </a:r>
            <a:r>
              <a:rPr>
                <a:solidFill>
                  <a:srgbClr val="C00000"/>
                </a:solidFill>
              </a:rPr>
              <a:t>flan</a:t>
            </a:r>
            <a:r>
              <a:t> posé sur le </a:t>
            </a:r>
            <a:r>
              <a:rPr>
                <a:solidFill>
                  <a:srgbClr val="C00000"/>
                </a:solidFill>
              </a:rPr>
              <a:t>coin fixe</a:t>
            </a:r>
            <a:r>
              <a:t>, comme pour la frappe au marteau. </a:t>
            </a:r>
          </a:p>
        </p:txBody>
      </p:sp>
      <p:sp>
        <p:nvSpPr>
          <p:cNvPr id="183" name="ZoneTexte 6"/>
          <p:cNvSpPr txBox="1"/>
          <p:nvPr/>
        </p:nvSpPr>
        <p:spPr>
          <a:xfrm>
            <a:off x="0" y="6093296"/>
            <a:ext cx="885101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9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Les </a:t>
            </a:r>
            <a:r>
              <a:rPr dirty="0" err="1"/>
              <a:t>équipes</a:t>
            </a:r>
            <a:r>
              <a:rPr dirty="0"/>
              <a:t> se </a:t>
            </a:r>
            <a:r>
              <a:rPr dirty="0" err="1"/>
              <a:t>relayaient</a:t>
            </a:r>
            <a:r>
              <a:rPr dirty="0"/>
              <a:t> </a:t>
            </a:r>
            <a:r>
              <a:rPr dirty="0" err="1"/>
              <a:t>tous</a:t>
            </a:r>
            <a:r>
              <a:rPr dirty="0"/>
              <a:t> les quarts </a:t>
            </a:r>
            <a:r>
              <a:rPr dirty="0" err="1"/>
              <a:t>d'heure</a:t>
            </a:r>
            <a:r>
              <a:rPr dirty="0"/>
              <a:t> </a:t>
            </a:r>
            <a:r>
              <a:rPr dirty="0" err="1"/>
              <a:t>tant</a:t>
            </a:r>
            <a:r>
              <a:rPr dirty="0"/>
              <a:t> le travail </a:t>
            </a:r>
            <a:r>
              <a:rPr dirty="0" err="1"/>
              <a:t>était</a:t>
            </a:r>
            <a:r>
              <a:rPr dirty="0"/>
              <a:t> </a:t>
            </a:r>
            <a:r>
              <a:rPr dirty="0" err="1"/>
              <a:t>pénible</a:t>
            </a:r>
            <a:r>
              <a:rPr dirty="0"/>
              <a:t> et </a:t>
            </a:r>
            <a:r>
              <a:rPr dirty="0" err="1"/>
              <a:t>fatigant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re 1"/>
          <p:cNvSpPr txBox="1">
            <a:spLocks noGrp="1"/>
          </p:cNvSpPr>
          <p:nvPr>
            <p:ph type="title"/>
          </p:nvPr>
        </p:nvSpPr>
        <p:spPr>
          <a:xfrm>
            <a:off x="406400" y="78532"/>
            <a:ext cx="8229600" cy="7295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>
                <a:solidFill>
                  <a:srgbClr val="C00000"/>
                </a:solidFill>
              </a:rPr>
              <a:t>Des </a:t>
            </a:r>
            <a:r>
              <a:rPr lang="fr-FR" b="1" dirty="0" smtClean="0">
                <a:solidFill>
                  <a:srgbClr val="C00000"/>
                </a:solidFill>
              </a:rPr>
              <a:t>p</a:t>
            </a:r>
            <a:r>
              <a:rPr b="1" dirty="0" err="1" smtClean="0">
                <a:solidFill>
                  <a:srgbClr val="C00000"/>
                </a:solidFill>
              </a:rPr>
              <a:t>oinçons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186" name="Espace réservé du contenu 4" descr="Espace réservé du contenu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7200" y="989806"/>
            <a:ext cx="4038600" cy="302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Espace réservé du contenu 6" descr="Espace réservé du contenu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8200" y="989806"/>
            <a:ext cx="4038600" cy="302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OPTIMIZED-23.jpeg" descr="OPTIMIZED-23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667083" y="4106338"/>
            <a:ext cx="3936834" cy="262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</a:rPr>
              <a:t>Encore des poinçons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4" name="Image 3" descr="DSCN2785.JPG"/>
          <p:cNvPicPr>
            <a:picLocks noChangeAspect="1"/>
          </p:cNvPicPr>
          <p:nvPr/>
        </p:nvPicPr>
        <p:blipFill>
          <a:blip r:embed="rId2" cstate="print"/>
          <a:srcRect l="16138" t="23750" r="46850" b="26900"/>
          <a:stretch>
            <a:fillRect/>
          </a:stretch>
        </p:blipFill>
        <p:spPr>
          <a:xfrm>
            <a:off x="0" y="1484784"/>
            <a:ext cx="3384376" cy="3384376"/>
          </a:xfrm>
          <a:prstGeom prst="rect">
            <a:avLst/>
          </a:prstGeom>
        </p:spPr>
      </p:pic>
      <p:pic>
        <p:nvPicPr>
          <p:cNvPr id="6" name="Image 5" descr="DSCN2787.JPG"/>
          <p:cNvPicPr>
            <a:picLocks noChangeAspect="1"/>
          </p:cNvPicPr>
          <p:nvPr/>
        </p:nvPicPr>
        <p:blipFill>
          <a:blip r:embed="rId3" cstate="print"/>
          <a:srcRect l="61025" t="16400" r="9838" b="53150"/>
          <a:stretch>
            <a:fillRect/>
          </a:stretch>
        </p:blipFill>
        <p:spPr>
          <a:xfrm>
            <a:off x="3635896" y="1484784"/>
            <a:ext cx="2664296" cy="20882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03848" y="5589240"/>
            <a:ext cx="316835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Poinçon de revers de la médaille « Festin à l’hôtel de ville</a:t>
            </a:r>
            <a:r>
              <a:rPr lang="fr-FR" dirty="0" smtClean="0"/>
              <a:t>». 1687 </a:t>
            </a:r>
          </a:p>
          <a:p>
            <a:pPr algn="r"/>
            <a:r>
              <a:rPr lang="fr-FR" dirty="0" smtClean="0"/>
              <a:t>Acier : gravure.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1484784"/>
            <a:ext cx="2574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Poinçon de revers de la médaille « Le pont Royal ». 1685 </a:t>
            </a:r>
          </a:p>
          <a:p>
            <a:r>
              <a:rPr lang="fr-FR" dirty="0" smtClean="0"/>
              <a:t>Acier : gravure.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635896" y="3645024"/>
            <a:ext cx="252028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Construit par Louis XIV, le</a:t>
            </a:r>
            <a:r>
              <a:rPr kumimoji="0" lang="fr-FR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pont Royal </a:t>
            </a: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est le 3</a:t>
            </a:r>
            <a:r>
              <a:rPr kumimoji="0" lang="fr-FR" sz="18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</a:t>
            </a: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plus ancien pont de Paris.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1" name="Image 10" descr="DSCN2788.JPG"/>
          <p:cNvPicPr>
            <a:picLocks noChangeAspect="1"/>
          </p:cNvPicPr>
          <p:nvPr/>
        </p:nvPicPr>
        <p:blipFill>
          <a:blip r:embed="rId4" cstate="print"/>
          <a:srcRect l="46850" t="11151" r="26375" b="53150"/>
          <a:stretch>
            <a:fillRect/>
          </a:stretch>
        </p:blipFill>
        <p:spPr>
          <a:xfrm>
            <a:off x="6444208" y="4149080"/>
            <a:ext cx="2448272" cy="24482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C00000"/>
                </a:solidFill>
              </a:rPr>
              <a:t>Machines à </a:t>
            </a:r>
            <a:r>
              <a:rPr b="1" dirty="0" err="1">
                <a:solidFill>
                  <a:srgbClr val="C00000"/>
                </a:solidFill>
              </a:rPr>
              <a:t>marquer</a:t>
            </a:r>
            <a:r>
              <a:rPr b="1" dirty="0">
                <a:solidFill>
                  <a:srgbClr val="C00000"/>
                </a:solidFill>
              </a:rPr>
              <a:t> la tranche</a:t>
            </a:r>
          </a:p>
        </p:txBody>
      </p:sp>
      <p:pic>
        <p:nvPicPr>
          <p:cNvPr id="191" name="Espace réservé du contenu 4" descr="Espace réservé du contenu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96822" y="1493787"/>
            <a:ext cx="4337481" cy="325311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ZoneTexte 5"/>
          <p:cNvSpPr txBox="1"/>
          <p:nvPr/>
        </p:nvSpPr>
        <p:spPr>
          <a:xfrm>
            <a:off x="585272" y="5483447"/>
            <a:ext cx="8189481" cy="949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   Le marquage de la tranche sert à éviter le rognage des bords des pièces par la population, pour récupérer du métal…</a:t>
            </a:r>
          </a:p>
          <a:p>
            <a:pPr>
              <a:defRPr sz="2000"/>
            </a:pPr>
            <a:r>
              <a:t>   Il sert aussi aux malvoyants.</a:t>
            </a:r>
          </a:p>
        </p:txBody>
      </p:sp>
      <p:pic>
        <p:nvPicPr>
          <p:cNvPr id="193" name="Espace réservé du contenu 8" descr="Espace réservé du contenu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6261" y="1493787"/>
            <a:ext cx="4337482" cy="325311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ZoneTexte 9"/>
          <p:cNvSpPr txBox="1"/>
          <p:nvPr/>
        </p:nvSpPr>
        <p:spPr>
          <a:xfrm>
            <a:off x="611560" y="4869160"/>
            <a:ext cx="3796993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1676. Bois, </a:t>
            </a:r>
            <a:r>
              <a:rPr dirty="0" err="1"/>
              <a:t>cuivre</a:t>
            </a:r>
            <a:r>
              <a:rPr dirty="0"/>
              <a:t> et </a:t>
            </a:r>
            <a:r>
              <a:rPr dirty="0" err="1"/>
              <a:t>fer</a:t>
            </a:r>
            <a:r>
              <a:rPr dirty="0"/>
              <a:t> </a:t>
            </a:r>
            <a:r>
              <a:rPr dirty="0" err="1"/>
              <a:t>forgé</a:t>
            </a: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C00000"/>
                </a:solidFill>
              </a:rPr>
              <a:t>Balance-</a:t>
            </a:r>
            <a:r>
              <a:rPr b="1" dirty="0" err="1">
                <a:solidFill>
                  <a:srgbClr val="C00000"/>
                </a:solidFill>
              </a:rPr>
              <a:t>trieuse</a:t>
            </a:r>
            <a:r>
              <a:rPr b="1" dirty="0">
                <a:solidFill>
                  <a:srgbClr val="C00000"/>
                </a:solidFill>
              </a:rPr>
              <a:t> 1869</a:t>
            </a:r>
          </a:p>
        </p:txBody>
      </p:sp>
      <p:pic>
        <p:nvPicPr>
          <p:cNvPr id="197" name="Espace réservé du contenu 9" descr="Espace réservé du contenu 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20436" y="2309595"/>
            <a:ext cx="4506064" cy="3379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Espace réservé du contenu 11" descr="Espace réservé du contenu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-133554" y="2220828"/>
            <a:ext cx="4742776" cy="3557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re 1"/>
          <p:cNvSpPr txBox="1">
            <a:spLocks noGrp="1"/>
          </p:cNvSpPr>
          <p:nvPr>
            <p:ph type="title"/>
          </p:nvPr>
        </p:nvSpPr>
        <p:spPr>
          <a:xfrm>
            <a:off x="3081163" y="40135"/>
            <a:ext cx="5338937" cy="55200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58951">
              <a:defRPr sz="3652"/>
            </a:lvl1pPr>
          </a:lstStyle>
          <a:p>
            <a:r>
              <a:rPr b="1" dirty="0">
                <a:solidFill>
                  <a:srgbClr val="C00000"/>
                </a:solidFill>
              </a:rPr>
              <a:t>Sur un </a:t>
            </a:r>
            <a:r>
              <a:rPr b="1" dirty="0" err="1">
                <a:solidFill>
                  <a:srgbClr val="C00000"/>
                </a:solidFill>
              </a:rPr>
              <a:t>mur</a:t>
            </a:r>
            <a:r>
              <a:rPr b="1" dirty="0">
                <a:solidFill>
                  <a:srgbClr val="C00000"/>
                </a:solidFill>
              </a:rPr>
              <a:t> du </a:t>
            </a:r>
            <a:r>
              <a:rPr b="1" dirty="0" err="1">
                <a:solidFill>
                  <a:srgbClr val="C00000"/>
                </a:solidFill>
              </a:rPr>
              <a:t>musée</a:t>
            </a:r>
            <a:r>
              <a:rPr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01" name="Espace réservé du contenu 9" descr="Espace réservé du contenu 9"/>
          <p:cNvPicPr>
            <a:picLocks noChangeAspect="1"/>
          </p:cNvPicPr>
          <p:nvPr/>
        </p:nvPicPr>
        <p:blipFill>
          <a:blip r:embed="rId2" cstate="print">
            <a:extLst/>
          </a:blip>
          <a:srcRect l="14286" t="30096"/>
          <a:stretch>
            <a:fillRect/>
          </a:stretch>
        </p:blipFill>
        <p:spPr>
          <a:xfrm>
            <a:off x="866326" y="425748"/>
            <a:ext cx="2592289" cy="2006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Espace réservé du contenu 10" descr="Espace réservé du contenu 1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97275" y="684683"/>
            <a:ext cx="4038601" cy="302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 11" descr="Image 1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942644" y="3806180"/>
            <a:ext cx="3347864" cy="251089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ZoneTexte 6"/>
          <p:cNvSpPr txBox="1"/>
          <p:nvPr/>
        </p:nvSpPr>
        <p:spPr>
          <a:xfrm>
            <a:off x="319839" y="2444844"/>
            <a:ext cx="3901962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r>
              <a:t>    Présentation stylisée de la découpe industrielle  des flans. </a:t>
            </a:r>
          </a:p>
        </p:txBody>
      </p:sp>
      <p:pic>
        <p:nvPicPr>
          <p:cNvPr id="205" name="Image 7" descr="Image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51519" y="3284983"/>
            <a:ext cx="4038601" cy="302895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ZoneTexte 12"/>
          <p:cNvSpPr txBox="1"/>
          <p:nvPr/>
        </p:nvSpPr>
        <p:spPr>
          <a:xfrm>
            <a:off x="926735" y="6338663"/>
            <a:ext cx="2434914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t>De la bobine aux flans.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re 1"/>
          <p:cNvSpPr txBox="1">
            <a:spLocks noGrp="1"/>
          </p:cNvSpPr>
          <p:nvPr>
            <p:ph type="title"/>
          </p:nvPr>
        </p:nvSpPr>
        <p:spPr>
          <a:xfrm>
            <a:off x="457200" y="47675"/>
            <a:ext cx="8229600" cy="7095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>
                <a:solidFill>
                  <a:srgbClr val="C00000"/>
                </a:solidFill>
              </a:rPr>
              <a:t>Suite de la </a:t>
            </a:r>
            <a:r>
              <a:rPr b="1" dirty="0" err="1">
                <a:solidFill>
                  <a:srgbClr val="C00000"/>
                </a:solidFill>
              </a:rPr>
              <a:t>visite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209" name="Espace réservé du contenu 9" descr="Espace réservé du contenu 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16016" y="1772816"/>
            <a:ext cx="4038601" cy="302895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ZoneTexte 5"/>
          <p:cNvSpPr txBox="1"/>
          <p:nvPr/>
        </p:nvSpPr>
        <p:spPr>
          <a:xfrm>
            <a:off x="4761736" y="5013176"/>
            <a:ext cx="4274760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2000" dirty="0"/>
              <a:t>Face à la statue, entrée du </a:t>
            </a:r>
            <a:r>
              <a:rPr sz="2000" dirty="0" err="1">
                <a:solidFill>
                  <a:srgbClr val="FF0000"/>
                </a:solidFill>
              </a:rPr>
              <a:t>monnayage</a:t>
            </a:r>
            <a:r>
              <a:rPr sz="2000" dirty="0"/>
              <a:t>* </a:t>
            </a:r>
            <a:r>
              <a:rPr lang="fr-FR" sz="2000" dirty="0" smtClean="0"/>
              <a:t>= </a:t>
            </a:r>
            <a:r>
              <a:rPr sz="2000" dirty="0" smtClean="0"/>
              <a:t>atelier </a:t>
            </a:r>
            <a:r>
              <a:rPr sz="2000" dirty="0"/>
              <a:t>de fabrication des </a:t>
            </a:r>
            <a:r>
              <a:rPr sz="2000" dirty="0" err="1" smtClean="0"/>
              <a:t>pièces</a:t>
            </a:r>
            <a:r>
              <a:rPr sz="2000" dirty="0" smtClean="0"/>
              <a:t>.</a:t>
            </a:r>
            <a:endParaRPr sz="2000" dirty="0"/>
          </a:p>
          <a:p>
            <a:endParaRPr dirty="0"/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Nous </a:t>
            </a:r>
            <a:r>
              <a:rPr dirty="0" err="1"/>
              <a:t>sommes</a:t>
            </a:r>
            <a:r>
              <a:rPr dirty="0"/>
              <a:t> plus habitués à </a:t>
            </a:r>
            <a:r>
              <a:rPr dirty="0" err="1"/>
              <a:t>ce</a:t>
            </a:r>
            <a:r>
              <a:rPr dirty="0"/>
              <a:t> mot </a:t>
            </a:r>
            <a:r>
              <a:rPr dirty="0" err="1"/>
              <a:t>employé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« faux-</a:t>
            </a:r>
            <a:r>
              <a:rPr dirty="0" err="1"/>
              <a:t>monnayage</a:t>
            </a:r>
            <a:r>
              <a:rPr dirty="0"/>
              <a:t> »</a:t>
            </a:r>
          </a:p>
        </p:txBody>
      </p:sp>
      <p:pic>
        <p:nvPicPr>
          <p:cNvPr id="211" name="OPTIMIZED-18.jpeg" descr="OPTIMIZED-18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3353" y="783061"/>
            <a:ext cx="3950265" cy="592687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ZoneTexte 4"/>
          <p:cNvSpPr txBox="1"/>
          <p:nvPr/>
        </p:nvSpPr>
        <p:spPr>
          <a:xfrm>
            <a:off x="441503" y="6016476"/>
            <a:ext cx="355396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Statue de la Fortune, 1775. En stuc 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re 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161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 </a:t>
            </a:r>
            <a:r>
              <a:rPr dirty="0" err="1"/>
              <a:t>quai</a:t>
            </a:r>
            <a:r>
              <a:rPr dirty="0"/>
              <a:t> </a:t>
            </a:r>
            <a:r>
              <a:rPr lang="fr-FR" dirty="0" smtClean="0"/>
              <a:t>de </a:t>
            </a:r>
            <a:r>
              <a:rPr dirty="0" smtClean="0"/>
              <a:t>Conti</a:t>
            </a:r>
            <a:endParaRPr dirty="0"/>
          </a:p>
        </p:txBody>
      </p:sp>
      <p:sp>
        <p:nvSpPr>
          <p:cNvPr id="102" name="Espace réservé du contenu 6"/>
          <p:cNvSpPr txBox="1"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 err="1"/>
              <a:t>L'</a:t>
            </a:r>
            <a:r>
              <a:rPr b="1" dirty="0" err="1">
                <a:latin typeface="+mn-lt"/>
                <a:ea typeface="+mn-ea"/>
                <a:cs typeface="+mn-cs"/>
                <a:sym typeface="Helvetica"/>
              </a:rPr>
              <a:t>hôtel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 de la </a:t>
            </a:r>
            <a:r>
              <a:rPr b="1" dirty="0" err="1" smtClean="0">
                <a:latin typeface="+mn-lt"/>
                <a:ea typeface="+mn-ea"/>
                <a:cs typeface="+mn-cs"/>
                <a:sym typeface="Helvetica"/>
              </a:rPr>
              <a:t>Monnaie</a:t>
            </a:r>
            <a:r>
              <a:rPr dirty="0" smtClean="0"/>
              <a:t>,</a:t>
            </a:r>
            <a:endParaRPr lang="fr-FR" dirty="0" smtClean="0"/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None/>
              <a:defRPr sz="2842"/>
            </a:pPr>
            <a:r>
              <a:rPr lang="fr-FR" dirty="0" smtClean="0"/>
              <a:t>	</a:t>
            </a:r>
            <a:r>
              <a:rPr dirty="0" err="1" smtClean="0"/>
              <a:t>situé</a:t>
            </a:r>
            <a:r>
              <a:rPr dirty="0" smtClean="0"/>
              <a:t> </a:t>
            </a:r>
            <a:r>
              <a:rPr dirty="0" err="1" smtClean="0"/>
              <a:t>dans</a:t>
            </a:r>
            <a:r>
              <a:rPr dirty="0" smtClean="0"/>
              <a:t> </a:t>
            </a:r>
            <a:r>
              <a:rPr dirty="0"/>
              <a:t>le </a:t>
            </a:r>
            <a:r>
              <a:rPr dirty="0" smtClean="0"/>
              <a:t>6</a:t>
            </a:r>
            <a:r>
              <a:rPr baseline="29959" dirty="0" smtClean="0"/>
              <a:t>e</a:t>
            </a:r>
            <a:r>
              <a:rPr dirty="0"/>
              <a:t> arrondissement de Paris, </a:t>
            </a:r>
            <a:r>
              <a:rPr dirty="0" err="1"/>
              <a:t>est</a:t>
            </a:r>
            <a:r>
              <a:rPr dirty="0"/>
              <a:t> un </a:t>
            </a:r>
            <a:r>
              <a:rPr dirty="0" err="1"/>
              <a:t>bâtiment</a:t>
            </a:r>
            <a:r>
              <a:rPr dirty="0"/>
              <a:t> du </a:t>
            </a:r>
            <a:r>
              <a:rPr dirty="0" err="1"/>
              <a:t>XVIII</a:t>
            </a:r>
            <a:r>
              <a:rPr baseline="29959" dirty="0" err="1"/>
              <a:t>e</a:t>
            </a:r>
            <a:r>
              <a:rPr dirty="0"/>
              <a:t> siècle. </a:t>
            </a:r>
            <a:endParaRPr lang="fr-FR" dirty="0" smtClean="0"/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None/>
              <a:defRPr sz="2842"/>
            </a:pPr>
            <a:endParaRPr dirty="0"/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/>
              <a:t>Il </a:t>
            </a:r>
            <a:r>
              <a:rPr dirty="0" err="1"/>
              <a:t>abrite</a:t>
            </a:r>
            <a:r>
              <a:rPr dirty="0"/>
              <a:t> </a:t>
            </a:r>
            <a:r>
              <a:rPr dirty="0" err="1"/>
              <a:t>toujours</a:t>
            </a:r>
            <a:r>
              <a:rPr dirty="0"/>
              <a:t> </a:t>
            </a:r>
            <a:r>
              <a:rPr dirty="0" smtClean="0"/>
              <a:t>:</a:t>
            </a:r>
            <a:endParaRPr lang="fr-FR" dirty="0" smtClean="0"/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endParaRPr dirty="0"/>
          </a:p>
          <a:p>
            <a:pPr marL="514350" indent="-514350" defTabSz="896111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  <a:defRPr sz="2842"/>
            </a:pPr>
            <a:r>
              <a:rPr dirty="0"/>
              <a:t>la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Monnaie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 de Paris</a:t>
            </a:r>
            <a:r>
              <a:rPr dirty="0"/>
              <a:t>, </a:t>
            </a:r>
            <a:r>
              <a:rPr lang="fr-FR" dirty="0" smtClean="0"/>
              <a:t>qui frappe encore les </a:t>
            </a:r>
            <a:r>
              <a:rPr lang="fr-FR" u="sng" dirty="0" smtClean="0"/>
              <a:t>médailles</a:t>
            </a:r>
            <a:r>
              <a:rPr lang="fr-FR" dirty="0" smtClean="0"/>
              <a:t>, les </a:t>
            </a:r>
            <a:r>
              <a:rPr lang="fr-FR" u="sng" dirty="0" smtClean="0"/>
              <a:t>pièces en or</a:t>
            </a:r>
            <a:r>
              <a:rPr lang="fr-FR" dirty="0" smtClean="0"/>
              <a:t> et les </a:t>
            </a:r>
            <a:r>
              <a:rPr lang="fr-FR" u="sng" dirty="0" smtClean="0"/>
              <a:t>décorations officielles</a:t>
            </a:r>
            <a:r>
              <a:rPr lang="fr-FR" dirty="0" smtClean="0"/>
              <a:t>.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FontTx/>
              <a:buChar char="-"/>
              <a:defRPr sz="2842"/>
            </a:pPr>
            <a:endParaRPr lang="fr-FR" dirty="0" smtClean="0"/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None/>
              <a:defRPr sz="2842"/>
            </a:pPr>
            <a:r>
              <a:rPr lang="fr-FR" sz="2646" dirty="0" smtClean="0"/>
              <a:t>	</a:t>
            </a:r>
            <a:r>
              <a:rPr lang="fr-FR" sz="2646" i="1" dirty="0" smtClean="0"/>
              <a:t>L</a:t>
            </a:r>
            <a:r>
              <a:rPr sz="2646" i="1" dirty="0" err="1" smtClean="0"/>
              <a:t>es</a:t>
            </a:r>
            <a:r>
              <a:rPr sz="2646" i="1" dirty="0" smtClean="0"/>
              <a:t> </a:t>
            </a:r>
            <a:r>
              <a:rPr sz="2646" i="1" dirty="0" err="1"/>
              <a:t>pièces</a:t>
            </a:r>
            <a:r>
              <a:rPr sz="2646" i="1" dirty="0"/>
              <a:t> </a:t>
            </a:r>
            <a:r>
              <a:rPr sz="2646" i="1" u="sng" dirty="0" err="1"/>
              <a:t>actuelles</a:t>
            </a:r>
            <a:r>
              <a:rPr sz="2646" i="1" dirty="0"/>
              <a:t> </a:t>
            </a:r>
            <a:r>
              <a:rPr lang="fr-FR" sz="2646" i="1" dirty="0" smtClean="0"/>
              <a:t>(de circulation ou de collection ) </a:t>
            </a:r>
            <a:r>
              <a:rPr sz="2646" i="1" dirty="0" err="1" smtClean="0"/>
              <a:t>sont</a:t>
            </a:r>
            <a:r>
              <a:rPr sz="2646" i="1" dirty="0" smtClean="0"/>
              <a:t> </a:t>
            </a:r>
            <a:r>
              <a:rPr sz="2646" i="1" dirty="0" err="1" smtClean="0"/>
              <a:t>frappées</a:t>
            </a:r>
            <a:r>
              <a:rPr lang="fr-FR" sz="2646" i="1" dirty="0" smtClean="0"/>
              <a:t>, depuis 1973,</a:t>
            </a:r>
            <a:r>
              <a:rPr sz="2646" i="1" dirty="0" smtClean="0"/>
              <a:t> </a:t>
            </a:r>
            <a:r>
              <a:rPr sz="2646" i="1" dirty="0"/>
              <a:t>à </a:t>
            </a:r>
            <a:r>
              <a:rPr sz="2646" b="1" i="1" dirty="0"/>
              <a:t>Pessac</a:t>
            </a:r>
            <a:r>
              <a:rPr sz="2646" i="1" dirty="0"/>
              <a:t> en </a:t>
            </a:r>
            <a:r>
              <a:rPr sz="2646" i="1" dirty="0" smtClean="0"/>
              <a:t>Gironde</a:t>
            </a:r>
            <a:r>
              <a:rPr lang="fr-FR" sz="2646" i="1" dirty="0" smtClean="0"/>
              <a:t>.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None/>
              <a:defRPr sz="2842"/>
            </a:pPr>
            <a:r>
              <a:rPr sz="2646" i="1" dirty="0" smtClean="0"/>
              <a:t> </a:t>
            </a:r>
            <a:endParaRPr lang="fr-FR" sz="2646" i="1" dirty="0" smtClean="0"/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buNone/>
              <a:defRPr sz="2842"/>
            </a:pPr>
            <a:r>
              <a:rPr lang="fr-FR" sz="2646" i="1" dirty="0" smtClean="0"/>
              <a:t>	</a:t>
            </a:r>
            <a:r>
              <a:rPr sz="2646" i="1" dirty="0" smtClean="0"/>
              <a:t>La </a:t>
            </a:r>
            <a:r>
              <a:rPr sz="2646" i="1" dirty="0" err="1"/>
              <a:t>Banque</a:t>
            </a:r>
            <a:r>
              <a:rPr sz="2646" i="1" dirty="0"/>
              <a:t> de France </a:t>
            </a:r>
            <a:r>
              <a:rPr sz="2646" i="1" dirty="0" err="1"/>
              <a:t>imprime</a:t>
            </a:r>
            <a:r>
              <a:rPr sz="2646" i="1" dirty="0"/>
              <a:t> les billets à </a:t>
            </a:r>
            <a:r>
              <a:rPr sz="2646" b="1" i="1" dirty="0" err="1"/>
              <a:t>Chamalières</a:t>
            </a:r>
            <a:r>
              <a:rPr sz="2646" i="1" dirty="0"/>
              <a:t>, </a:t>
            </a:r>
            <a:r>
              <a:rPr sz="2646" i="1" dirty="0" err="1" smtClean="0"/>
              <a:t>Puy</a:t>
            </a:r>
            <a:r>
              <a:rPr sz="2646" i="1" dirty="0" smtClean="0"/>
              <a:t>-de-</a:t>
            </a:r>
            <a:r>
              <a:rPr sz="2646" i="1" dirty="0" err="1" smtClean="0"/>
              <a:t>Dôme</a:t>
            </a:r>
            <a:r>
              <a:rPr sz="2646" i="1" dirty="0" smtClean="0"/>
              <a:t>.</a:t>
            </a:r>
            <a:endParaRPr sz="2646" i="1" dirty="0"/>
          </a:p>
          <a:p>
            <a:pPr marL="1409509" indent="-1409509" defTabSz="896111">
              <a:lnSpc>
                <a:spcPct val="90000"/>
              </a:lnSpc>
              <a:spcBef>
                <a:spcPts val="600"/>
              </a:spcBef>
              <a:buSzTx/>
              <a:buNone/>
              <a:tabLst>
                <a:tab pos="1397000" algn="l"/>
              </a:tabLst>
              <a:defRPr sz="2842" i="1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marL="514350" indent="-514350" defTabSz="896111">
              <a:lnSpc>
                <a:spcPct val="90000"/>
              </a:lnSpc>
              <a:spcBef>
                <a:spcPts val="600"/>
              </a:spcBef>
              <a:buNone/>
              <a:defRPr sz="2842"/>
            </a:pPr>
            <a:r>
              <a:rPr lang="fr-FR" dirty="0" smtClean="0"/>
              <a:t>2.  </a:t>
            </a:r>
            <a:r>
              <a:rPr dirty="0" smtClean="0"/>
              <a:t> </a:t>
            </a:r>
            <a:r>
              <a:rPr dirty="0"/>
              <a:t>le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Musée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 de la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Monnaie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 de Paris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Espace réservé du contenu 10" descr="Espace réservé du contenu 10"/>
          <p:cNvPicPr>
            <a:picLocks noChangeAspect="1"/>
          </p:cNvPicPr>
          <p:nvPr/>
        </p:nvPicPr>
        <p:blipFill>
          <a:blip r:embed="rId2" cstate="print">
            <a:extLst/>
          </a:blip>
          <a:srcRect l="9234" t="-75"/>
          <a:stretch>
            <a:fillRect/>
          </a:stretch>
        </p:blipFill>
        <p:spPr>
          <a:xfrm>
            <a:off x="107504" y="1700808"/>
            <a:ext cx="4578732" cy="378626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itr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310190" cy="1143001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C00000"/>
                </a:solidFill>
              </a:rPr>
              <a:t>À Pessac</a:t>
            </a:r>
          </a:p>
        </p:txBody>
      </p:sp>
      <p:sp>
        <p:nvSpPr>
          <p:cNvPr id="216" name="Espace réservé du contenu 4"/>
          <p:cNvSpPr txBox="1">
            <a:spLocks noGrp="1"/>
          </p:cNvSpPr>
          <p:nvPr>
            <p:ph type="body" sz="half" idx="1"/>
          </p:nvPr>
        </p:nvSpPr>
        <p:spPr>
          <a:xfrm>
            <a:off x="4860032" y="1556792"/>
            <a:ext cx="4038601" cy="45259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frappée</a:t>
            </a:r>
            <a:r>
              <a:rPr dirty="0"/>
              <a:t> </a:t>
            </a:r>
            <a:r>
              <a:rPr dirty="0" err="1"/>
              <a:t>toute</a:t>
            </a:r>
            <a:r>
              <a:rPr dirty="0"/>
              <a:t> la </a:t>
            </a:r>
            <a:r>
              <a:rPr dirty="0" err="1"/>
              <a:t>monnaie</a:t>
            </a:r>
            <a:r>
              <a:rPr dirty="0"/>
              <a:t> courante de France,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aussi</a:t>
            </a:r>
            <a:r>
              <a:rPr dirty="0"/>
              <a:t> </a:t>
            </a:r>
            <a:r>
              <a:rPr dirty="0" err="1"/>
              <a:t>d’autres</a:t>
            </a:r>
            <a:r>
              <a:rPr dirty="0"/>
              <a:t> </a:t>
            </a:r>
            <a:r>
              <a:rPr dirty="0" smtClean="0"/>
              <a:t>pays</a:t>
            </a:r>
            <a:r>
              <a:rPr lang="fr-FR" dirty="0" smtClean="0"/>
              <a:t> (environ 40)</a:t>
            </a:r>
            <a:r>
              <a:rPr dirty="0" smtClean="0"/>
              <a:t>.</a:t>
            </a:r>
            <a:endParaRPr dirty="0"/>
          </a:p>
          <a:p>
            <a:r>
              <a:rPr dirty="0" err="1"/>
              <a:t>L’euro</a:t>
            </a:r>
            <a:r>
              <a:rPr dirty="0"/>
              <a:t> </a:t>
            </a:r>
            <a:r>
              <a:rPr dirty="0" err="1"/>
              <a:t>présente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</a:t>
            </a:r>
            <a:r>
              <a:rPr b="1" dirty="0"/>
              <a:t>face</a:t>
            </a:r>
            <a:r>
              <a:rPr dirty="0"/>
              <a:t> commune à </a:t>
            </a:r>
            <a:r>
              <a:rPr dirty="0" err="1"/>
              <a:t>tous</a:t>
            </a:r>
            <a:r>
              <a:rPr dirty="0"/>
              <a:t> les </a:t>
            </a:r>
            <a:r>
              <a:rPr dirty="0" err="1"/>
              <a:t>états</a:t>
            </a:r>
            <a:r>
              <a:rPr dirty="0"/>
              <a:t> </a:t>
            </a:r>
            <a:r>
              <a:rPr dirty="0" err="1"/>
              <a:t>membres</a:t>
            </a:r>
            <a:r>
              <a:rPr dirty="0"/>
              <a:t> et un </a:t>
            </a:r>
            <a:r>
              <a:rPr b="1" dirty="0" err="1"/>
              <a:t>revers</a:t>
            </a:r>
            <a:r>
              <a:rPr dirty="0"/>
              <a:t> </a:t>
            </a:r>
            <a:r>
              <a:rPr dirty="0" err="1"/>
              <a:t>propre</a:t>
            </a:r>
            <a:r>
              <a:rPr dirty="0"/>
              <a:t> à </a:t>
            </a:r>
            <a:r>
              <a:rPr dirty="0" err="1"/>
              <a:t>chaque</a:t>
            </a:r>
            <a:r>
              <a:rPr dirty="0"/>
              <a:t> pays. Par </a:t>
            </a:r>
            <a:r>
              <a:rPr dirty="0" err="1"/>
              <a:t>exemple</a:t>
            </a:r>
            <a:r>
              <a:rPr dirty="0"/>
              <a:t>:</a:t>
            </a:r>
          </a:p>
          <a:p>
            <a:pPr>
              <a:buNone/>
            </a:pPr>
            <a:r>
              <a:rPr lang="fr-FR" dirty="0" smtClean="0"/>
              <a:t>	</a:t>
            </a:r>
            <a:r>
              <a:rPr dirty="0" err="1" smtClean="0"/>
              <a:t>L’Italie</a:t>
            </a:r>
            <a:r>
              <a:rPr dirty="0" smtClean="0"/>
              <a:t> </a:t>
            </a:r>
            <a:r>
              <a:rPr lang="fr-FR" dirty="0" smtClean="0"/>
              <a:t>a </a:t>
            </a:r>
            <a:r>
              <a:rPr dirty="0" err="1" smtClean="0"/>
              <a:t>choisi</a:t>
            </a:r>
            <a:r>
              <a:rPr dirty="0" smtClean="0"/>
              <a:t> </a:t>
            </a:r>
            <a:r>
              <a:rPr dirty="0"/>
              <a:t>de Vinci.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Espace réservé du contenu 6" descr="Espace réservé du contenu 6"/>
          <p:cNvPicPr>
            <a:picLocks noChangeAspect="1"/>
          </p:cNvPicPr>
          <p:nvPr/>
        </p:nvPicPr>
        <p:blipFill>
          <a:blip r:embed="rId2" cstate="print">
            <a:extLst/>
          </a:blip>
          <a:srcRect l="50699" t="24315" r="15931" b="39782"/>
          <a:stretch>
            <a:fillRect/>
          </a:stretch>
        </p:blipFill>
        <p:spPr>
          <a:xfrm>
            <a:off x="73867" y="1243235"/>
            <a:ext cx="3443200" cy="336312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Rectangle 6"/>
          <p:cNvSpPr txBox="1"/>
          <p:nvPr/>
        </p:nvSpPr>
        <p:spPr>
          <a:xfrm>
            <a:off x="436939" y="4792588"/>
            <a:ext cx="2716874" cy="14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rPr dirty="0"/>
              <a:t>Le </a:t>
            </a:r>
            <a:r>
              <a:rPr dirty="0">
                <a:solidFill>
                  <a:srgbClr val="C00000"/>
                </a:solidFill>
              </a:rPr>
              <a:t>contour </a:t>
            </a:r>
            <a:r>
              <a:rPr dirty="0" err="1">
                <a:solidFill>
                  <a:srgbClr val="C00000"/>
                </a:solidFill>
              </a:rPr>
              <a:t>irrégulier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/>
              <a:t>était</a:t>
            </a:r>
            <a:r>
              <a:rPr dirty="0"/>
              <a:t>  </a:t>
            </a:r>
            <a:r>
              <a:rPr dirty="0" err="1"/>
              <a:t>produit</a:t>
            </a:r>
            <a:r>
              <a:rPr dirty="0"/>
              <a:t> par le </a:t>
            </a:r>
            <a:r>
              <a:rPr dirty="0" err="1">
                <a:solidFill>
                  <a:srgbClr val="C00000"/>
                </a:solidFill>
              </a:rPr>
              <a:t>découpage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manuel</a:t>
            </a:r>
            <a:r>
              <a:rPr dirty="0">
                <a:solidFill>
                  <a:srgbClr val="C00000"/>
                </a:solidFill>
              </a:rPr>
              <a:t>    </a:t>
            </a:r>
          </a:p>
          <a:p>
            <a:pPr>
              <a:defRPr sz="2400"/>
            </a:pPr>
            <a:r>
              <a:rPr dirty="0">
                <a:solidFill>
                  <a:srgbClr val="C00000"/>
                </a:solidFill>
              </a:rPr>
              <a:t>    au </a:t>
            </a:r>
            <a:r>
              <a:rPr dirty="0" err="1">
                <a:solidFill>
                  <a:srgbClr val="C00000"/>
                </a:solidFill>
              </a:rPr>
              <a:t>ciseau</a:t>
            </a:r>
            <a:r>
              <a:rPr dirty="0">
                <a:solidFill>
                  <a:srgbClr val="C00000"/>
                </a:solidFill>
              </a:rPr>
              <a:t>.</a:t>
            </a:r>
            <a:r>
              <a:rPr dirty="0"/>
              <a:t> </a:t>
            </a:r>
          </a:p>
        </p:txBody>
      </p:sp>
      <p:sp>
        <p:nvSpPr>
          <p:cNvPr id="220" name="ZoneTexte 8"/>
          <p:cNvSpPr txBox="1"/>
          <p:nvPr/>
        </p:nvSpPr>
        <p:spPr>
          <a:xfrm>
            <a:off x="3634884" y="908720"/>
            <a:ext cx="5381168" cy="6140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buFont typeface="Arial"/>
              <a:buChar char="•"/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 </a:t>
            </a:r>
            <a:r>
              <a:rPr dirty="0" err="1"/>
              <a:t>Crésus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roi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Lydie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(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actuelle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Turquie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) 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instaura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ces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dirty="0"/>
              <a:t>premières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pièces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monnaie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dirty="0"/>
              <a:t>en </a:t>
            </a:r>
            <a:r>
              <a:rPr dirty="0" err="1"/>
              <a:t>métal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, or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ou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argent,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lors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de son </a:t>
            </a:r>
            <a:r>
              <a:rPr b="0" dirty="0" err="1">
                <a:latin typeface="+mj-lt"/>
                <a:ea typeface="+mj-ea"/>
                <a:cs typeface="+mj-cs"/>
                <a:sym typeface="Calibri"/>
              </a:rPr>
              <a:t>règne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 de -561 à -546 </a:t>
            </a:r>
            <a:r>
              <a:rPr sz="2000" b="0" dirty="0">
                <a:latin typeface="+mj-lt"/>
                <a:ea typeface="+mj-ea"/>
                <a:cs typeface="+mj-cs"/>
                <a:sym typeface="Calibri"/>
              </a:rPr>
              <a:t>(</a:t>
            </a:r>
            <a:r>
              <a:rPr sz="2000" b="0" dirty="0" err="1">
                <a:latin typeface="+mj-lt"/>
                <a:ea typeface="+mj-ea"/>
                <a:cs typeface="+mj-cs"/>
                <a:sym typeface="Calibri"/>
              </a:rPr>
              <a:t>VI</a:t>
            </a:r>
            <a:r>
              <a:rPr sz="2000" b="0" baseline="30000" dirty="0" err="1">
                <a:latin typeface="+mj-lt"/>
                <a:ea typeface="+mj-ea"/>
                <a:cs typeface="+mj-cs"/>
                <a:sym typeface="Calibri"/>
              </a:rPr>
              <a:t>e</a:t>
            </a:r>
            <a:r>
              <a:rPr sz="2000" b="0" baseline="30000" dirty="0"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sz="2000" b="0" dirty="0">
                <a:latin typeface="+mj-lt"/>
                <a:ea typeface="+mj-ea"/>
                <a:cs typeface="+mj-cs"/>
                <a:sym typeface="Calibri"/>
              </a:rPr>
              <a:t>siècle av. J.-C</a:t>
            </a:r>
            <a:r>
              <a:rPr sz="2000" b="0" dirty="0" smtClean="0">
                <a:latin typeface="+mj-lt"/>
                <a:ea typeface="+mj-ea"/>
                <a:cs typeface="+mj-cs"/>
                <a:sym typeface="Calibri"/>
              </a:rPr>
              <a:t>.).</a:t>
            </a:r>
            <a:endParaRPr lang="fr-FR" sz="2000" b="0" dirty="0" smtClean="0">
              <a:latin typeface="+mj-lt"/>
              <a:ea typeface="+mj-ea"/>
              <a:cs typeface="+mj-cs"/>
              <a:sym typeface="Calibri"/>
            </a:endParaRPr>
          </a:p>
          <a:p>
            <a:pPr>
              <a:buSzPct val="100000"/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endParaRPr sz="1500" b="0" dirty="0">
              <a:latin typeface="+mj-lt"/>
              <a:ea typeface="+mj-ea"/>
              <a:cs typeface="+mj-cs"/>
              <a:sym typeface="Calibri"/>
            </a:endParaRPr>
          </a:p>
          <a:p>
            <a:pPr>
              <a:buSzPct val="100000"/>
              <a:buFont typeface="Arial"/>
              <a:buChar char="•"/>
              <a:defRPr sz="2400"/>
            </a:pPr>
            <a:r>
              <a:rPr dirty="0"/>
              <a:t> </a:t>
            </a:r>
            <a:r>
              <a:rPr dirty="0" err="1"/>
              <a:t>Selon</a:t>
            </a:r>
            <a:r>
              <a:rPr dirty="0"/>
              <a:t> la </a:t>
            </a:r>
            <a:r>
              <a:rPr dirty="0" err="1"/>
              <a:t>légende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était</a:t>
            </a:r>
            <a:r>
              <a:rPr dirty="0"/>
              <a:t> </a:t>
            </a:r>
            <a:r>
              <a:rPr dirty="0" err="1"/>
              <a:t>très</a:t>
            </a:r>
            <a:r>
              <a:rPr dirty="0"/>
              <a:t> riche </a:t>
            </a:r>
            <a:r>
              <a:rPr dirty="0" err="1"/>
              <a:t>grâce</a:t>
            </a:r>
            <a:r>
              <a:rPr dirty="0"/>
              <a:t> au </a:t>
            </a:r>
            <a:r>
              <a:rPr dirty="0" err="1"/>
              <a:t>fleuve</a:t>
            </a:r>
            <a:r>
              <a:rPr dirty="0"/>
              <a:t> </a:t>
            </a:r>
            <a:r>
              <a:rPr dirty="0" err="1"/>
              <a:t>Pactole</a:t>
            </a:r>
            <a:r>
              <a:rPr dirty="0"/>
              <a:t> qui </a:t>
            </a:r>
            <a:r>
              <a:rPr dirty="0" err="1"/>
              <a:t>traversait</a:t>
            </a:r>
            <a:r>
              <a:rPr dirty="0"/>
              <a:t> son </a:t>
            </a:r>
            <a:r>
              <a:rPr dirty="0" err="1"/>
              <a:t>royaume</a:t>
            </a:r>
            <a:r>
              <a:rPr dirty="0"/>
              <a:t>, en </a:t>
            </a:r>
            <a:r>
              <a:rPr dirty="0" err="1"/>
              <a:t>charriant</a:t>
            </a:r>
            <a:r>
              <a:rPr dirty="0"/>
              <a:t> des </a:t>
            </a:r>
            <a:r>
              <a:rPr dirty="0" err="1"/>
              <a:t>paillettes</a:t>
            </a:r>
            <a:r>
              <a:rPr dirty="0"/>
              <a:t> </a:t>
            </a:r>
            <a:r>
              <a:rPr dirty="0" err="1"/>
              <a:t>d’or</a:t>
            </a:r>
            <a:r>
              <a:rPr dirty="0"/>
              <a:t>. </a:t>
            </a:r>
          </a:p>
          <a:p>
            <a:pPr>
              <a:defRPr sz="2400"/>
            </a:pPr>
            <a:endParaRPr sz="1500" dirty="0"/>
          </a:p>
          <a:p>
            <a:pPr algn="ctr">
              <a:defRPr sz="2400"/>
            </a:pPr>
            <a:r>
              <a:rPr dirty="0"/>
              <a:t>« 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Être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 riche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comme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Crésus</a:t>
            </a:r>
            <a:r>
              <a:rPr dirty="0"/>
              <a:t> » </a:t>
            </a:r>
            <a:endParaRPr lang="fr-FR" dirty="0" smtClean="0"/>
          </a:p>
          <a:p>
            <a:pPr>
              <a:defRPr sz="2400"/>
            </a:pPr>
            <a:r>
              <a:rPr sz="2400" dirty="0" err="1" smtClean="0"/>
              <a:t>dérive</a:t>
            </a:r>
            <a:r>
              <a:rPr sz="2400" dirty="0" smtClean="0"/>
              <a:t> </a:t>
            </a:r>
            <a:r>
              <a:rPr sz="2400" dirty="0"/>
              <a:t>de la </a:t>
            </a:r>
            <a:r>
              <a:rPr sz="2400" dirty="0" err="1" smtClean="0"/>
              <a:t>renommée</a:t>
            </a:r>
            <a:r>
              <a:rPr sz="2400" dirty="0" smtClean="0"/>
              <a:t> </a:t>
            </a:r>
            <a:r>
              <a:rPr sz="2400" dirty="0"/>
              <a:t>de </a:t>
            </a:r>
            <a:r>
              <a:rPr sz="2400" dirty="0" err="1"/>
              <a:t>ce</a:t>
            </a:r>
            <a:r>
              <a:rPr sz="2400" dirty="0"/>
              <a:t> </a:t>
            </a:r>
            <a:r>
              <a:rPr sz="2400" dirty="0" err="1"/>
              <a:t>roi</a:t>
            </a:r>
            <a:r>
              <a:rPr sz="2400" dirty="0"/>
              <a:t> semi-</a:t>
            </a:r>
            <a:r>
              <a:rPr sz="2400" dirty="0" err="1"/>
              <a:t>légendaire</a:t>
            </a:r>
            <a:r>
              <a:rPr sz="2400" dirty="0"/>
              <a:t>. </a:t>
            </a:r>
          </a:p>
          <a:p>
            <a:pPr>
              <a:defRPr sz="2400"/>
            </a:pPr>
            <a:endParaRPr sz="1500" dirty="0"/>
          </a:p>
          <a:p>
            <a:pPr>
              <a:defRPr sz="2400"/>
            </a:pPr>
            <a:r>
              <a:rPr dirty="0"/>
              <a:t>Le mot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pactole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synonyme</a:t>
            </a:r>
            <a:r>
              <a:rPr dirty="0"/>
              <a:t> </a:t>
            </a:r>
            <a:r>
              <a:rPr dirty="0" err="1"/>
              <a:t>aujourd'hui</a:t>
            </a:r>
            <a:r>
              <a:rPr dirty="0"/>
              <a:t> </a:t>
            </a:r>
          </a:p>
          <a:p>
            <a:pPr>
              <a:defRPr sz="2400"/>
            </a:pPr>
            <a:r>
              <a:rPr dirty="0"/>
              <a:t>      </a:t>
            </a:r>
            <a:r>
              <a:rPr dirty="0" err="1"/>
              <a:t>d'une</a:t>
            </a:r>
            <a:r>
              <a:rPr dirty="0"/>
              <a:t> source de </a:t>
            </a:r>
            <a:r>
              <a:rPr dirty="0" err="1">
                <a:solidFill>
                  <a:srgbClr val="C00000"/>
                </a:solidFill>
              </a:rPr>
              <a:t>richesse</a:t>
            </a:r>
            <a:r>
              <a:rPr dirty="0"/>
              <a:t>, de </a:t>
            </a:r>
            <a:r>
              <a:rPr dirty="0">
                <a:solidFill>
                  <a:srgbClr val="C00000"/>
                </a:solidFill>
              </a:rPr>
              <a:t>profit</a:t>
            </a:r>
            <a:r>
              <a:rPr dirty="0"/>
              <a:t>. </a:t>
            </a:r>
            <a:r>
              <a:rPr dirty="0" err="1"/>
              <a:t>Familièrement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sous-entend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</a:t>
            </a:r>
            <a:r>
              <a:rPr dirty="0" err="1">
                <a:solidFill>
                  <a:srgbClr val="C00000"/>
                </a:solidFill>
              </a:rPr>
              <a:t>grosse</a:t>
            </a:r>
            <a:r>
              <a:rPr dirty="0">
                <a:solidFill>
                  <a:srgbClr val="C00000"/>
                </a:solidFill>
              </a:rPr>
              <a:t> </a:t>
            </a:r>
          </a:p>
          <a:p>
            <a:pPr>
              <a:defRPr sz="2400"/>
            </a:pPr>
            <a:r>
              <a:rPr dirty="0">
                <a:solidFill>
                  <a:srgbClr val="C00000"/>
                </a:solidFill>
              </a:rPr>
              <a:t>                    </a:t>
            </a:r>
            <a:r>
              <a:rPr dirty="0" err="1">
                <a:solidFill>
                  <a:srgbClr val="C00000"/>
                </a:solidFill>
              </a:rPr>
              <a:t>somme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d’argent</a:t>
            </a:r>
            <a:r>
              <a:rPr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21" name="ZoneTexte 9"/>
          <p:cNvSpPr txBox="1"/>
          <p:nvPr/>
        </p:nvSpPr>
        <p:spPr>
          <a:xfrm>
            <a:off x="945311" y="188640"/>
            <a:ext cx="718136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 err="1">
                <a:solidFill>
                  <a:srgbClr val="C00000"/>
                </a:solidFill>
              </a:rPr>
              <a:t>Monnaie</a:t>
            </a:r>
            <a:r>
              <a:rPr dirty="0">
                <a:solidFill>
                  <a:srgbClr val="C00000"/>
                </a:solidFill>
              </a:rPr>
              <a:t> en or de </a:t>
            </a:r>
            <a:r>
              <a:rPr dirty="0" err="1">
                <a:solidFill>
                  <a:srgbClr val="C00000"/>
                </a:solidFill>
              </a:rPr>
              <a:t>Crésus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D’où venait l’or charrié par le fleuve Pactole ?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932040" y="1556792"/>
            <a:ext cx="4038600" cy="4525963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Le roi </a:t>
            </a:r>
            <a:r>
              <a:rPr lang="fr-FR" b="1" dirty="0" smtClean="0"/>
              <a:t>Midas</a:t>
            </a:r>
            <a:r>
              <a:rPr lang="fr-FR" dirty="0" smtClean="0"/>
              <a:t> (-715 à -676  av. J.-C.) avait recueilli un ami de </a:t>
            </a:r>
            <a:r>
              <a:rPr lang="fr-FR" b="1" dirty="0" smtClean="0"/>
              <a:t>Dionysos</a:t>
            </a:r>
            <a:r>
              <a:rPr lang="fr-FR" dirty="0" smtClean="0"/>
              <a:t> qui s’était perdu car il était ivre. </a:t>
            </a:r>
          </a:p>
          <a:p>
            <a:r>
              <a:rPr lang="fr-FR" dirty="0" smtClean="0"/>
              <a:t>Pour le remercier Dionysos exauça le vœu du roi : il pourrait désormais transformer en or tout ce qu'il touche. </a:t>
            </a:r>
          </a:p>
          <a:p>
            <a:r>
              <a:rPr lang="fr-FR" dirty="0" smtClean="0"/>
              <a:t>Hélas, nourritures et boissons devinrent aussi du métal précieux et le roi risquait de mourir de faim et de soif. </a:t>
            </a:r>
          </a:p>
          <a:p>
            <a:r>
              <a:rPr lang="fr-FR" dirty="0" smtClean="0"/>
              <a:t>Pour annuler son vœu, le roi dut se baigner dans le fleuve </a:t>
            </a:r>
            <a:r>
              <a:rPr lang="fr-FR" b="1" dirty="0" smtClean="0"/>
              <a:t>Pactole</a:t>
            </a:r>
            <a:r>
              <a:rPr lang="fr-FR" dirty="0" smtClean="0"/>
              <a:t>, qui se chargea alors en pépites d'or.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 l="15936" t="30583" r="42051" b="32998"/>
          <a:stretch>
            <a:fillRect/>
          </a:stretch>
        </p:blipFill>
        <p:spPr bwMode="auto">
          <a:xfrm>
            <a:off x="179512" y="980728"/>
            <a:ext cx="24860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 l="18451" t="17480" r="50609" b="32681"/>
          <a:stretch>
            <a:fillRect/>
          </a:stretch>
        </p:blipFill>
        <p:spPr bwMode="auto">
          <a:xfrm>
            <a:off x="2915816" y="2132856"/>
            <a:ext cx="20162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 cstate="print"/>
          <a:srcRect l="36694" t="35537" r="37356" b="29339"/>
          <a:stretch>
            <a:fillRect/>
          </a:stretch>
        </p:blipFill>
        <p:spPr bwMode="auto">
          <a:xfrm>
            <a:off x="251520" y="3429000"/>
            <a:ext cx="247205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915816" y="4653136"/>
            <a:ext cx="2088232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dirty="0" smtClean="0"/>
              <a:t>Dionysos dieu grec de la vigne, du vin et de la fête. </a:t>
            </a:r>
          </a:p>
          <a:p>
            <a:r>
              <a:rPr kumimoji="0" lang="fr-FR" sz="1800" b="0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Baccus</a:t>
            </a:r>
            <a:r>
              <a:rPr kumimoji="0" lang="fr-FR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chez les Romains.</a:t>
            </a:r>
            <a:endParaRPr kumimoji="0" lang="fr-FR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9512" y="2780929"/>
            <a:ext cx="25922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Midas, roi cupide et stupide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re 4"/>
          <p:cNvSpPr txBox="1">
            <a:spLocks noGrp="1"/>
          </p:cNvSpPr>
          <p:nvPr>
            <p:ph type="title"/>
          </p:nvPr>
        </p:nvSpPr>
        <p:spPr>
          <a:xfrm>
            <a:off x="179512" y="188640"/>
            <a:ext cx="4575453" cy="7270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dirty="0">
                <a:solidFill>
                  <a:srgbClr val="C00000"/>
                </a:solidFill>
              </a:rPr>
              <a:t>Le premier franc</a:t>
            </a:r>
          </a:p>
        </p:txBody>
      </p:sp>
      <p:sp>
        <p:nvSpPr>
          <p:cNvPr id="224" name="Espace réservé du contenu 5"/>
          <p:cNvSpPr txBox="1">
            <a:spLocks noGrp="1"/>
          </p:cNvSpPr>
          <p:nvPr>
            <p:ph type="body" sz="half" idx="1"/>
          </p:nvPr>
        </p:nvSpPr>
        <p:spPr>
          <a:xfrm>
            <a:off x="4286248" y="763569"/>
            <a:ext cx="4714909" cy="30003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None/>
            </a:pPr>
            <a:r>
              <a:rPr dirty="0"/>
              <a:t>  </a:t>
            </a:r>
            <a:r>
              <a:rPr sz="2800" dirty="0"/>
              <a:t>Le franc à cheval a </a:t>
            </a:r>
            <a:r>
              <a:rPr sz="2800" dirty="0" err="1"/>
              <a:t>été</a:t>
            </a:r>
            <a:r>
              <a:rPr sz="2800" dirty="0"/>
              <a:t> </a:t>
            </a:r>
            <a:r>
              <a:rPr sz="2800" dirty="0" err="1"/>
              <a:t>créé</a:t>
            </a:r>
            <a:r>
              <a:rPr sz="2800" dirty="0"/>
              <a:t> le</a:t>
            </a:r>
          </a:p>
          <a:p>
            <a:pPr>
              <a:lnSpc>
                <a:spcPct val="90000"/>
              </a:lnSpc>
              <a:buSzTx/>
              <a:buNone/>
            </a:pPr>
            <a:r>
              <a:rPr sz="2800" dirty="0"/>
              <a:t>5 </a:t>
            </a:r>
            <a:r>
              <a:rPr sz="2800" dirty="0" err="1"/>
              <a:t>décembre</a:t>
            </a:r>
            <a:r>
              <a:rPr sz="2800" dirty="0"/>
              <a:t> 1360 à </a:t>
            </a:r>
            <a:r>
              <a:rPr sz="2800" dirty="0" err="1"/>
              <a:t>Compiègne</a:t>
            </a:r>
            <a:r>
              <a:rPr sz="2800" dirty="0"/>
              <a:t> par </a:t>
            </a:r>
            <a:r>
              <a:rPr sz="2800" dirty="0" err="1"/>
              <a:t>l'ordonnance</a:t>
            </a:r>
            <a:r>
              <a:rPr sz="2800" dirty="0"/>
              <a:t> de Jean II </a:t>
            </a:r>
            <a:r>
              <a:rPr sz="2800" dirty="0" err="1"/>
              <a:t>dit</a:t>
            </a:r>
            <a:r>
              <a:rPr sz="2800" dirty="0"/>
              <a:t> « le Bon », au </a:t>
            </a:r>
            <a:r>
              <a:rPr sz="2800" dirty="0" err="1"/>
              <a:t>surnom</a:t>
            </a:r>
            <a:r>
              <a:rPr sz="2800" dirty="0"/>
              <a:t> </a:t>
            </a:r>
            <a:r>
              <a:rPr sz="2800" dirty="0" err="1"/>
              <a:t>immérité</a:t>
            </a:r>
            <a:r>
              <a:rPr sz="2800" dirty="0"/>
              <a:t>, pour financer le </a:t>
            </a:r>
            <a:r>
              <a:rPr sz="2800" dirty="0" err="1"/>
              <a:t>paiement</a:t>
            </a:r>
            <a:r>
              <a:rPr sz="2800" dirty="0"/>
              <a:t> de </a:t>
            </a:r>
            <a:r>
              <a:rPr sz="2800" dirty="0" err="1"/>
              <a:t>sa</a:t>
            </a:r>
            <a:r>
              <a:rPr sz="2800" dirty="0"/>
              <a:t> </a:t>
            </a:r>
            <a:r>
              <a:rPr sz="2800"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rançon</a:t>
            </a:r>
            <a:r>
              <a:rPr sz="2800" dirty="0"/>
              <a:t> aux </a:t>
            </a:r>
            <a:r>
              <a:rPr sz="2800" dirty="0" err="1"/>
              <a:t>Anglais</a:t>
            </a:r>
            <a:r>
              <a:rPr sz="2800" dirty="0"/>
              <a:t>. </a:t>
            </a:r>
          </a:p>
        </p:txBody>
      </p:sp>
      <p:sp>
        <p:nvSpPr>
          <p:cNvPr id="225" name="Espace réservé du texte 6"/>
          <p:cNvSpPr>
            <a:spLocks noGrp="1"/>
          </p:cNvSpPr>
          <p:nvPr>
            <p:ph type="body" idx="13"/>
          </p:nvPr>
        </p:nvSpPr>
        <p:spPr>
          <a:xfrm>
            <a:off x="500034" y="3861048"/>
            <a:ext cx="8176422" cy="27363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800"/>
            </a:pPr>
            <a:r>
              <a:rPr dirty="0"/>
              <a:t>C ’</a:t>
            </a:r>
            <a:r>
              <a:rPr dirty="0" err="1"/>
              <a:t>est</a:t>
            </a:r>
            <a:r>
              <a:rPr dirty="0"/>
              <a:t> la première </a:t>
            </a:r>
            <a:r>
              <a:rPr dirty="0" err="1"/>
              <a:t>monnaie</a:t>
            </a:r>
            <a:r>
              <a:rPr dirty="0"/>
              <a:t> </a:t>
            </a:r>
            <a:r>
              <a:rPr dirty="0" err="1"/>
              <a:t>royale</a:t>
            </a:r>
            <a:r>
              <a:rPr dirty="0"/>
              <a:t> </a:t>
            </a:r>
            <a:r>
              <a:rPr dirty="0" err="1"/>
              <a:t>française</a:t>
            </a:r>
            <a:r>
              <a:rPr dirty="0"/>
              <a:t> </a:t>
            </a:r>
            <a:r>
              <a:rPr dirty="0" err="1"/>
              <a:t>représentant</a:t>
            </a:r>
            <a:r>
              <a:rPr dirty="0"/>
              <a:t> le </a:t>
            </a:r>
            <a:r>
              <a:rPr dirty="0" err="1"/>
              <a:t>souverain</a:t>
            </a:r>
            <a:r>
              <a:rPr dirty="0"/>
              <a:t> en chevalier </a:t>
            </a:r>
            <a:r>
              <a:rPr dirty="0" err="1"/>
              <a:t>chargeant</a:t>
            </a:r>
            <a:r>
              <a:rPr dirty="0"/>
              <a:t> </a:t>
            </a:r>
            <a:r>
              <a:rPr dirty="0" err="1"/>
              <a:t>comme</a:t>
            </a:r>
            <a:r>
              <a:rPr dirty="0"/>
              <a:t> pour </a:t>
            </a:r>
            <a:r>
              <a:rPr dirty="0" err="1"/>
              <a:t>aller</a:t>
            </a:r>
            <a:r>
              <a:rPr dirty="0"/>
              <a:t> au combat. </a:t>
            </a:r>
          </a:p>
          <a:p>
            <a:pPr marL="0" indent="0">
              <a:spcBef>
                <a:spcPts val="600"/>
              </a:spcBef>
              <a:buSzTx/>
              <a:buFontTx/>
              <a:buNone/>
              <a:defRPr sz="2800"/>
            </a:pPr>
            <a:r>
              <a:rPr dirty="0" err="1"/>
              <a:t>C'est</a:t>
            </a:r>
            <a:r>
              <a:rPr dirty="0"/>
              <a:t> </a:t>
            </a:r>
            <a:r>
              <a:rPr dirty="0" err="1"/>
              <a:t>aussi</a:t>
            </a:r>
            <a:r>
              <a:rPr dirty="0"/>
              <a:t> la première </a:t>
            </a:r>
            <a:r>
              <a:rPr dirty="0" err="1"/>
              <a:t>monnaie</a:t>
            </a:r>
            <a:r>
              <a:rPr dirty="0"/>
              <a:t> à porter le nom «</a:t>
            </a:r>
            <a:r>
              <a:rPr b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 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franc</a:t>
            </a:r>
            <a:r>
              <a:rPr dirty="0"/>
              <a:t> » pour « </a:t>
            </a:r>
            <a:r>
              <a:rPr dirty="0" err="1"/>
              <a:t>affranchi</a:t>
            </a:r>
            <a:r>
              <a:rPr dirty="0"/>
              <a:t>=</a:t>
            </a:r>
            <a:r>
              <a:rPr dirty="0" err="1"/>
              <a:t>libre</a:t>
            </a:r>
            <a:r>
              <a:rPr dirty="0"/>
              <a:t> » qui </a:t>
            </a:r>
            <a:r>
              <a:rPr dirty="0" err="1"/>
              <a:t>deviendra</a:t>
            </a:r>
            <a:r>
              <a:rPr dirty="0"/>
              <a:t> </a:t>
            </a:r>
            <a:r>
              <a:rPr dirty="0" err="1"/>
              <a:t>celui</a:t>
            </a:r>
            <a:r>
              <a:rPr dirty="0"/>
              <a:t> de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l'unité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monétaire</a:t>
            </a:r>
            <a:r>
              <a:rPr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b="1" dirty="0" err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rPr>
              <a:t>française</a:t>
            </a:r>
            <a:r>
              <a:rPr dirty="0"/>
              <a:t>. </a:t>
            </a:r>
          </a:p>
        </p:txBody>
      </p:sp>
      <p:pic>
        <p:nvPicPr>
          <p:cNvPr id="226" name="Image 7" descr="Image 7"/>
          <p:cNvPicPr>
            <a:picLocks noChangeAspect="1"/>
          </p:cNvPicPr>
          <p:nvPr/>
        </p:nvPicPr>
        <p:blipFill>
          <a:blip r:embed="rId2" cstate="print">
            <a:extLst/>
          </a:blip>
          <a:srcRect l="49091"/>
          <a:stretch>
            <a:fillRect/>
          </a:stretch>
        </p:blipFill>
        <p:spPr>
          <a:xfrm>
            <a:off x="2214546" y="1428736"/>
            <a:ext cx="2000265" cy="2214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Espace réservé du contenu 8" descr="Espace réservé du contenu 8"/>
          <p:cNvPicPr>
            <a:picLocks noChangeAspect="1"/>
          </p:cNvPicPr>
          <p:nvPr/>
        </p:nvPicPr>
        <p:blipFill>
          <a:blip r:embed="rId3" cstate="print">
            <a:extLst/>
          </a:blip>
          <a:srcRect l="42083" t="20103" r="26067" b="24619"/>
          <a:stretch>
            <a:fillRect/>
          </a:stretch>
        </p:blipFill>
        <p:spPr>
          <a:xfrm>
            <a:off x="214282" y="1357298"/>
            <a:ext cx="2071703" cy="2357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rgbClr val="C00000"/>
                </a:solidFill>
              </a:rPr>
              <a:t>Pièces</a:t>
            </a:r>
            <a:r>
              <a:rPr b="1" dirty="0">
                <a:solidFill>
                  <a:srgbClr val="C00000"/>
                </a:solidFill>
              </a:rPr>
              <a:t> au </a:t>
            </a:r>
            <a:r>
              <a:rPr b="1" dirty="0" err="1">
                <a:solidFill>
                  <a:srgbClr val="C00000"/>
                </a:solidFill>
              </a:rPr>
              <a:t>destin</a:t>
            </a:r>
            <a:r>
              <a:rPr b="1" dirty="0">
                <a:solidFill>
                  <a:srgbClr val="C00000"/>
                </a:solidFill>
              </a:rPr>
              <a:t> </a:t>
            </a:r>
            <a:r>
              <a:rPr b="1" dirty="0" err="1">
                <a:solidFill>
                  <a:srgbClr val="C00000"/>
                </a:solidFill>
              </a:rPr>
              <a:t>particulier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230" name="Espace réservé du contenu 10" descr="Espace réservé du contenu 10"/>
          <p:cNvPicPr>
            <a:picLocks noChangeAspect="1"/>
          </p:cNvPicPr>
          <p:nvPr/>
        </p:nvPicPr>
        <p:blipFill>
          <a:blip r:embed="rId2" cstate="print">
            <a:extLst/>
          </a:blip>
          <a:srcRect l="21901" r="26033"/>
          <a:stretch>
            <a:fillRect/>
          </a:stretch>
        </p:blipFill>
        <p:spPr>
          <a:xfrm>
            <a:off x="1071538" y="1572020"/>
            <a:ext cx="2592288" cy="302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Espace réservé du contenu 13" descr="Espace réservé du contenu 13"/>
          <p:cNvPicPr>
            <a:picLocks noChangeAspect="1"/>
          </p:cNvPicPr>
          <p:nvPr/>
        </p:nvPicPr>
        <p:blipFill>
          <a:blip r:embed="rId3" cstate="print">
            <a:extLst/>
          </a:blip>
          <a:srcRect l="10779" t="9515" r="16847"/>
          <a:stretch>
            <a:fillRect/>
          </a:stretch>
        </p:blipFill>
        <p:spPr>
          <a:xfrm>
            <a:off x="5072066" y="1643049"/>
            <a:ext cx="3384377" cy="274074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ZoneTexte 4"/>
          <p:cNvSpPr txBox="1"/>
          <p:nvPr/>
        </p:nvSpPr>
        <p:spPr>
          <a:xfrm>
            <a:off x="402877" y="4786322"/>
            <a:ext cx="3980527" cy="186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t>Pièce qui a entraîné la reconnaissance de Louis XVI à Varennes (Varennes-en Argonne, Lorraine) lors de la fuite de la famille royale.</a:t>
            </a:r>
          </a:p>
        </p:txBody>
      </p:sp>
      <p:sp>
        <p:nvSpPr>
          <p:cNvPr id="233" name="ZoneTexte 5"/>
          <p:cNvSpPr txBox="1"/>
          <p:nvPr/>
        </p:nvSpPr>
        <p:spPr>
          <a:xfrm>
            <a:off x="5046348" y="4786322"/>
            <a:ext cx="3551899" cy="186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En 1897, les premières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pièces</a:t>
            </a:r>
            <a:r>
              <a:t> de 50 centimes à la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Semeuse</a:t>
            </a:r>
            <a:r>
              <a:t> rencontrèrent immédiatement un vif succès dans la population.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C00000"/>
                </a:solidFill>
              </a:rPr>
              <a:t>Le </a:t>
            </a:r>
            <a:r>
              <a:rPr dirty="0" err="1">
                <a:solidFill>
                  <a:srgbClr val="C00000"/>
                </a:solidFill>
              </a:rPr>
              <a:t>louis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d’or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Napoléon</a:t>
            </a:r>
            <a:r>
              <a:rPr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36" name="Image 2" descr="Imag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75655" y="1988840"/>
            <a:ext cx="2496318" cy="259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 3" descr="Imag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72000" y="1916832"/>
            <a:ext cx="2520281" cy="259228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ZoneTexte 4"/>
          <p:cNvSpPr txBox="1"/>
          <p:nvPr/>
        </p:nvSpPr>
        <p:spPr>
          <a:xfrm>
            <a:off x="1403648" y="4869160"/>
            <a:ext cx="610125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rPr dirty="0"/>
              <a:t>Le </a:t>
            </a:r>
            <a:r>
              <a:rPr dirty="0" err="1"/>
              <a:t>louis</a:t>
            </a:r>
            <a:r>
              <a:rPr dirty="0"/>
              <a:t> </a:t>
            </a:r>
            <a:r>
              <a:rPr dirty="0" err="1"/>
              <a:t>d’or</a:t>
            </a:r>
            <a:r>
              <a:rPr dirty="0"/>
              <a:t> </a:t>
            </a:r>
            <a:r>
              <a:rPr dirty="0" err="1"/>
              <a:t>Napoléon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« Nap » en argot </a:t>
            </a:r>
            <a:r>
              <a:rPr dirty="0" err="1"/>
              <a:t>professionnel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le plus beau </a:t>
            </a:r>
            <a:r>
              <a:rPr dirty="0" err="1"/>
              <a:t>produit</a:t>
            </a:r>
            <a:r>
              <a:rPr dirty="0"/>
              <a:t> de la frappe au </a:t>
            </a:r>
            <a:r>
              <a:rPr dirty="0" err="1" smtClean="0"/>
              <a:t>balancier</a:t>
            </a:r>
            <a:r>
              <a:rPr lang="fr-FR" dirty="0" smtClean="0"/>
              <a:t>. </a:t>
            </a:r>
          </a:p>
          <a:p>
            <a:r>
              <a:rPr lang="fr-FR" dirty="0" smtClean="0"/>
              <a:t>Graveur Désiré-Albert Barre. Signature sur la face.</a:t>
            </a:r>
            <a:endParaRPr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</a:rPr>
              <a:t>Découverte de trésors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1"/>
          </p:nvPr>
        </p:nvSpPr>
        <p:spPr>
          <a:xfrm>
            <a:off x="3347864" y="1484784"/>
            <a:ext cx="4038600" cy="4525963"/>
          </a:xfrm>
        </p:spPr>
        <p:txBody>
          <a:bodyPr/>
          <a:lstStyle/>
          <a:p>
            <a:r>
              <a:rPr lang="fr-FR" dirty="0" smtClean="0"/>
              <a:t>Les découvertes de trésor font la une des journaux.</a:t>
            </a:r>
            <a:endParaRPr lang="fr-FR" dirty="0"/>
          </a:p>
        </p:txBody>
      </p:sp>
      <p:pic>
        <p:nvPicPr>
          <p:cNvPr id="5" name="Image 4" descr="DSCN2793.JPG"/>
          <p:cNvPicPr>
            <a:picLocks noChangeAspect="1"/>
          </p:cNvPicPr>
          <p:nvPr/>
        </p:nvPicPr>
        <p:blipFill>
          <a:blip r:embed="rId2" cstate="print"/>
          <a:srcRect l="10237" t="13901" r="16526" b="8400"/>
          <a:stretch>
            <a:fillRect/>
          </a:stretch>
        </p:blipFill>
        <p:spPr>
          <a:xfrm rot="5400000">
            <a:off x="-999716" y="3024052"/>
            <a:ext cx="5112568" cy="2034032"/>
          </a:xfrm>
          <a:prstGeom prst="rect">
            <a:avLst/>
          </a:prstGeom>
        </p:spPr>
      </p:pic>
      <p:pic>
        <p:nvPicPr>
          <p:cNvPr id="6" name="Image 5" descr="DSCN2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924944"/>
            <a:ext cx="4956043" cy="37170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1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Un trésor impérial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DSCN2798.JPG"/>
          <p:cNvPicPr>
            <a:picLocks noChangeAspect="1"/>
          </p:cNvPicPr>
          <p:nvPr/>
        </p:nvPicPr>
        <p:blipFill>
          <a:blip r:embed="rId2" cstate="print"/>
          <a:srcRect l="14563" t="25850" r="20076"/>
          <a:stretch>
            <a:fillRect/>
          </a:stretch>
        </p:blipFill>
        <p:spPr>
          <a:xfrm>
            <a:off x="179512" y="980728"/>
            <a:ext cx="5416427" cy="5328592"/>
          </a:xfrm>
          <a:prstGeom prst="rect">
            <a:avLst/>
          </a:prstGeom>
        </p:spPr>
      </p:pic>
      <p:pic>
        <p:nvPicPr>
          <p:cNvPr id="5" name="Image 4" descr="DSCN2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8117" y="3284984"/>
            <a:ext cx="3371866" cy="2528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012160" y="1700808"/>
            <a:ext cx="2232248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Part adressée au gouvernement français :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14 630</a:t>
            </a: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kilos d’argent</a:t>
            </a:r>
            <a:r>
              <a:rPr kumimoji="0" lang="fr-FR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et 1335 kilos d’or.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3783"/>
            </a:lvl1pPr>
          </a:lstStyle>
          <a:p>
            <a:r>
              <a:rPr lang="fr-FR" b="1" dirty="0" smtClean="0">
                <a:solidFill>
                  <a:srgbClr val="C00000"/>
                </a:solidFill>
              </a:rPr>
              <a:t>U</a:t>
            </a:r>
            <a:r>
              <a:rPr b="1" dirty="0" smtClean="0">
                <a:solidFill>
                  <a:srgbClr val="C00000"/>
                </a:solidFill>
              </a:rPr>
              <a:t>ne </a:t>
            </a:r>
            <a:r>
              <a:rPr b="1" dirty="0">
                <a:solidFill>
                  <a:srgbClr val="C00000"/>
                </a:solidFill>
              </a:rPr>
              <a:t>multitude de </a:t>
            </a:r>
            <a:r>
              <a:rPr b="1" dirty="0" err="1">
                <a:solidFill>
                  <a:srgbClr val="C00000"/>
                </a:solidFill>
              </a:rPr>
              <a:t>pièces</a:t>
            </a:r>
            <a:r>
              <a:rPr b="1" dirty="0">
                <a:solidFill>
                  <a:srgbClr val="C00000"/>
                </a:solidFill>
              </a:rPr>
              <a:t> </a:t>
            </a:r>
            <a:r>
              <a:rPr b="1" dirty="0" err="1">
                <a:solidFill>
                  <a:srgbClr val="C00000"/>
                </a:solidFill>
              </a:rPr>
              <a:t>dans</a:t>
            </a:r>
            <a:r>
              <a:rPr b="1" dirty="0">
                <a:solidFill>
                  <a:srgbClr val="C00000"/>
                </a:solidFill>
              </a:rPr>
              <a:t> les </a:t>
            </a:r>
            <a:r>
              <a:rPr b="1" dirty="0" err="1">
                <a:solidFill>
                  <a:srgbClr val="C00000"/>
                </a:solidFill>
              </a:rPr>
              <a:t>vitrines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241" name="Espace réservé du contenu 5" descr="Espace réservé du contenu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4598" y="1844824"/>
            <a:ext cx="4224470" cy="3168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Espace réservé du contenu 7" descr="Espace réservé du contenu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35938" y="1844824"/>
            <a:ext cx="4224471" cy="3168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 1" descr="Image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9727" y="188639"/>
            <a:ext cx="4032450" cy="302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 2" descr="Imag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17740" y="188639"/>
            <a:ext cx="4032449" cy="302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 3" descr="Image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3527" y="3429000"/>
            <a:ext cx="4104458" cy="3078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 5" descr="Image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830440" y="3429000"/>
            <a:ext cx="4056451" cy="3042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OPTIMIZED-8.jpeg" descr="OPTIMIZED-8.jpeg"/>
          <p:cNvPicPr>
            <a:picLocks noChangeAspect="1"/>
          </p:cNvPicPr>
          <p:nvPr/>
        </p:nvPicPr>
        <p:blipFill>
          <a:blip r:embed="rId2" cstate="print">
            <a:extLst/>
          </a:blip>
          <a:srcRect t="6706" r="-567"/>
          <a:stretch>
            <a:fillRect/>
          </a:stretch>
        </p:blipFill>
        <p:spPr>
          <a:xfrm>
            <a:off x="1331640" y="764704"/>
            <a:ext cx="6480720" cy="400703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Cours intérieure"/>
          <p:cNvSpPr txBox="1">
            <a:spLocks noGrp="1"/>
          </p:cNvSpPr>
          <p:nvPr>
            <p:ph type="title"/>
          </p:nvPr>
        </p:nvSpPr>
        <p:spPr>
          <a:xfrm>
            <a:off x="1763688" y="0"/>
            <a:ext cx="5380038" cy="90745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 err="1"/>
              <a:t>Cours</a:t>
            </a:r>
            <a:r>
              <a:rPr dirty="0"/>
              <a:t> </a:t>
            </a:r>
            <a:r>
              <a:rPr dirty="0" err="1"/>
              <a:t>intérieure</a:t>
            </a:r>
            <a:endParaRPr dirty="0"/>
          </a:p>
        </p:txBody>
      </p:sp>
      <p:sp>
        <p:nvSpPr>
          <p:cNvPr id="4" name="ZoneTexte 3"/>
          <p:cNvSpPr txBox="1"/>
          <p:nvPr/>
        </p:nvSpPr>
        <p:spPr>
          <a:xfrm>
            <a:off x="971600" y="4725144"/>
            <a:ext cx="7056784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>
              <a:buFont typeface="Arial" pitchFamily="34" charset="0"/>
              <a:buChar char="•"/>
              <a:defRPr sz="1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fr-FR" sz="2000" dirty="0" smtClean="0">
                <a:latin typeface="Calibri" pitchFamily="34" charset="0"/>
              </a:rPr>
              <a:t> La Cour d’honneur est entourée d’une galerie à arcades fermées par des grilles. </a:t>
            </a:r>
          </a:p>
          <a:p>
            <a:pPr defTabSz="457200">
              <a:buFont typeface="Arial" pitchFamily="34" charset="0"/>
              <a:buChar char="•"/>
              <a:defRPr sz="1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fr-FR" sz="2000" dirty="0" smtClean="0">
                <a:latin typeface="Calibri" pitchFamily="34" charset="0"/>
              </a:rPr>
              <a:t> Un portique de quatre colonnes doriques indique l’</a:t>
            </a:r>
            <a:r>
              <a:rPr lang="fr-FR" sz="2000" b="1" dirty="0" smtClean="0">
                <a:solidFill>
                  <a:srgbClr val="C00000"/>
                </a:solidFill>
                <a:latin typeface="Calibri" pitchFamily="34" charset="0"/>
              </a:rPr>
              <a:t>ancien atelier des frappes</a:t>
            </a:r>
            <a:r>
              <a:rPr lang="fr-FR" sz="2000" dirty="0" smtClean="0">
                <a:latin typeface="Calibri" pitchFamily="34" charset="0"/>
              </a:rPr>
              <a:t>. </a:t>
            </a:r>
          </a:p>
          <a:p>
            <a:pPr defTabSz="457200">
              <a:buFont typeface="Arial" pitchFamily="34" charset="0"/>
              <a:buChar char="•"/>
              <a:defRPr sz="1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fr-FR" sz="2000" dirty="0" smtClean="0">
                <a:latin typeface="Calibri" pitchFamily="34" charset="0"/>
              </a:rPr>
              <a:t> Entre les arcades, des niches rectangulaires abritent les bustes de Henri II, Louis XIII, Louis XIV et Louis XV.</a:t>
            </a:r>
            <a:endParaRPr lang="fr-FR" sz="2000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 1" descr="Image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19" y="260647"/>
            <a:ext cx="4067945" cy="3050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 2" descr="Imag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4008" y="332656"/>
            <a:ext cx="3995936" cy="299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 3" descr="Image 3"/>
          <p:cNvPicPr>
            <a:picLocks noChangeAspect="1"/>
          </p:cNvPicPr>
          <p:nvPr/>
        </p:nvPicPr>
        <p:blipFill>
          <a:blip r:embed="rId4" cstate="print">
            <a:extLst/>
          </a:blip>
          <a:srcRect l="6824" t="1242" r="6211" b="29186"/>
          <a:stretch>
            <a:fillRect/>
          </a:stretch>
        </p:blipFill>
        <p:spPr>
          <a:xfrm>
            <a:off x="179511" y="3573015"/>
            <a:ext cx="5040562" cy="3024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 6" descr="Image 6"/>
          <p:cNvPicPr>
            <a:picLocks noChangeAspect="1"/>
          </p:cNvPicPr>
          <p:nvPr/>
        </p:nvPicPr>
        <p:blipFill>
          <a:blip r:embed="rId5" cstate="print">
            <a:extLst/>
          </a:blip>
          <a:srcRect l="10976" r="19512" b="7316"/>
          <a:stretch>
            <a:fillRect/>
          </a:stretch>
        </p:blipFill>
        <p:spPr>
          <a:xfrm>
            <a:off x="5724128" y="3645024"/>
            <a:ext cx="2880321" cy="2880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298136-LE-11-CONTI-LE-MUSEE-DE-LA-MONNAIE-DE-PARIS-8.jpeg" descr="298136-LE-11-CONTI-LE-MUSEE-DE-LA-MONNAIE-DE-PARIS-8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8840" y="1045351"/>
            <a:ext cx="8666320" cy="537114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Les décorations"/>
          <p:cNvSpPr txBox="1">
            <a:spLocks noGrp="1"/>
          </p:cNvSpPr>
          <p:nvPr>
            <p:ph type="title" idx="4294967295"/>
          </p:nvPr>
        </p:nvSpPr>
        <p:spPr>
          <a:xfrm>
            <a:off x="266700" y="189061"/>
            <a:ext cx="8229600" cy="70787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>
                <a:solidFill>
                  <a:srgbClr val="C00000"/>
                </a:solidFill>
              </a:rPr>
              <a:t>Les </a:t>
            </a:r>
            <a:r>
              <a:rPr b="1" dirty="0" err="1">
                <a:solidFill>
                  <a:srgbClr val="C00000"/>
                </a:solidFill>
              </a:rPr>
              <a:t>décorations</a:t>
            </a:r>
            <a:r>
              <a:rPr b="1" dirty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Entourée d’une galerie à arcades fermées par des grilles, la Cour d’honneur aboutit à un portique de quatre colonnes doriques (l’ancien atelier des frappes), qui soutient un attique surmonté de deux statues assises : La Fidélité et L’Abondance.…"/>
          <p:cNvSpPr txBox="1"/>
          <p:nvPr/>
        </p:nvSpPr>
        <p:spPr>
          <a:xfrm>
            <a:off x="43502" y="106679"/>
            <a:ext cx="223777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123728" y="5373216"/>
            <a:ext cx="525658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FR" sz="2400" dirty="0" smtClean="0"/>
              <a:t>Au-dessus des arcades l’attique est surmonté de deux statues assises : 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La Fidélité</a:t>
            </a:r>
            <a:r>
              <a:rPr lang="fr-FR" sz="2400" dirty="0" smtClean="0"/>
              <a:t> et </a:t>
            </a:r>
            <a:r>
              <a:rPr lang="fr-FR" sz="2400" b="1" dirty="0" smtClean="0">
                <a:solidFill>
                  <a:srgbClr val="C00000"/>
                </a:solidFill>
              </a:rPr>
              <a:t>L’Abondance </a:t>
            </a:r>
            <a:r>
              <a:rPr lang="fr-FR" sz="2400" dirty="0" smtClean="0">
                <a:solidFill>
                  <a:schemeClr val="tx1"/>
                </a:solidFill>
              </a:rPr>
              <a:t>avec la corne.</a:t>
            </a:r>
            <a:endParaRPr kumimoji="0" lang="fr-FR" sz="2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" name="Facade Cour d'Honneur - Hotel de la Monnaie (2162x1748 pxls).jpg" descr="Facade Cour d'Honneur - Hotel de la Monnaie (2162x1748 pxls).jpg"/>
          <p:cNvPicPr>
            <a:picLocks noChangeAspect="1"/>
          </p:cNvPicPr>
          <p:nvPr/>
        </p:nvPicPr>
        <p:blipFill>
          <a:blip r:embed="rId2" cstate="print">
            <a:extLst/>
          </a:blip>
          <a:srcRect r="20321" b="4348"/>
          <a:stretch>
            <a:fillRect/>
          </a:stretch>
        </p:blipFill>
        <p:spPr>
          <a:xfrm>
            <a:off x="179512" y="1772816"/>
            <a:ext cx="3709503" cy="36004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7544" y="5661248"/>
            <a:ext cx="144016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x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Facade Cour d'Honneur - Hotel de la Monnaie (2162x1748 pxls).jpg" descr="Facade Cour d'Honneur - Hotel de la Monnaie (2162x1748 pxls).jpg"/>
          <p:cNvPicPr>
            <a:picLocks noChangeAspect="1"/>
          </p:cNvPicPr>
          <p:nvPr/>
        </p:nvPicPr>
        <p:blipFill>
          <a:blip r:embed="rId2" cstate="print">
            <a:extLst/>
          </a:blip>
          <a:srcRect l="21912" t="4782" r="42313" b="71666"/>
          <a:stretch>
            <a:fillRect/>
          </a:stretch>
        </p:blipFill>
        <p:spPr>
          <a:xfrm>
            <a:off x="3958840" y="692696"/>
            <a:ext cx="5005647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Espace réservé du contenu 6" descr="Espace réservé du contenu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19" y="188639"/>
            <a:ext cx="4032450" cy="3024337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ZoneTexte 2"/>
          <p:cNvSpPr txBox="1"/>
          <p:nvPr/>
        </p:nvSpPr>
        <p:spPr>
          <a:xfrm>
            <a:off x="4833744" y="116631"/>
            <a:ext cx="3580968" cy="7386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</a:pPr>
            <a:r>
              <a:rPr lang="fr-FR" sz="2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L</a:t>
            </a:r>
            <a:r>
              <a:rPr sz="2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a </a:t>
            </a:r>
            <a:r>
              <a:rPr sz="2000" b="1" dirty="0" err="1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Monnaie</a:t>
            </a:r>
            <a:r>
              <a:rPr sz="2000" b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 de </a:t>
            </a:r>
            <a:r>
              <a:rPr sz="2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Paris</a:t>
            </a:r>
            <a:r>
              <a:rPr lang="fr-FR" sz="2000" b="1" dirty="0" smtClean="0">
                <a:solidFill>
                  <a:srgbClr val="FF0000"/>
                </a:solidFill>
                <a:sym typeface="Helvetica"/>
              </a:rPr>
              <a:t>, fondée en 864,</a:t>
            </a:r>
            <a:r>
              <a:rPr sz="2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2000" dirty="0" err="1"/>
              <a:t>est</a:t>
            </a:r>
            <a:r>
              <a:rPr sz="2000" dirty="0"/>
              <a:t> la plus </a:t>
            </a:r>
            <a:r>
              <a:rPr sz="2000" dirty="0" err="1"/>
              <a:t>ancienne</a:t>
            </a:r>
            <a:r>
              <a:rPr sz="2000" dirty="0"/>
              <a:t> institution de France et la plus </a:t>
            </a:r>
            <a:r>
              <a:rPr sz="2000" dirty="0" err="1"/>
              <a:t>vieille</a:t>
            </a:r>
            <a:r>
              <a:rPr sz="2000" dirty="0"/>
              <a:t> </a:t>
            </a:r>
            <a:r>
              <a:rPr sz="2000" dirty="0" err="1"/>
              <a:t>entreprise</a:t>
            </a:r>
            <a:r>
              <a:rPr sz="2000" dirty="0"/>
              <a:t> du monde.</a:t>
            </a:r>
          </a:p>
          <a:p>
            <a:pPr>
              <a:buSzPct val="100000"/>
              <a:buFont typeface="Arial"/>
              <a:buChar char="•"/>
            </a:pPr>
            <a:endParaRPr sz="2000" dirty="0"/>
          </a:p>
          <a:p>
            <a:pPr>
              <a:buSzPct val="100000"/>
              <a:buFont typeface="Arial"/>
              <a:buChar char="•"/>
            </a:pPr>
            <a:r>
              <a:rPr sz="2000" dirty="0"/>
              <a:t> </a:t>
            </a:r>
            <a:r>
              <a:rPr sz="2000" dirty="0" err="1"/>
              <a:t>C’est</a:t>
            </a:r>
            <a:r>
              <a:rPr sz="2000" dirty="0"/>
              <a:t> </a:t>
            </a:r>
            <a:r>
              <a:rPr sz="2000" dirty="0">
                <a:solidFill>
                  <a:srgbClr val="FF0000"/>
                </a:solidFill>
              </a:rPr>
              <a:t>Louis XV </a:t>
            </a:r>
            <a:r>
              <a:rPr lang="fr-FR" sz="2000" dirty="0" smtClean="0">
                <a:solidFill>
                  <a:srgbClr val="FF0000"/>
                </a:solidFill>
              </a:rPr>
              <a:t>(1710-1774) </a:t>
            </a:r>
            <a:r>
              <a:rPr sz="2000" dirty="0" smtClean="0"/>
              <a:t>qui </a:t>
            </a:r>
            <a:r>
              <a:rPr sz="2000" dirty="0" err="1"/>
              <a:t>décide</a:t>
            </a:r>
            <a:r>
              <a:rPr sz="2000" dirty="0"/>
              <a:t> la </a:t>
            </a:r>
            <a:r>
              <a:rPr sz="2000" dirty="0">
                <a:solidFill>
                  <a:srgbClr val="FF0000"/>
                </a:solidFill>
              </a:rPr>
              <a:t>construction du </a:t>
            </a:r>
            <a:r>
              <a:rPr sz="2000" dirty="0" err="1">
                <a:solidFill>
                  <a:srgbClr val="FF0000"/>
                </a:solidFill>
              </a:rPr>
              <a:t>bâtiment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sz="2000" dirty="0" err="1">
                <a:solidFill>
                  <a:srgbClr val="FF0000"/>
                </a:solidFill>
              </a:rPr>
              <a:t>actuel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sz="2000" dirty="0" err="1">
                <a:solidFill>
                  <a:srgbClr val="FF0000"/>
                </a:solidFill>
              </a:rPr>
              <a:t>sur</a:t>
            </a:r>
            <a:r>
              <a:rPr sz="2000" dirty="0">
                <a:solidFill>
                  <a:srgbClr val="FF0000"/>
                </a:solidFill>
              </a:rPr>
              <a:t> le </a:t>
            </a:r>
            <a:r>
              <a:rPr sz="2000" dirty="0" err="1">
                <a:solidFill>
                  <a:srgbClr val="FF0000"/>
                </a:solidFill>
              </a:rPr>
              <a:t>quai</a:t>
            </a:r>
            <a:r>
              <a:rPr sz="2000" dirty="0">
                <a:solidFill>
                  <a:srgbClr val="FF0000"/>
                </a:solidFill>
              </a:rPr>
              <a:t> de Conti, </a:t>
            </a:r>
            <a:r>
              <a:rPr sz="2000" dirty="0" err="1"/>
              <a:t>mais</a:t>
            </a:r>
            <a:r>
              <a:rPr sz="2000" dirty="0"/>
              <a:t> </a:t>
            </a:r>
            <a:r>
              <a:rPr sz="2000" dirty="0" err="1"/>
              <a:t>il</a:t>
            </a:r>
            <a:r>
              <a:rPr sz="2000" dirty="0"/>
              <a:t> </a:t>
            </a:r>
            <a:r>
              <a:rPr sz="2000" dirty="0" err="1"/>
              <a:t>décédera</a:t>
            </a:r>
            <a:r>
              <a:rPr sz="2000" dirty="0"/>
              <a:t> </a:t>
            </a:r>
            <a:r>
              <a:rPr sz="2000" dirty="0" err="1"/>
              <a:t>avant</a:t>
            </a:r>
            <a:r>
              <a:rPr sz="2000" dirty="0"/>
              <a:t> son </a:t>
            </a:r>
            <a:r>
              <a:rPr sz="2000" dirty="0" err="1" smtClean="0"/>
              <a:t>ouverture</a:t>
            </a:r>
            <a:r>
              <a:rPr sz="2000" dirty="0" smtClean="0"/>
              <a:t>.</a:t>
            </a:r>
            <a:endParaRPr sz="2000" dirty="0"/>
          </a:p>
          <a:p>
            <a:pPr>
              <a:buSzPct val="100000"/>
            </a:pPr>
            <a:endParaRPr sz="2000" dirty="0"/>
          </a:p>
          <a:p>
            <a:pPr>
              <a:buSzPct val="100000"/>
              <a:buFont typeface="Arial"/>
              <a:buChar char="•"/>
            </a:pPr>
            <a:r>
              <a:rPr sz="2000" dirty="0"/>
              <a:t> Le site de Paris conserve </a:t>
            </a:r>
            <a:r>
              <a:rPr sz="2000" dirty="0" err="1"/>
              <a:t>toujours</a:t>
            </a:r>
            <a:r>
              <a:rPr sz="2000" dirty="0"/>
              <a:t> les </a:t>
            </a:r>
            <a:r>
              <a:rPr sz="2000" dirty="0">
                <a:solidFill>
                  <a:srgbClr val="FF0000"/>
                </a:solidFill>
              </a:rPr>
              <a:t>productions d’art </a:t>
            </a:r>
            <a:r>
              <a:rPr sz="2000" dirty="0" smtClean="0"/>
              <a:t>:</a:t>
            </a:r>
            <a:endParaRPr lang="fr-FR" sz="2000" dirty="0" smtClean="0"/>
          </a:p>
          <a:p>
            <a:pPr>
              <a:buSzPct val="100000"/>
              <a:buFont typeface="Arial"/>
              <a:buChar char="•"/>
            </a:pPr>
            <a:endParaRPr sz="2000" dirty="0"/>
          </a:p>
          <a:p>
            <a:r>
              <a:rPr sz="2000" dirty="0"/>
              <a:t>100 000 </a:t>
            </a:r>
            <a:r>
              <a:rPr sz="2000" dirty="0" err="1">
                <a:solidFill>
                  <a:srgbClr val="FF0000"/>
                </a:solidFill>
              </a:rPr>
              <a:t>médailles</a:t>
            </a:r>
            <a:r>
              <a:rPr sz="2000" dirty="0"/>
              <a:t> </a:t>
            </a:r>
            <a:r>
              <a:rPr sz="2000" dirty="0" smtClean="0"/>
              <a:t>,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120 000 </a:t>
            </a:r>
            <a:r>
              <a:rPr sz="2000" dirty="0" err="1">
                <a:solidFill>
                  <a:srgbClr val="FF0000"/>
                </a:solidFill>
              </a:rPr>
              <a:t>pièces</a:t>
            </a:r>
            <a:r>
              <a:rPr sz="2000" dirty="0">
                <a:solidFill>
                  <a:srgbClr val="FF0000"/>
                </a:solidFill>
              </a:rPr>
              <a:t> en </a:t>
            </a:r>
            <a:r>
              <a:rPr sz="2000" dirty="0" smtClean="0">
                <a:solidFill>
                  <a:srgbClr val="FF0000"/>
                </a:solidFill>
              </a:rPr>
              <a:t>or</a:t>
            </a:r>
            <a:r>
              <a:rPr sz="2000" dirty="0" smtClean="0"/>
              <a:t>,  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et 130 000 </a:t>
            </a:r>
            <a:r>
              <a:rPr sz="2000" dirty="0" err="1">
                <a:solidFill>
                  <a:srgbClr val="FF0000"/>
                </a:solidFill>
              </a:rPr>
              <a:t>décorations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sz="2000" dirty="0" err="1">
                <a:solidFill>
                  <a:srgbClr val="FF0000"/>
                </a:solidFill>
              </a:rPr>
              <a:t>officielles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lang="fr-FR" sz="2000" dirty="0" smtClean="0">
                <a:solidFill>
                  <a:schemeClr val="tx1"/>
                </a:solidFill>
              </a:rPr>
              <a:t>sont </a:t>
            </a:r>
            <a:r>
              <a:rPr sz="2000" dirty="0" err="1" smtClean="0"/>
              <a:t>produites</a:t>
            </a:r>
            <a:r>
              <a:rPr sz="2000" dirty="0" smtClean="0"/>
              <a:t> </a:t>
            </a:r>
            <a:r>
              <a:rPr sz="2000" dirty="0" err="1"/>
              <a:t>chaque</a:t>
            </a:r>
            <a:r>
              <a:rPr sz="2000" dirty="0"/>
              <a:t> </a:t>
            </a:r>
            <a:r>
              <a:rPr sz="2000" dirty="0" err="1"/>
              <a:t>année</a:t>
            </a:r>
            <a:r>
              <a:rPr sz="2000" dirty="0"/>
              <a:t>.</a:t>
            </a:r>
          </a:p>
          <a:p>
            <a:pPr algn="ctr"/>
            <a:endParaRPr lang="fr-FR" sz="2000" dirty="0" smtClean="0"/>
          </a:p>
          <a:p>
            <a:pPr algn="ctr"/>
            <a:r>
              <a:rPr sz="2000" dirty="0" smtClean="0"/>
              <a:t>300 </a:t>
            </a:r>
            <a:r>
              <a:rPr sz="2000" dirty="0" err="1"/>
              <a:t>salariés</a:t>
            </a:r>
            <a:r>
              <a:rPr sz="2000" dirty="0"/>
              <a:t> à Paris </a:t>
            </a:r>
            <a:endParaRPr lang="fr-FR" sz="2000" dirty="0" smtClean="0"/>
          </a:p>
          <a:p>
            <a:pPr algn="ctr"/>
            <a:r>
              <a:rPr sz="2000" dirty="0" smtClean="0"/>
              <a:t>et </a:t>
            </a:r>
            <a:r>
              <a:rPr sz="2000" dirty="0"/>
              <a:t>200 à Pessac. </a:t>
            </a:r>
          </a:p>
          <a:p>
            <a:endParaRPr dirty="0"/>
          </a:p>
          <a:p>
            <a:r>
              <a:rPr dirty="0"/>
              <a:t> </a:t>
            </a:r>
          </a:p>
          <a:p>
            <a:endParaRPr dirty="0"/>
          </a:p>
        </p:txBody>
      </p:sp>
      <p:sp>
        <p:nvSpPr>
          <p:cNvPr id="112" name="ZoneTexte 5"/>
          <p:cNvSpPr txBox="1"/>
          <p:nvPr/>
        </p:nvSpPr>
        <p:spPr>
          <a:xfrm>
            <a:off x="45719" y="3356991"/>
            <a:ext cx="4229041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/>
            </a:r>
            <a:br>
              <a:rPr dirty="0"/>
            </a:br>
            <a:r>
              <a:rPr b="1" dirty="0">
                <a:latin typeface="+mn-lt"/>
                <a:ea typeface="+mn-ea"/>
                <a:cs typeface="+mn-cs"/>
                <a:sym typeface="Helvetica"/>
              </a:rPr>
              <a:t> </a:t>
            </a:r>
            <a:endParaRPr lang="fr-FR" b="1" dirty="0" smtClean="0">
              <a:latin typeface="+mn-lt"/>
              <a:ea typeface="+mn-ea"/>
              <a:cs typeface="+mn-cs"/>
              <a:sym typeface="Helvetica"/>
            </a:endParaRPr>
          </a:p>
          <a:p>
            <a:r>
              <a:rPr b="1" dirty="0" smtClean="0">
                <a:latin typeface="+mn-lt"/>
                <a:ea typeface="+mn-ea"/>
                <a:cs typeface="+mn-cs"/>
                <a:sym typeface="Helvetica"/>
              </a:rPr>
              <a:t>Après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5 </a:t>
            </a:r>
            <a:r>
              <a:rPr b="1" dirty="0" err="1">
                <a:latin typeface="+mn-lt"/>
                <a:ea typeface="+mn-ea"/>
                <a:cs typeface="+mn-cs"/>
                <a:sym typeface="Helvetica"/>
              </a:rPr>
              <a:t>années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 de </a:t>
            </a:r>
            <a:r>
              <a:rPr b="1" dirty="0" err="1">
                <a:latin typeface="+mn-lt"/>
                <a:ea typeface="+mn-ea"/>
                <a:cs typeface="+mn-cs"/>
                <a:sym typeface="Helvetica"/>
              </a:rPr>
              <a:t>rénovation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, la </a:t>
            </a:r>
            <a:r>
              <a:rPr b="1" dirty="0" err="1">
                <a:latin typeface="+mn-lt"/>
                <a:ea typeface="+mn-ea"/>
                <a:cs typeface="+mn-cs"/>
                <a:sym typeface="Helvetica"/>
              </a:rPr>
              <a:t>Monnaie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 de Paris, </a:t>
            </a:r>
            <a:r>
              <a:rPr b="1" dirty="0" err="1">
                <a:latin typeface="+mn-lt"/>
                <a:ea typeface="+mn-ea"/>
                <a:cs typeface="+mn-cs"/>
                <a:sym typeface="Helvetica"/>
              </a:rPr>
              <a:t>rouvre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 son </a:t>
            </a:r>
            <a:r>
              <a:rPr b="1" dirty="0" err="1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musée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, en </a:t>
            </a:r>
            <a:r>
              <a:rPr b="1" dirty="0" err="1">
                <a:latin typeface="+mn-lt"/>
                <a:ea typeface="+mn-ea"/>
                <a:cs typeface="+mn-cs"/>
                <a:sym typeface="Helvetica"/>
              </a:rPr>
              <a:t>septembre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 2017. </a:t>
            </a:r>
          </a:p>
          <a:p>
            <a:endParaRPr dirty="0"/>
          </a:p>
          <a:p>
            <a:r>
              <a:rPr dirty="0"/>
              <a:t>Le restaurant </a:t>
            </a:r>
            <a:r>
              <a:rPr dirty="0" err="1"/>
              <a:t>gastronomique</a:t>
            </a:r>
            <a:r>
              <a:rPr dirty="0"/>
              <a:t>  </a:t>
            </a:r>
            <a:r>
              <a:rPr dirty="0">
                <a:solidFill>
                  <a:srgbClr val="FF0000"/>
                </a:solidFill>
              </a:rPr>
              <a:t>3  </a:t>
            </a:r>
            <a:r>
              <a:rPr dirty="0" err="1" smtClean="0">
                <a:solidFill>
                  <a:srgbClr val="FF0000"/>
                </a:solidFill>
              </a:rPr>
              <a:t>étoiles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dirty="0" smtClean="0"/>
              <a:t>de </a:t>
            </a:r>
            <a:r>
              <a:rPr dirty="0"/>
              <a:t>Guy Savoy </a:t>
            </a:r>
            <a:r>
              <a:rPr dirty="0" err="1" smtClean="0"/>
              <a:t>s’est</a:t>
            </a:r>
            <a:r>
              <a:rPr dirty="0" smtClean="0"/>
              <a:t> </a:t>
            </a:r>
            <a:r>
              <a:rPr dirty="0" err="1" smtClean="0"/>
              <a:t>installé</a:t>
            </a:r>
            <a:r>
              <a:rPr lang="fr-FR" dirty="0" smtClean="0"/>
              <a:t> dans les murs de l’hôtel</a:t>
            </a:r>
            <a:r>
              <a:rPr dirty="0" smtClean="0"/>
              <a:t>.</a:t>
            </a:r>
            <a:endParaRPr dirty="0"/>
          </a:p>
          <a:p>
            <a:r>
              <a:rPr dirty="0"/>
              <a:t/>
            </a:r>
            <a:br>
              <a:rPr dirty="0"/>
            </a:br>
            <a:r>
              <a:rPr dirty="0"/>
              <a:t>Et 3 à 4 expositions d’art </a:t>
            </a:r>
            <a:r>
              <a:rPr dirty="0" err="1"/>
              <a:t>contemporain</a:t>
            </a:r>
            <a:r>
              <a:rPr dirty="0"/>
              <a:t> </a:t>
            </a:r>
            <a:r>
              <a:rPr dirty="0" err="1"/>
              <a:t>sont</a:t>
            </a:r>
            <a:r>
              <a:rPr dirty="0"/>
              <a:t> </a:t>
            </a:r>
          </a:p>
          <a:p>
            <a:r>
              <a:rPr dirty="0"/>
              <a:t>             </a:t>
            </a:r>
            <a:r>
              <a:rPr dirty="0" err="1"/>
              <a:t>proposées</a:t>
            </a:r>
            <a:r>
              <a:rPr dirty="0"/>
              <a:t> </a:t>
            </a:r>
            <a:r>
              <a:rPr dirty="0" err="1"/>
              <a:t>chaque</a:t>
            </a:r>
            <a:r>
              <a:rPr dirty="0"/>
              <a:t> </a:t>
            </a:r>
            <a:r>
              <a:rPr dirty="0" err="1"/>
              <a:t>année</a:t>
            </a:r>
            <a:r>
              <a:rPr dirty="0"/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544" y="3284984"/>
            <a:ext cx="37444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Vue de 1783 de l’hôtel de la Monnaie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OPTIMIZED-25.jpeg" descr="OPTIMIZED-25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504148"/>
            <a:ext cx="9144000" cy="6094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rgbClr val="C00000"/>
                </a:solidFill>
              </a:rPr>
              <a:t>Balancier</a:t>
            </a:r>
            <a:r>
              <a:rPr b="1" dirty="0">
                <a:solidFill>
                  <a:srgbClr val="C00000"/>
                </a:solidFill>
              </a:rPr>
              <a:t> </a:t>
            </a:r>
            <a:r>
              <a:rPr b="1" dirty="0" err="1">
                <a:solidFill>
                  <a:srgbClr val="C00000"/>
                </a:solidFill>
              </a:rPr>
              <a:t>dit</a:t>
            </a:r>
            <a:r>
              <a:rPr b="1" dirty="0">
                <a:solidFill>
                  <a:srgbClr val="C00000"/>
                </a:solidFill>
              </a:rPr>
              <a:t> « </a:t>
            </a:r>
            <a:r>
              <a:rPr b="1" dirty="0" err="1">
                <a:solidFill>
                  <a:srgbClr val="C00000"/>
                </a:solidFill>
              </a:rPr>
              <a:t>d’Austerlitz</a:t>
            </a:r>
            <a:r>
              <a:rPr b="1" dirty="0">
                <a:solidFill>
                  <a:srgbClr val="C00000"/>
                </a:solidFill>
              </a:rPr>
              <a:t> » 1807</a:t>
            </a:r>
          </a:p>
        </p:txBody>
      </p:sp>
      <p:pic>
        <p:nvPicPr>
          <p:cNvPr id="115" name="Image 9" descr="Image 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64088" y="4365104"/>
            <a:ext cx="2939819" cy="2204865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ZoneTexte 11"/>
          <p:cNvSpPr txBox="1"/>
          <p:nvPr/>
        </p:nvSpPr>
        <p:spPr>
          <a:xfrm>
            <a:off x="179513" y="5085184"/>
            <a:ext cx="4896544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2400" dirty="0" err="1"/>
              <a:t>Fabriqué</a:t>
            </a:r>
            <a:r>
              <a:rPr sz="2400" dirty="0"/>
              <a:t> avec le bronze des canons </a:t>
            </a:r>
            <a:r>
              <a:rPr sz="2400" dirty="0" err="1"/>
              <a:t>russes</a:t>
            </a:r>
            <a:r>
              <a:rPr sz="2400" dirty="0"/>
              <a:t> </a:t>
            </a:r>
            <a:r>
              <a:rPr sz="2400" dirty="0" err="1"/>
              <a:t>saisis</a:t>
            </a:r>
            <a:r>
              <a:rPr sz="2400" dirty="0"/>
              <a:t> à Austerlitz en 1805. </a:t>
            </a:r>
          </a:p>
          <a:p>
            <a:r>
              <a:rPr sz="2400" dirty="0"/>
              <a:t>Il </a:t>
            </a:r>
            <a:r>
              <a:rPr sz="2400" dirty="0" err="1"/>
              <a:t>est</a:t>
            </a:r>
            <a:r>
              <a:rPr sz="2400" dirty="0"/>
              <a:t> exposé à </a:t>
            </a:r>
            <a:r>
              <a:rPr sz="2400" dirty="0" err="1"/>
              <a:t>l’entrée</a:t>
            </a:r>
            <a:r>
              <a:rPr sz="2400" dirty="0"/>
              <a:t> du </a:t>
            </a:r>
            <a:r>
              <a:rPr sz="2400" dirty="0" err="1"/>
              <a:t>musée</a:t>
            </a:r>
            <a:r>
              <a:rPr sz="2400" dirty="0"/>
              <a:t>.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Son </a:t>
            </a:r>
            <a:r>
              <a:rPr dirty="0" err="1"/>
              <a:t>utilisation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la « frappe » de la </a:t>
            </a:r>
            <a:r>
              <a:rPr dirty="0" err="1"/>
              <a:t>monnaie</a:t>
            </a:r>
            <a:r>
              <a:rPr dirty="0"/>
              <a:t> sera </a:t>
            </a:r>
            <a:r>
              <a:rPr dirty="0" err="1"/>
              <a:t>vue</a:t>
            </a:r>
            <a:r>
              <a:rPr dirty="0"/>
              <a:t> </a:t>
            </a:r>
            <a:r>
              <a:rPr dirty="0" err="1"/>
              <a:t>ultérieurement</a:t>
            </a:r>
            <a:r>
              <a:rPr dirty="0"/>
              <a:t>.</a:t>
            </a:r>
          </a:p>
        </p:txBody>
      </p:sp>
      <p:pic>
        <p:nvPicPr>
          <p:cNvPr id="117" name="OPTIMIZED-28.jpeg" descr="OPTIMIZED-28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5100" y="1536269"/>
            <a:ext cx="4997376" cy="3330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OPTIMIZED-27.jpeg" descr="OPTIMIZED-27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93819" y="1603876"/>
            <a:ext cx="3863450" cy="2574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re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C00000"/>
                </a:solidFill>
              </a:rPr>
              <a:t>Les </a:t>
            </a:r>
            <a:r>
              <a:rPr b="1" dirty="0" err="1">
                <a:solidFill>
                  <a:srgbClr val="C00000"/>
                </a:solidFill>
              </a:rPr>
              <a:t>minerais</a:t>
            </a:r>
            <a:r>
              <a:rPr b="1" dirty="0">
                <a:solidFill>
                  <a:srgbClr val="C00000"/>
                </a:solidFill>
              </a:rPr>
              <a:t> – les </a:t>
            </a:r>
            <a:r>
              <a:rPr b="1" dirty="0" err="1">
                <a:solidFill>
                  <a:srgbClr val="C00000"/>
                </a:solidFill>
              </a:rPr>
              <a:t>métaux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121" name="Espace réservé du contenu 6" descr="Espace réservé du contenu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-474196" y="1966450"/>
            <a:ext cx="5071438" cy="380357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Espace réservé du contenu 5"/>
          <p:cNvSpPr txBox="1">
            <a:spLocks noGrp="1"/>
          </p:cNvSpPr>
          <p:nvPr>
            <p:ph type="body" sz="half" idx="1"/>
          </p:nvPr>
        </p:nvSpPr>
        <p:spPr>
          <a:xfrm>
            <a:off x="4067943" y="1340768"/>
            <a:ext cx="4536506" cy="5400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r>
              <a:rPr dirty="0"/>
              <a:t>De </a:t>
            </a:r>
            <a:r>
              <a:rPr dirty="0" err="1">
                <a:solidFill>
                  <a:srgbClr val="FF0000"/>
                </a:solidFill>
              </a:rPr>
              <a:t>nombreux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métaux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/>
              <a:t>entrent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la composition des </a:t>
            </a:r>
            <a:r>
              <a:rPr dirty="0" err="1"/>
              <a:t>pièces</a:t>
            </a:r>
            <a:r>
              <a:rPr dirty="0"/>
              <a:t> :</a:t>
            </a:r>
          </a:p>
          <a:p>
            <a:pPr algn="just">
              <a:lnSpc>
                <a:spcPct val="90000"/>
              </a:lnSpc>
              <a:spcBef>
                <a:spcPts val="500"/>
              </a:spcBef>
              <a:buSzTx/>
              <a:buNone/>
              <a:defRPr sz="2300"/>
            </a:pPr>
            <a:r>
              <a:rPr dirty="0"/>
              <a:t>		or, argent, </a:t>
            </a:r>
            <a:r>
              <a:rPr dirty="0" err="1"/>
              <a:t>cuivre</a:t>
            </a:r>
            <a:r>
              <a:rPr dirty="0"/>
              <a:t>, </a:t>
            </a:r>
            <a:r>
              <a:rPr dirty="0" err="1"/>
              <a:t>fer</a:t>
            </a:r>
            <a:r>
              <a:rPr dirty="0"/>
              <a:t>, </a:t>
            </a:r>
            <a:r>
              <a:rPr dirty="0" smtClean="0"/>
              <a:t>etc.</a:t>
            </a:r>
            <a:r>
              <a:rPr lang="fr-FR" dirty="0" smtClean="0"/>
              <a:t> </a:t>
            </a:r>
          </a:p>
          <a:p>
            <a:pPr algn="just">
              <a:lnSpc>
                <a:spcPct val="90000"/>
              </a:lnSpc>
              <a:spcBef>
                <a:spcPts val="500"/>
              </a:spcBef>
              <a:buSzTx/>
              <a:buNone/>
              <a:defRPr sz="2300"/>
            </a:pPr>
            <a:r>
              <a:rPr lang="fr-FR" dirty="0" smtClean="0"/>
              <a:t>	et différents alliages comme le bronze.</a:t>
            </a:r>
            <a:endParaRPr dirty="0"/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300"/>
            </a:pPr>
            <a:endParaRPr dirty="0"/>
          </a:p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r>
              <a:rPr dirty="0" err="1"/>
              <a:t>Selon</a:t>
            </a:r>
            <a:r>
              <a:rPr dirty="0"/>
              <a:t> </a:t>
            </a:r>
            <a:r>
              <a:rPr dirty="0" err="1"/>
              <a:t>leur</a:t>
            </a:r>
            <a:r>
              <a:rPr dirty="0"/>
              <a:t> </a:t>
            </a:r>
            <a:r>
              <a:rPr dirty="0" err="1"/>
              <a:t>degré</a:t>
            </a:r>
            <a:r>
              <a:rPr dirty="0"/>
              <a:t> </a:t>
            </a:r>
            <a:r>
              <a:rPr dirty="0" err="1"/>
              <a:t>d’oxydation</a:t>
            </a:r>
            <a:r>
              <a:rPr dirty="0"/>
              <a:t>, </a:t>
            </a:r>
            <a:r>
              <a:rPr dirty="0" err="1"/>
              <a:t>ces</a:t>
            </a:r>
            <a:r>
              <a:rPr dirty="0"/>
              <a:t> </a:t>
            </a:r>
            <a:r>
              <a:rPr dirty="0" err="1"/>
              <a:t>métaux</a:t>
            </a:r>
            <a:r>
              <a:rPr dirty="0"/>
              <a:t> </a:t>
            </a:r>
            <a:r>
              <a:rPr dirty="0" err="1"/>
              <a:t>peuvent</a:t>
            </a:r>
            <a:r>
              <a:rPr dirty="0"/>
              <a:t> </a:t>
            </a:r>
            <a:r>
              <a:rPr dirty="0" err="1"/>
              <a:t>être</a:t>
            </a:r>
            <a:r>
              <a:rPr dirty="0"/>
              <a:t> de </a:t>
            </a:r>
            <a:r>
              <a:rPr dirty="0" err="1"/>
              <a:t>plusieurs</a:t>
            </a:r>
            <a:r>
              <a:rPr dirty="0"/>
              <a:t> </a:t>
            </a:r>
            <a:r>
              <a:rPr dirty="0" err="1"/>
              <a:t>couleurs</a:t>
            </a:r>
            <a:r>
              <a:rPr dirty="0"/>
              <a:t> </a:t>
            </a:r>
            <a:r>
              <a:rPr dirty="0" err="1"/>
              <a:t>comme</a:t>
            </a:r>
            <a:r>
              <a:rPr dirty="0"/>
              <a:t> on </a:t>
            </a:r>
            <a:r>
              <a:rPr dirty="0" err="1"/>
              <a:t>peut</a:t>
            </a:r>
            <a:r>
              <a:rPr dirty="0"/>
              <a:t> </a:t>
            </a:r>
            <a:r>
              <a:rPr dirty="0" err="1"/>
              <a:t>voir</a:t>
            </a:r>
            <a:r>
              <a:rPr dirty="0"/>
              <a:t> </a:t>
            </a:r>
            <a:r>
              <a:rPr dirty="0" err="1"/>
              <a:t>sur</a:t>
            </a:r>
            <a:r>
              <a:rPr dirty="0"/>
              <a:t> les </a:t>
            </a:r>
            <a:r>
              <a:rPr dirty="0" err="1"/>
              <a:t>sellettes</a:t>
            </a:r>
            <a:r>
              <a:rPr dirty="0"/>
              <a:t> de la photo. 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endParaRPr dirty="0"/>
          </a:p>
          <a:p>
            <a:pPr>
              <a:lnSpc>
                <a:spcPct val="90000"/>
              </a:lnSpc>
              <a:spcBef>
                <a:spcPts val="500"/>
              </a:spcBef>
              <a:defRPr sz="2300"/>
            </a:pPr>
            <a:r>
              <a:rPr dirty="0"/>
              <a:t>Les </a:t>
            </a:r>
            <a:r>
              <a:rPr dirty="0" err="1"/>
              <a:t>billes</a:t>
            </a:r>
            <a:r>
              <a:rPr dirty="0"/>
              <a:t> de </a:t>
            </a:r>
            <a:r>
              <a:rPr dirty="0" err="1"/>
              <a:t>cuivre</a:t>
            </a:r>
            <a:r>
              <a:rPr dirty="0"/>
              <a:t> </a:t>
            </a:r>
            <a:r>
              <a:rPr dirty="0" err="1"/>
              <a:t>servent</a:t>
            </a:r>
            <a:r>
              <a:rPr dirty="0"/>
              <a:t> à </a:t>
            </a:r>
            <a:r>
              <a:rPr dirty="0" err="1"/>
              <a:t>recouvrir</a:t>
            </a:r>
            <a:r>
              <a:rPr dirty="0"/>
              <a:t> </a:t>
            </a:r>
            <a:r>
              <a:rPr dirty="0" err="1"/>
              <a:t>d’une</a:t>
            </a:r>
            <a:r>
              <a:rPr dirty="0"/>
              <a:t> </a:t>
            </a:r>
            <a:r>
              <a:rPr dirty="0" err="1"/>
              <a:t>très</a:t>
            </a:r>
            <a:r>
              <a:rPr dirty="0"/>
              <a:t> fine </a:t>
            </a:r>
            <a:r>
              <a:rPr dirty="0" err="1"/>
              <a:t>couche</a:t>
            </a:r>
            <a:r>
              <a:rPr dirty="0"/>
              <a:t> de </a:t>
            </a:r>
            <a:r>
              <a:rPr dirty="0" err="1"/>
              <a:t>cuivre</a:t>
            </a:r>
            <a:r>
              <a:rPr dirty="0"/>
              <a:t>, par </a:t>
            </a:r>
            <a:r>
              <a:rPr dirty="0" err="1"/>
              <a:t>électrolyse</a:t>
            </a:r>
            <a:r>
              <a:rPr dirty="0"/>
              <a:t>,  les </a:t>
            </a:r>
            <a:r>
              <a:rPr dirty="0" err="1"/>
              <a:t>pièces</a:t>
            </a:r>
            <a:r>
              <a:rPr dirty="0"/>
              <a:t> en </a:t>
            </a:r>
            <a:r>
              <a:rPr dirty="0" err="1"/>
              <a:t>acier</a:t>
            </a:r>
            <a:r>
              <a:rPr dirty="0"/>
              <a:t> </a:t>
            </a:r>
            <a:r>
              <a:rPr dirty="0" err="1"/>
              <a:t>comme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centimes.                         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1214</Words>
  <Application>Microsoft Office PowerPoint</Application>
  <PresentationFormat>Affichage à l'écran (4:3)</PresentationFormat>
  <Paragraphs>162</Paragraphs>
  <Slides>41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Diapositive 1</vt:lpstr>
      <vt:lpstr>Diapositive 2</vt:lpstr>
      <vt:lpstr>11 quai de Conti</vt:lpstr>
      <vt:lpstr>Cours intérieure</vt:lpstr>
      <vt:lpstr>Diapositive 5</vt:lpstr>
      <vt:lpstr>Diapositive 6</vt:lpstr>
      <vt:lpstr>Diapositive 7</vt:lpstr>
      <vt:lpstr>Balancier dit « d’Austerlitz » 1807</vt:lpstr>
      <vt:lpstr>Les minerais – les métaux</vt:lpstr>
      <vt:lpstr>Les éléments chimiques entrant dans la fabrication des pièces.  Tableau de Mendeleïev</vt:lpstr>
      <vt:lpstr>L’or</vt:lpstr>
      <vt:lpstr>Il faut étudier la teneur en métal des minerais pour savoir si leur exploitation sera rentable.</vt:lpstr>
      <vt:lpstr>Diapositive 13</vt:lpstr>
      <vt:lpstr>La ciselure</vt:lpstr>
      <vt:lpstr>La patine</vt:lpstr>
      <vt:lpstr>Une balance de précision ou trébuchet</vt:lpstr>
      <vt:lpstr>L’établi du graveur</vt:lpstr>
      <vt:lpstr>Diapositive 18</vt:lpstr>
      <vt:lpstr>Réduction du modèle réalisé, en grand, pour plus de facilité sur Tour à réduire</vt:lpstr>
      <vt:lpstr>Diapositive 20</vt:lpstr>
      <vt:lpstr>Frappe de la monnaie au marteau jusqu’au XVIIe siècle</vt:lpstr>
      <vt:lpstr>Frappe au balancier</vt:lpstr>
      <vt:lpstr>Frappe au balancier (suite)</vt:lpstr>
      <vt:lpstr>Des poinçons</vt:lpstr>
      <vt:lpstr>Encore des poinçons</vt:lpstr>
      <vt:lpstr>Machines à marquer la tranche</vt:lpstr>
      <vt:lpstr>Balance-trieuse 1869</vt:lpstr>
      <vt:lpstr>Sur un mur du musée </vt:lpstr>
      <vt:lpstr>Suite de la visite</vt:lpstr>
      <vt:lpstr>À Pessac</vt:lpstr>
      <vt:lpstr>Diapositive 31</vt:lpstr>
      <vt:lpstr>D’où venait l’or charrié par le fleuve Pactole ?</vt:lpstr>
      <vt:lpstr>Le premier franc</vt:lpstr>
      <vt:lpstr>Pièces au destin particulier</vt:lpstr>
      <vt:lpstr>Le louis d’or Napoléon </vt:lpstr>
      <vt:lpstr>Découverte de trésors</vt:lpstr>
      <vt:lpstr>Un trésor impérial</vt:lpstr>
      <vt:lpstr>Une multitude de pièces dans les vitrines</vt:lpstr>
      <vt:lpstr>Diapositive 39</vt:lpstr>
      <vt:lpstr>Diapositive 40</vt:lpstr>
      <vt:lpstr>Les décorations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cp:lastModifiedBy>Loulou</cp:lastModifiedBy>
  <cp:revision>53</cp:revision>
  <dcterms:modified xsi:type="dcterms:W3CDTF">2020-02-25T17:30:43Z</dcterms:modified>
</cp:coreProperties>
</file>